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notesMasterIdLst>
    <p:notesMasterId r:id="rId33"/>
  </p:notesMasterIdLst>
  <p:sldIdLst>
    <p:sldId id="326" r:id="rId2"/>
    <p:sldId id="359" r:id="rId3"/>
    <p:sldId id="351" r:id="rId4"/>
    <p:sldId id="352" r:id="rId5"/>
    <p:sldId id="362" r:id="rId6"/>
    <p:sldId id="353" r:id="rId7"/>
    <p:sldId id="375" r:id="rId8"/>
    <p:sldId id="376" r:id="rId9"/>
    <p:sldId id="377" r:id="rId10"/>
    <p:sldId id="374" r:id="rId11"/>
    <p:sldId id="379" r:id="rId12"/>
    <p:sldId id="378" r:id="rId13"/>
    <p:sldId id="327" r:id="rId14"/>
    <p:sldId id="355" r:id="rId15"/>
    <p:sldId id="356" r:id="rId16"/>
    <p:sldId id="357" r:id="rId17"/>
    <p:sldId id="336" r:id="rId18"/>
    <p:sldId id="358" r:id="rId19"/>
    <p:sldId id="337" r:id="rId20"/>
    <p:sldId id="338" r:id="rId21"/>
    <p:sldId id="339" r:id="rId22"/>
    <p:sldId id="363" r:id="rId23"/>
    <p:sldId id="360" r:id="rId24"/>
    <p:sldId id="371" r:id="rId25"/>
    <p:sldId id="365" r:id="rId26"/>
    <p:sldId id="366" r:id="rId27"/>
    <p:sldId id="367" r:id="rId28"/>
    <p:sldId id="368" r:id="rId29"/>
    <p:sldId id="369" r:id="rId30"/>
    <p:sldId id="372" r:id="rId31"/>
    <p:sldId id="373" r:id="rId3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41" autoAdjust="0"/>
    <p:restoredTop sz="94660"/>
  </p:normalViewPr>
  <p:slideViewPr>
    <p:cSldViewPr>
      <p:cViewPr varScale="1">
        <p:scale>
          <a:sx n="106" d="100"/>
          <a:sy n="106" d="100"/>
        </p:scale>
        <p:origin x="108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E2A90-5012-4993-8E4F-E5B3A22B3A70}" type="datetimeFigureOut">
              <a:rPr lang="ko-KR" altLang="en-US" smtClean="0"/>
              <a:t>2023-09-05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9E2136-A5BE-446F-B83B-7CCDE374F7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3686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erms.naver.com/entry.nhn?docId=388963&amp;ref=y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terms.naver.com/entry.naver?docId=387500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철학상으로는 </a:t>
            </a:r>
            <a:r>
              <a:rPr lang="ko-KR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형이상학적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인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사고방법의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일종으로서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구체적인 여러 조건에 관계없이 불변의 진리라고 간주되는 개념과 명제를 고집하는 사고방식을 말한다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교조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敎條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란 원래 종교에서 비판의 여지가 없는 신성불가침의 진리라고 주장되는 신앙의 내용을 나타내는 명제이다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그리하여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교조주의란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일반적으로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이론ㆍ학설의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명제를 종교의 교조와 같이 취급하는 사고방식 및 태도를 비판적으로 말할 때 쓰는 용어가 되었다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en-US" altLang="ko-KR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ko-KR" alt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네이버 지식백과</a:t>
            </a:r>
            <a:r>
              <a:rPr lang="en-US" altLang="ko-KR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ko-KR" alt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교조주의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[Dogmatism,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敎條主義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 (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철학사전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2009.,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임석진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윤용택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황태연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이성백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이정우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양운덕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강영계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우기동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임재진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김용정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박철주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김호균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김영태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강대석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장병길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김택현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최동희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김승균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이을호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김종규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조일민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ko-KR" alt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윤두병</a:t>
            </a:r>
            <a:r>
              <a:rPr lang="en-US" altLang="ko-K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r>
              <a:rPr lang="ko-KR" altLang="en-US" dirty="0" smtClean="0"/>
              <a:t/>
            </a:r>
            <a:br>
              <a:rPr lang="ko-KR" altLang="en-US" dirty="0" smtClean="0"/>
            </a:b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9E2136-A5BE-446F-B83B-7CCDE374F720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1122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2023-09-05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2023-09-05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2023-09-05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2023-09-05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2023-09-05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2023-09-05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2023-09-05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2023-09-05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2023-09-05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2023-09-05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2023-09-05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/>
              <a:t>둘째 수준</a:t>
            </a:r>
          </a:p>
          <a:p>
            <a:pPr lvl="2" eaLnBrk="1" latinLnBrk="0" hangingPunct="1"/>
            <a:r>
              <a:rPr kumimoji="0" lang="ko-KR" altLang="en-US"/>
              <a:t>셋째 수준</a:t>
            </a:r>
          </a:p>
          <a:p>
            <a:pPr lvl="3" eaLnBrk="1" latinLnBrk="0" hangingPunct="1"/>
            <a:r>
              <a:rPr kumimoji="0" lang="ko-KR" altLang="en-US"/>
              <a:t>넷째 수준</a:t>
            </a:r>
          </a:p>
          <a:p>
            <a:pPr lvl="4" eaLnBrk="1" latinLnBrk="0" hangingPunct="1"/>
            <a:r>
              <a:rPr kumimoji="0"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151ADCF-7756-48B0-8E1C-5C6C3443EA98}" type="datetimeFigureOut">
              <a:rPr lang="ko-KR" altLang="en-US" smtClean="0"/>
              <a:pPr/>
              <a:t>2023-09-05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85000" lnSpcReduction="10000"/>
          </a:bodyPr>
          <a:lstStyle/>
          <a:p>
            <a:pPr marL="0" indent="0" fontAlgn="base">
              <a:buNone/>
            </a:pPr>
            <a:r>
              <a:rPr lang="ko-KR" altLang="en-US" sz="2800" b="1" dirty="0">
                <a:latin typeface="굴림체" pitchFamily="49" charset="-127"/>
                <a:ea typeface="굴림체" pitchFamily="49" charset="-127"/>
              </a:rPr>
              <a:t>사회복지실천에서의 철학과 윤리의 일반적 개요</a:t>
            </a:r>
            <a:endParaRPr lang="en-US" altLang="ko-KR" sz="2800" b="1" dirty="0">
              <a:latin typeface="굴림체" pitchFamily="49" charset="-127"/>
              <a:ea typeface="굴림체" pitchFamily="49" charset="-127"/>
            </a:endParaRPr>
          </a:p>
          <a:p>
            <a:pPr marL="0" indent="0" fontAlgn="base">
              <a:buNone/>
            </a:pPr>
            <a:endParaRPr lang="en-US" altLang="ko-KR" sz="2800" dirty="0"/>
          </a:p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1)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개념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원래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필로소피아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</a:t>
            </a:r>
            <a:r>
              <a:rPr lang="en-US" altLang="ko-KR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philosophio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)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는 지혜를 사랑한다는 뜻으로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인간존재와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세계에 대한 지식을 추구한다는 의미를 담고 있다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 진리를 탐구하려는 인간의 정신적인 욕구를 이론적으로 정립한 학문이다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즉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일상생활을 하면서 목격하고 경험하는 일과 사건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행위 등에 의미를 부여하고 좀 더 나은 가치를 찾아가는 것을 말한다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삶을 고민하고 생각하고 이해하고 인식하며 행동으로 표현되는 모든 것이 철학이다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/>
            </a:r>
            <a:b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</a:b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일반적 개념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인간존재와 세계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자연 등 인간과 밀접한 주제에 대한 체계적인 고찰을 통해 진리를 탐구하는 학문이라고 정의할 수 있다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03942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4)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사회복지와 철학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사회복지는 사회를 재구성함으로써 인간의 삶의 질을 높이는 사회적 노력임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사회복지라는 용어 속에는 이미 철학적 근본 질문이 포함되어 있음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삶의 궁극적이고 중요한 문제를 다루고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주요 질문으로 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＂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인간은 무엇인가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?”, “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인간의 인식과 감정과 행동은 무엇인가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?”, “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행복이란 무엇인가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?”, “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선이란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무엇인가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?“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등이다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사회복지를 정의할 때 사용하는 주요 개념들인 인간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세계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),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삶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행복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선 등은 철학의 주요 대상임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사회복지는 모든 인간이 추구하고자 하는 행복의 문제를 다루고 있고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이를 위한 배경이자 요건이자 결과인 사회의 성질을 다루고 있음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47869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4)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사회복지와 철학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사회복지를 한다는 것은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철학하기를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전제로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하지 않고서 달성할 수 없는 가치지향적 행동임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철학하지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않고 사회복지 활동을 한다는 것은 마치 뇌가 없는 상태에서 반사적으로 움직이는 것과 마찬가지 임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사회복지학이 지향하는 가치에는 철학 정신이 내재되어 있으며 실천하고 있음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43676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4)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사회복지와 철학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미국의 대표적인 사회복지철학자이자 윤리학자인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라이머는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철학을 크게 정치철학과 윤리학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논리학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인식론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미학으로 구분하고 사회복지의 영역들과 어떻게 연관되어 있는지를 논의함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윤리학과 정치철학은 사회복지가 어떠한 존재이며 어떠한 역할을 수행해야 하는지에 대하여 방향을 제시함으로써 사회복지의 존재와 사명을 규명할 수 있는 분야로 서 언급하였다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인식론과 논리학은 사회복지로 하여금 타당한 형태로 논쟁을 진행하고 논리적으로 오류가 없는 방식으로 사고할 수 있는 기초를 제공할 수 있는 것으로 보았다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미학은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사회복지사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스스로의 실천을 인식하고 비판하는 작업과 관련이 있는 것으로 규정하였다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21793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en-US" altLang="ko-KR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2. 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윤리</a:t>
            </a:r>
          </a:p>
          <a:p>
            <a:pPr marL="0" indent="0" fontAlgn="base">
              <a:buNone/>
            </a:pPr>
            <a:endParaRPr lang="en-US" altLang="ko-KR" sz="2000" b="1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1)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윤리의 개념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행동하는 가치로서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가치를 바탕으로 만들어진 행동 지침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가치를 바탕으로 행동이 표출되었을 때 옳고 그름을 판단하는 기준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서양의 윤리는 그리스어 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Ethos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에서 나온 관습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습관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품성 등의 의미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- 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동양의 윤리는 사람의 질서를 의미하는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倫과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사람이 따라야 할 도리와 이치를 의미하는 理로 이루어져 윤리란 인간관계에서 지켜야 할 도리를 의미함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/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/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다시 말해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윤리란 사람이 인간으로서 살아가는데 지켜야 할 도리이며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기본적인 사회생활의 규범으로서 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그 사회 안에서 반드시 실천되어야 할 인간의 행위임</a:t>
            </a:r>
          </a:p>
          <a:p>
            <a:pPr marL="0" indent="0">
              <a:buNone/>
            </a:pP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318043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832648"/>
          </a:xfrm>
        </p:spPr>
        <p:txBody>
          <a:bodyPr>
            <a:normAutofit fontScale="85000" lnSpcReduction="20000"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2)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윤리학의 개념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많은 학자들은 윤리학에 대해 옳음 즉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선을 행하고 악을 물리치게 하는 선과 악에 대한 이론이고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선한 것을 어떻게 실천할 것인가에 관한 연구이며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이성이 명령하는 내면적 욕구를 스스로 실천하게 하는 것이고 이 내용들을 구체적으로 제시하는 것이 윤리학의 과제라고 제시함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따라서 윤리학은 철학의 한 분과학문으로서 도덕 및 도덕적 현상에 대한 철학적 연구라고 개념규정 할 수 있음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윤리학에서 제시하는 도덕의 개념은 통상적인 관습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문화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예의범절과는 다른 사회적 존재로서 인간이 사회생활을 영위하는 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있어서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반드시 지켜야 하는 행동규범을 말함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)</a:t>
            </a: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이처럼 윤리학을 도덕 및 도덕현상에 대한 철학적 연구라고 할 때 실천철학의 영역에 속하고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즉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인간 행위의 원리나 규범을 대상으로 하는 철학의 분야라는 점에서 도덕철학을 지칭한다고 볼 수 있음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윤리학은 구체적으로 인간과 인간의 구성하고 운영하는 사회로서의 세계를 연구대상으로 삼음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12150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3)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윤리학의 영역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기본적으로 윤리학은 규범윤리학과 기술윤리학으로 나뉨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t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t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(1)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규범</a:t>
            </a:r>
            <a:r>
              <a:rPr lang="ko-KR" altLang="ko-KR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윤리학</a:t>
            </a:r>
            <a:endParaRPr lang="ko-KR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t">
              <a:buFont typeface="Wingdings" panose="05000000000000000000" pitchFamily="2" charset="2"/>
              <a:buChar char="Ø"/>
            </a:pPr>
            <a:r>
              <a:rPr lang="ko-KR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윤리학의 근본적인 질문인 도덕의 이론적 기초에 대해 탐구함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t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규범윤리학에서 제시하고 있는 연구질문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t">
              <a:buFont typeface="+mj-ea"/>
              <a:buAutoNum type="circleNumDbPlain"/>
            </a:pPr>
            <a:r>
              <a:rPr lang="ko-KR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인간행위의 도덕적 의무란 무엇이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며</a:t>
            </a:r>
            <a:r>
              <a:rPr lang="ko-KR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어떻게 성립되는가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t">
              <a:buFont typeface="+mj-ea"/>
              <a:buAutoNum type="circleNumDbPlain"/>
            </a:pPr>
            <a:r>
              <a:rPr lang="ko-KR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쾌락은 인생에서 어떤 의미가 있는가</a:t>
            </a:r>
          </a:p>
          <a:p>
            <a:pPr marL="457200" indent="-457200" fontAlgn="t">
              <a:buFont typeface="+mj-ea"/>
              <a:buAutoNum type="circleNumDbPlain"/>
            </a:pPr>
            <a:r>
              <a:rPr lang="ko-KR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의무과 쾌락 중 어떤 것이 더 중요한가</a:t>
            </a:r>
          </a:p>
          <a:p>
            <a:pPr marL="457200" indent="-457200" fontAlgn="t">
              <a:buFont typeface="+mj-ea"/>
              <a:buAutoNum type="circleNumDbPlain"/>
            </a:pPr>
            <a:r>
              <a:rPr lang="ko-KR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쾌락은 행동을 구성하는 핵심적인 내용인가</a:t>
            </a:r>
          </a:p>
          <a:p>
            <a:pPr marL="457200" indent="-457200" fontAlgn="t">
              <a:buFont typeface="+mj-ea"/>
              <a:buAutoNum type="circleNumDbPlain"/>
            </a:pPr>
            <a:r>
              <a:rPr lang="ko-KR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우리에게는 나의 이익과 남의 이익까지 추구해야 할 의무가 있는가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t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결정론과 자유의지 중 어떤 것이 중요하며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자유의지에 따른 도덕적 책임을 물을 수 있는 근거는 무엇인가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t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우리는 인간행위의 동기에 대해 주목해야 하는가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t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선악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옳고 그름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의무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양심 등 윤리적 용어들은 어떤 의미인가 있는가  </a:t>
            </a:r>
            <a:endParaRPr lang="ko-KR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252219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3)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윤리학의 영역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t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t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(2)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기술</a:t>
            </a:r>
            <a:r>
              <a:rPr lang="ko-KR" altLang="ko-KR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윤리학</a:t>
            </a:r>
            <a:endParaRPr lang="ko-KR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t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실천윤리학이고도 불림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특정한 도덕적 문제들에 대해 특수한 의미를 갖는 철학적 이론을 전개해 그러한 문제들에 대해 대처하고자 하는 시도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t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t"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20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세기 대부분의 윤리학자들이 현실적인 문제보다 규범윤리학에 관심을 기울였지만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1960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년대 이후 시민불복종 운동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인종차별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전쟁과 평화문제 등에 대한 이론적 규명을 시도하게 됐고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1970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년대 이후 실천윤리학이 활발해지면서 의료윤리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법조윤리 등 특정 직업이나 활동분야에 대해서도 전문적 윤리에 대한 논의가 발전함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t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t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이처럼 사회복지윤리는 실천지향적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학문적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노력의 일환으로 기술윤리학이 발전하게 된 결과 전문직 윤리의 한 영역으로 본격적으로 검토됨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252219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4)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윤리학의 분류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(1)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규범 윤리학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이론윤리학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)</a:t>
            </a: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도덕의 본질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도덕적 판단의 의미 및 그 타당성 등을 철학적으로 연구하는 학문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사회복지학과 같은 응용학문이자 실천지향적인 학문은 규범 윤리학과 밀접한 관련이 있음</a:t>
            </a:r>
            <a:r>
              <a:rPr lang="en-US" altLang="ko-KR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사회복지실천현장에서 활동하는 사회복지전문가가 주로 수행하는 윤리적 활동의 핵심은 자신에게 주어진 사례에서 가장 윤리적인 실천대안들을 체계적으로 모색하는 윤리적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의사결정임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의사결정론의 핵심은 사회복지사가 모색하는 여러가지 실천 대안들이 지향하거나 연관되어 있는 다양한 윤리적 가치와 원칙 사이에 규범적인 우선순위를 정하는 작업이며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이러한 우선순위 결정에 가장 결정적인 도움을 줄 수 있는 학문이 바로 규범윤리학임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384501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(1)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규범 윤리학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규범윤리학에는 목적주의 윤리학과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의무론적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법칙주의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)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윤리학이 있음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목적주의 윤리학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대표적인 학자는 아리스토텔레스이고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행위의 옳고 그름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도덕적 의무 등은 어디까지나 행위의 목적이나 결과의 좋고 나쁨에 비추어 판단해야 한다고 주장함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즉 </a:t>
            </a:r>
            <a:r>
              <a:rPr lang="ko-KR" altLang="en-US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행위의 의도와는 관계 없이 행위의 결과에 따라 옳고 그름을 판단 할 수 있음</a:t>
            </a:r>
            <a:endParaRPr lang="en-US" altLang="ko-KR" sz="2000" dirty="0">
              <a:solidFill>
                <a:srgbClr val="FF0000"/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endParaRPr lang="en-US" altLang="ko-KR" sz="2000" dirty="0">
              <a:solidFill>
                <a:srgbClr val="FF0000"/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목적주의 윤리이론은 도덕과 무관하게 옳고 그름의 판단기준이 되는 가치에 따라 쾌락주의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이기주의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공리주의로 나뉨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endParaRPr lang="ko-KR" altLang="en-US" sz="2000" dirty="0">
              <a:solidFill>
                <a:srgbClr val="FF0000"/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313279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(1)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규범 윤리학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목적주의 윤리학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lt"/>
              <a:buAutoNum type="alphaLcPeriod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쾌락주의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유일한 도덕적 판단기준이 쾌락임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쾌락을 많이 가져다 주는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행위가 선 이라고 봄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lt"/>
              <a:buAutoNum type="alphaLcPeriod" startAt="2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이기주의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다른 사람들에게 어떤 결과가 초래하든지 간에 한 개인이 자신의 이득을 추구하는 것이 최선이라고 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사람들이 자신에게 최대한 좋은 결과가 나타날 수 있는 방향으로 결정을 내리고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자신의 개인적인 관심에서 가장 중요하게 여기는 것을 행하는 것이 선이라 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21466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1)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개념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과학과 엄격히 구분됨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  <a:r>
              <a:rPr lang="ko-KR" altLang="en-US" sz="2000" dirty="0">
                <a:solidFill>
                  <a:srgbClr val="00B05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개별과학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은 실험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관찰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비교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분석 등의 과학적 방법을 적용해 대상의 본질과 특성을 규명함으로써 진리를 밝히는 반면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solidFill>
                  <a:srgbClr val="00B05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은 비판과 회의 등의 체계적인 추론을 통해 의심하려야 의심할 수 없는 확실한 개념을 이끌어 내는 학문이다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따라서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개별 학문 분야를 초월한 학문으로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개별과학을 포괄하고 각 개별과학을 연결하는 가치 학문이다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546909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lt"/>
              <a:buAutoNum type="alphaLcPeriod" startAt="3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공리주의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사회전체에 최대한의 보편적인 선을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가져다주는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행위를 도덕적인 것으로 보며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최대다수의 최대 행복을 추구함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얻는 행복이 크면 클수록  그 행위가 도덕적으로 옳다는 최대행복의 원리를 바탕으로 하고 있으며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목적주의 윤리학을 대표함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대표적인 학자는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제레미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벤담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존스튜어트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밀이 있음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제레미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벤담은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최대행복의 원리를 주장하였고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쾌락이나 행복의 양을 계산하고 모든 이가 평등하게 행복을 누려야 한다는 양적 공리주의자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밀은 쾌락의 질을 중요하게 생각하는 질적 공리주의자로 질적으로 높은 소량의 쾌락이 질적으로 낮은 다량의 쾌락보다 바람직하다고 주장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만족한 돼지보다 불만족한 소크라테스가 되는 것이 낫다고 주장</a:t>
            </a:r>
          </a:p>
        </p:txBody>
      </p:sp>
    </p:spTree>
    <p:extLst>
      <p:ext uri="{BB962C8B-B14F-4D97-AF65-F5344CB8AC3E}">
        <p14:creationId xmlns:p14="http://schemas.microsoft.com/office/powerpoint/2010/main" val="9187840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법칙주의 윤리학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인간에게는 마땅히 실천해야 할 도덕적 의무가 있다고 주장하고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도덕적 판단은 행위의 목적이나 결과에 의해서 판단할 것이 아니라 </a:t>
            </a:r>
            <a:r>
              <a:rPr lang="ko-KR" altLang="en-US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도덕적 의무의 실천여부에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따른다고 주장함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대표적인 학자는 칸트이고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의무론적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윤리학이라고도 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칸트가 제시한 도덕적 의무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자살금지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능력개발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약속이행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어려운 사람 돕기</a:t>
            </a:r>
          </a:p>
          <a:p>
            <a:pPr marL="0" indent="0">
              <a:buNone/>
            </a:pP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344142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3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공리주의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윤리론과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법칙주의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윤리론의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차이의 예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살인에 대하여 칸트는 누구나 가지고 있는 보편적 윤리 기준에 어긋나는 행동이기 때문에 나쁘다고 생각하는 반면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공리주의자들은 살인이 나쁜 이유는 살인으로 인해서 사회전체의 행복의 양이 줄어들기 때문이라고 주장함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그래서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법칙주의적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윤리관에 의하면 살인은 언제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어디서나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누구에 의한 것이든 나쁜 것이지만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반대 의견인 공리주의자들에 의하면 그것이 만약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 전체에 큰 행복을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가져다주는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살인이라면 그것은 도덕적으로 장려해야 할 대상이 된다고 주장함</a:t>
            </a:r>
          </a:p>
        </p:txBody>
      </p:sp>
    </p:spTree>
    <p:extLst>
      <p:ext uri="{BB962C8B-B14F-4D97-AF65-F5344CB8AC3E}">
        <p14:creationId xmlns:p14="http://schemas.microsoft.com/office/powerpoint/2010/main" val="11900642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(2)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기술윤리학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도덕현상에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관한 학문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도덕적 규범이 역사적으로 크게 변천되어 왔다는 사실과 도덕은 문화와 민족과 사회체제를 달리함에 따라서 다르며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도덕에는 유일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·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절대적인 것이 있을 수 없다는 상대주의 윤리를 말함</a:t>
            </a:r>
          </a:p>
          <a:p>
            <a:pPr fontAlgn="base"/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기술윤리학은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도덕현상의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과학적 설명은 하고 있으나 두가지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도덕체계가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주어졌을 때 어느 것을 선택해야 할 것인가에 대해서는 설명하지 못함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따라서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우리가 마땅히 어떻게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행위하느냐에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관해서는 도덕의 보편적인 원리를 연구하는 규범윤리학이 요구됨 </a:t>
            </a:r>
          </a:p>
          <a:p>
            <a:pPr marL="0" indent="0">
              <a:buNone/>
            </a:pP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96833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(3)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규범윤리학과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기술윤리학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비교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Tx/>
              <a:buChar char="-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700594"/>
              </p:ext>
            </p:extLst>
          </p:nvPr>
        </p:nvGraphicFramePr>
        <p:xfrm>
          <a:off x="1259632" y="1700808"/>
          <a:ext cx="6480720" cy="4045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360">
                  <a:extLst>
                    <a:ext uri="{9D8B030D-6E8A-4147-A177-3AD203B41FA5}">
                      <a16:colId xmlns:a16="http://schemas.microsoft.com/office/drawing/2014/main" val="118371279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179363355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/>
                        <a:t>규범윤리학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 </a:t>
                      </a:r>
                      <a:r>
                        <a:rPr lang="ko-KR" altLang="en-US" dirty="0" err="1"/>
                        <a:t>기술윤리학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638772"/>
                  </a:ext>
                </a:extLst>
              </a:tr>
              <a:tr h="601345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도덕의 본질에 관한 학문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도덕의 현상에 관한 학문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53411"/>
                  </a:ext>
                </a:extLst>
              </a:tr>
              <a:tr h="237242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도덕을 인간이 태어나기 전부터 존재한다고 믿고</a:t>
                      </a:r>
                      <a:r>
                        <a:rPr lang="en-US" altLang="ko-KR" dirty="0"/>
                        <a:t>, </a:t>
                      </a:r>
                      <a:r>
                        <a:rPr lang="ko-KR" altLang="en-US" dirty="0"/>
                        <a:t>선과 악</a:t>
                      </a:r>
                      <a:r>
                        <a:rPr lang="en-US" altLang="ko-KR" dirty="0"/>
                        <a:t>, </a:t>
                      </a:r>
                      <a:r>
                        <a:rPr lang="ko-KR" altLang="en-US" dirty="0"/>
                        <a:t>옳고 그름 그리고 마땅히 실천해야 할 당위성이라고 강조하는 철학적 입장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절대적 원리를 포기하려는 철학적 입장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3729204"/>
                  </a:ext>
                </a:extLst>
              </a:tr>
              <a:tr h="601345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윤리적 절대주의</a:t>
                      </a:r>
                      <a:r>
                        <a:rPr lang="en-US" altLang="ko-KR" dirty="0"/>
                        <a:t>, </a:t>
                      </a:r>
                      <a:r>
                        <a:rPr lang="ko-KR" altLang="en-US" dirty="0"/>
                        <a:t>윤리적 상대주의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윤리적 상대주의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4461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47995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상대주의</a:t>
            </a: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도덕규칙이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개인이나 문화에 따라 상대적이라고 주장함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도덕과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비도덕을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가리는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초문화적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·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초객관적인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기준이란 있을 수 없고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한 사회에서 적용되는 행동의 규칙은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다른사회에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있는 사람들에게 적용시킬 수 없음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/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윤리가 어떤 선천적 원리에 의해서가 아니라 후천적인 집단관습이나 개인의 심리적 선호에서 발생했다는 사실에 근거하여 개인과 문화적 차이를 감안해서 </a:t>
            </a:r>
            <a:r>
              <a:rPr lang="ko-KR" altLang="en-US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도덕의 다원성을 인정함</a:t>
            </a:r>
          </a:p>
          <a:p>
            <a:pPr marL="541782" indent="-514350">
              <a:buAutoNum type="arabicPeriod"/>
            </a:pP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18261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상대주의</a:t>
            </a:r>
          </a:p>
          <a:p>
            <a:pPr marL="0"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장점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윤리현실에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관한 주의를 환기시키고 시대의 흐름에 적응하여 인간의 개별성과 독자성을 강조하여 그들을 수용한다는 점 </a:t>
            </a:r>
          </a:p>
          <a:p>
            <a:pPr marL="0" fontAlgn="base"/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단점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</a:p>
          <a:p>
            <a:pPr marL="457200" indent="-457200" fontAlgn="base">
              <a:buFont typeface="+mj-lt"/>
              <a:buAutoNum type="alphaLcPeriod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기회와 상황에 따라 결정하기 때문에 행위의 일관성을 포기하고 누구에게도 반드시 무엇을 해야한다는 것을 말할 수 없는 상황에 접하게 됨</a:t>
            </a:r>
          </a:p>
          <a:p>
            <a:pPr marL="541782" indent="-514350">
              <a:buAutoNum type="arabicPeriod"/>
            </a:pP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433926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 fontScale="70000" lnSpcReduction="20000"/>
          </a:bodyPr>
          <a:lstStyle/>
          <a:p>
            <a:pPr fontAlgn="base">
              <a:buFontTx/>
              <a:buChar char="-"/>
            </a:pP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단점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:</a:t>
            </a:r>
          </a:p>
          <a:p>
            <a:pPr fontAlgn="base"/>
            <a:endParaRPr lang="en-US" altLang="ko-KR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lt"/>
              <a:buAutoNum type="alphaLcPeriod" startAt="2"/>
            </a:pP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문화가 다르다는 이유로 윤리적으로 옳고 그름을 그들의 잣대로 판단할 수 없다는 것에 대한 비판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예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) </a:t>
            </a:r>
            <a:r>
              <a:rPr lang="ko-KR" altLang="en-US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독일나치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상대주의 윤리관은 특히 인간의 생명을 다루는 문제에서는 모순을 낳기 때문에 인간의 존엄을 가치로 갖고 있는 사회복지사들은 좀더 신중히 다루어야 함</a:t>
            </a:r>
            <a:endParaRPr lang="en-US" altLang="ko-KR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/>
            <a:endParaRPr lang="en-US" altLang="ko-KR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lt"/>
              <a:buAutoNum type="alphaLcPeriod" startAt="3"/>
            </a:pP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 가치는 가변적이고 각 문화마다 각기 차이가 있기 때문에 같은 문화에 속하지 않은 사람은 그들과 다른 가치를 비판할 수 없다고 주장하는 것에 대한 비판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예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)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죽은 시체를 먹는 인디언 종족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화장하는 종족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둘 다 조상들에 대한 공경이라는 신념 때문에 생긴 관습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문화의 현상이 다른 것이지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본질인 가치는 변하지 않고 차이가 없는 고정된 것임을 알 수 있음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(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신념의 차이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). 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따라서 각기 다른 문화속에서도 똑같이 변하지 않는 가치가 있음</a:t>
            </a:r>
          </a:p>
          <a:p>
            <a:pPr marL="541782" indent="-514350">
              <a:buAutoNum type="arabicPeriod"/>
            </a:pP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81401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 lnSpcReduction="10000"/>
          </a:bodyPr>
          <a:lstStyle/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절대주의</a:t>
            </a: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2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시대와 장소를 초월하여 만인에게 보편 타당한 어떤 도덕적 규범이 존재한다는 주장</a:t>
            </a:r>
            <a:endParaRPr lang="en-US" altLang="ko-KR" sz="22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/>
            <a:endParaRPr lang="ko-KR" altLang="en-US" sz="22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2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보편타당한</a:t>
            </a:r>
            <a:r>
              <a:rPr lang="ko-KR" altLang="en-US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 삶의 원리는 선천적으로 주어지고</a:t>
            </a:r>
            <a:r>
              <a:rPr lang="en-US" altLang="ko-KR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시대가 바뀌고 장소가 변하여도 도덕이 도덕으로 남아 있는 이유는 절대적으로 타당한 기준이 있기 때문</a:t>
            </a:r>
            <a:endParaRPr lang="en-US" altLang="ko-KR" sz="22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/>
            <a:endParaRPr lang="ko-KR" altLang="en-US" sz="22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114300" indent="-457200" fontAlgn="base">
              <a:buFont typeface="Wingdings" panose="05000000000000000000" pitchFamily="2" charset="2"/>
              <a:buChar char="Ø"/>
            </a:pPr>
            <a:r>
              <a:rPr lang="ko-KR" altLang="en-US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절대적 윤리주의에서는 변화하는 것은 </a:t>
            </a:r>
            <a:r>
              <a:rPr lang="ko-KR" altLang="en-US" sz="22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도덕규범의</a:t>
            </a:r>
            <a:r>
              <a:rPr lang="ko-KR" altLang="en-US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 현상이지 도덕의 본질이 아니라고 주장함</a:t>
            </a:r>
            <a:r>
              <a:rPr lang="en-US" altLang="ko-KR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이러한 본질적 기준이 없으면 인간은 무엇이 옳고 그른지 판별할 수 없으며</a:t>
            </a:r>
            <a:r>
              <a:rPr lang="en-US" altLang="ko-KR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2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도덕적 허무주의에 빠지게 된다고 주장함 </a:t>
            </a:r>
          </a:p>
          <a:p>
            <a:pPr marL="541782" indent="-514350">
              <a:buAutoNum type="arabicPeriod"/>
            </a:pPr>
            <a:endParaRPr lang="ko-KR" altLang="en-US" sz="31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347337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절대주의</a:t>
            </a: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절대주의는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인간행위를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위한 규범이 이미 완성되어 존재하는 것으로 모든 인간들에게 예외 없이 적용되어야 한다고 보기 때문에 규범은 인간이 마땅히 추구해야 할 삶의 궁극적 목표이고 그것을 향해 구체적으로 행동해야 한다는 입장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도덕적 필연성과 객관성을 내포하고 있음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거짓말하지 마라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살인하지 마라 등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)</a:t>
            </a: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fontAlgn="base"/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절대주의의 대표적인 학자는 칸트이고 그는 실천이성의 법칙은 언제나 타당한 것으로 무조건 적용되는 지상명령이라고 함</a:t>
            </a:r>
          </a:p>
          <a:p>
            <a:pPr marL="0" fontAlgn="base"/>
            <a:endParaRPr lang="ko-KR" altLang="en-US" sz="20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marL="541782" indent="-514350">
              <a:buAutoNum type="arabicPeriod"/>
            </a:pPr>
            <a:endParaRPr lang="ko-KR" altLang="en-US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marL="0" indent="0">
              <a:buNone/>
            </a:pP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89621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85000" lnSpcReduction="20000"/>
          </a:bodyPr>
          <a:lstStyle/>
          <a:p>
            <a:pPr marL="0" indent="0" fontAlgn="base">
              <a:buNone/>
            </a:pPr>
            <a:r>
              <a:rPr lang="en-US" altLang="ko-KR" sz="2800" dirty="0"/>
              <a:t>1</a:t>
            </a:r>
            <a:r>
              <a:rPr lang="en-US" altLang="ko-KR" sz="2800" dirty="0">
                <a:latin typeface="+mn-ea"/>
              </a:rPr>
              <a:t>. </a:t>
            </a:r>
            <a:r>
              <a:rPr lang="ko-KR" altLang="en-US" sz="2800" dirty="0">
                <a:latin typeface="+mn-ea"/>
              </a:rPr>
              <a:t> </a:t>
            </a:r>
            <a:r>
              <a:rPr lang="ko-KR" altLang="en-US" sz="2400" b="1" dirty="0">
                <a:latin typeface="+mn-ea"/>
              </a:rPr>
              <a:t>철학</a:t>
            </a:r>
            <a:endParaRPr lang="ko-KR" altLang="en-US" sz="2400" dirty="0">
              <a:latin typeface="+mn-ea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2)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영역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주요연구분야로는 형이상학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논리학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인식론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미학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 등이 있다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일반적으로 이론철학과 실천철학으로 나뉘어진다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(1)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이론철학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지식의 획득을 목적으로 삼는 철학으로서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형이상학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논리학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인식론이 있다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형이상학은 존재자들로 하여금 존재하게 하는 근본 원리에 관해 연구하는 학문으로 존재론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우주론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신학이 여기에 속한다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우리가 감각적으로 경험하는 각종의 대상들의 실재가 무엇인지를 파고드는 노력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대상들의 본질이 무엇인지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무엇으로 구성되어 있는 지를 파악하려는 분야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인식론은 앎에 관한 앎의 학문으로서 가장 넓은 의미의 지식을 일컫는 말로서 사유의 결과가 진리에 부합하는 가를 연구한다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즉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지식의 습득에 관해 논한다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논리학은 사유의 과정과 법칙에 대한 학문으로서 추리론 귀납법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삼단논법 등이 있다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   </a:t>
            </a: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597892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 fontScale="70000" lnSpcReduction="20000"/>
          </a:bodyPr>
          <a:lstStyle/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b="1" dirty="0">
                <a:latin typeface="굴림체" panose="020B0609000101010101" pitchFamily="49" charset="-127"/>
                <a:ea typeface="굴림체" panose="020B0609000101010101" pitchFamily="49" charset="-127"/>
              </a:rPr>
              <a:t>윤리적 절대주의</a:t>
            </a:r>
            <a:endParaRPr lang="en-US" altLang="ko-KR" b="1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b="1" dirty="0">
                <a:latin typeface="굴림체" panose="020B0609000101010101" pitchFamily="49" charset="-127"/>
                <a:ea typeface="굴림체" panose="020B0609000101010101" pitchFamily="49" charset="-127"/>
              </a:rPr>
              <a:t>장점</a:t>
            </a:r>
            <a:r>
              <a:rPr lang="en-US" altLang="ko-KR" b="1" dirty="0">
                <a:latin typeface="굴림체" panose="020B0609000101010101" pitchFamily="49" charset="-127"/>
                <a:ea typeface="굴림체" panose="020B0609000101010101" pitchFamily="49" charset="-127"/>
              </a:rPr>
              <a:t>: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가치판단이 </a:t>
            </a:r>
            <a:r>
              <a:rPr lang="ko-KR" altLang="en-US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명료하여</a:t>
            </a: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 방황하지 않고 도덕 권위가 확고히 서서 사회질서가 정연하게 유지될 수 있다는 점</a:t>
            </a:r>
          </a:p>
          <a:p>
            <a:pPr marL="0" fontAlgn="base"/>
            <a:endParaRPr lang="en-US" altLang="ko-KR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b="1" dirty="0">
                <a:latin typeface="굴림체" panose="020B0609000101010101" pitchFamily="49" charset="-127"/>
                <a:ea typeface="굴림체" panose="020B0609000101010101" pitchFamily="49" charset="-127"/>
              </a:rPr>
              <a:t>단점</a:t>
            </a:r>
            <a:r>
              <a:rPr lang="en-US" altLang="ko-KR" dirty="0">
                <a:latin typeface="굴림체" panose="020B0609000101010101" pitchFamily="49" charset="-127"/>
                <a:ea typeface="굴림체" panose="020B0609000101010101" pitchFamily="49" charset="-127"/>
              </a:rPr>
              <a:t>:</a:t>
            </a: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lt"/>
              <a:buAutoNum type="alphaLcPeriod"/>
            </a:pP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절대론을 제시하는 어떤 목적이나 법칙이 모두가 반드시 따라야 할 절대적인 목적이나 법칙이라는 것을 연역적인 방법이나 경험적인 사실에 의거하여 증명할 수 없다는 것</a:t>
            </a:r>
            <a:endParaRPr lang="en-US" altLang="ko-KR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lt"/>
              <a:buAutoNum type="alphaLcPeriod" startAt="2"/>
            </a:pP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인간의 자유의지의 자율적 활용과 창조성의 한계성</a:t>
            </a:r>
            <a:endParaRPr lang="en-US" altLang="ko-KR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lt"/>
              <a:buAutoNum type="alphaLcPeriod" startAt="3"/>
            </a:pP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절대적인 법칙이 있다는 것 그 자체에 대한 의문</a:t>
            </a:r>
          </a:p>
          <a:p>
            <a:pPr marL="457200" indent="-457200" fontAlgn="base">
              <a:buFont typeface="+mj-lt"/>
              <a:buAutoNum type="alphaLcPeriod" startAt="4"/>
            </a:pPr>
            <a:r>
              <a:rPr lang="ko-KR" altLang="en-US" dirty="0">
                <a:latin typeface="굴림체" panose="020B0609000101010101" pitchFamily="49" charset="-127"/>
                <a:ea typeface="굴림체" panose="020B0609000101010101" pitchFamily="49" charset="-127"/>
              </a:rPr>
              <a:t>절대적인 법칙이 과연 선하고 올바른 것인지의 확신과 그 절대적인 법칙이 완전하고 완성된 것인지를 어떻게 알 수 있는 가에 대한 의문</a:t>
            </a:r>
          </a:p>
          <a:p>
            <a:pPr marL="0" indent="0">
              <a:buNone/>
            </a:pP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914420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ko-KR" sz="2000" dirty="0">
                <a:solidFill>
                  <a:srgbClr val="000000"/>
                </a:solidFill>
                <a:latin typeface="굴림체" panose="020B0609000101010101" pitchFamily="49" charset="-127"/>
                <a:ea typeface="굴림체" panose="020B0609000101010101" pitchFamily="49" charset="-127"/>
                <a:cs typeface="굴림" pitchFamily="50" charset="-127"/>
              </a:rPr>
              <a:t>&lt;</a:t>
            </a:r>
            <a:r>
              <a:rPr kumimoji="1" lang="ko-KR" altLang="en-US" sz="2000" dirty="0">
                <a:solidFill>
                  <a:srgbClr val="000000"/>
                </a:solidFill>
                <a:latin typeface="굴림체" panose="020B0609000101010101" pitchFamily="49" charset="-127"/>
                <a:ea typeface="굴림체" panose="020B0609000101010101" pitchFamily="49" charset="-127"/>
                <a:cs typeface="굴림" pitchFamily="50" charset="-127"/>
              </a:rPr>
              <a:t>표</a:t>
            </a:r>
            <a:r>
              <a:rPr kumimoji="1" lang="en-US" altLang="ko-KR" sz="2000" dirty="0">
                <a:solidFill>
                  <a:srgbClr val="000000"/>
                </a:solidFill>
                <a:latin typeface="굴림체" panose="020B0609000101010101" pitchFamily="49" charset="-127"/>
                <a:ea typeface="굴림체" panose="020B0609000101010101" pitchFamily="49" charset="-127"/>
                <a:cs typeface="굴림" pitchFamily="50" charset="-127"/>
              </a:rPr>
              <a:t>1&gt; </a:t>
            </a:r>
            <a:r>
              <a:rPr kumimoji="1" lang="ko-KR" altLang="en-US" sz="2000" dirty="0">
                <a:solidFill>
                  <a:srgbClr val="000000"/>
                </a:solidFill>
                <a:latin typeface="굴림체" panose="020B0609000101010101" pitchFamily="49" charset="-127"/>
                <a:ea typeface="굴림체" panose="020B0609000101010101" pitchFamily="49" charset="-127"/>
                <a:cs typeface="굴림" pitchFamily="50" charset="-127"/>
              </a:rPr>
              <a:t>윤리적 상대주의와 절대주의 비교</a:t>
            </a:r>
            <a:endParaRPr kumimoji="1" lang="ko-KR" altLang="en-US" sz="2000" dirty="0">
              <a:latin typeface="굴림체" panose="020B0609000101010101" pitchFamily="49" charset="-127"/>
              <a:ea typeface="굴림체" panose="020B0609000101010101" pitchFamily="49" charset="-127"/>
              <a:cs typeface="굴림" pitchFamily="50" charset="-127"/>
            </a:endParaRPr>
          </a:p>
          <a:p>
            <a:pPr marL="0" indent="0">
              <a:buNone/>
            </a:pPr>
            <a:endParaRPr lang="ko-KR" altLang="en-US" dirty="0">
              <a:latin typeface="궁서" panose="02030600000101010101" pitchFamily="18" charset="-127"/>
              <a:ea typeface="궁서" panose="02030600000101010101" pitchFamily="18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302503"/>
            <a:ext cx="6706181" cy="4285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929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1.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2)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영역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(2)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실천철학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소중한 가치의 실현을 궁극적인 목적으로 삼는 것으로 윤리학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사회철학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교육철학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미학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종교철학 등이 포함됨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윤리학은 도덕적인 가치판단의 구조를 밝히는데 중점을 두고 있다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즉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도덕적인 판단의 선택 그리고 기준에 관하여 탐구하고 분석하는 철학의 한 분야이다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윤리학은 인간의 행위에 관한 여러 가지 문제와 규범을 연구하는 학문이며 실천적 문제에 관심을 기울인다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사회철학은 국가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경제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법 등 사회제도의 필요성과 의미에 대한 철학적 탐구를 한다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교육철학은 인간이 교육을 통해 동물적 존재가 아닌 사람다운 삶을 누릴 수 있으며 제한을 극복하는 신적인 지향을 가질 수 있는지를 다룬다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22909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dirty="0"/>
              <a:t>1. </a:t>
            </a:r>
            <a:r>
              <a:rPr lang="ko-KR" altLang="en-US" sz="2000" dirty="0"/>
              <a:t>철학</a:t>
            </a:r>
            <a:r>
              <a:rPr lang="en-US" altLang="ko-KR" sz="2000" dirty="0"/>
              <a:t> </a:t>
            </a: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2)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영역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(2)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실천철학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 startAt="4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미학은 정서적 삶의 궁극적 대상인 미의 의미와 경험에 대해 탐구하는데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쾌감 혹은 불쾌감의 감정을 통해 미의 대상을 파악하고 미를 위한 행위인 창작활동과 취미활동을 통해 얻는 삶의 즐거움에 대해 다룬다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(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미라는 말은 꽃이나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호수 등의 사물부터 인간의 선행 긍정적 사고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미담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착한 마음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그리고 실험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기술까지 여러 방면에 해당된다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)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 startAt="4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종교철학은 절대자에 귀의하고 유한한 삶을 영생에 연결시키려는 소망에서 비롯되며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창조주의 절대적 권능과 종교적 계율에 순응하는 종교적 가치에 대해 다룬다 </a:t>
            </a: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16987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3)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유용성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맹목적인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도그마티즘에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빠지는 것을 방지 해 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철학적 정신은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비판정신임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우리자신이나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타인이 지지고 있는 편견과 고정관념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독단적인 사고방식 등을 분석하고 판단할 수 있는 힘을 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비난이란 근거가 될 수 없는 기준을 가지고 상대방을 깎아내리기 위한 비논리적인 주장을 말한다면 비판은 상당한 근거를 가지고 논리적으로 새로운 견해를 이끌어 내는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주장임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solidFill>
                  <a:schemeClr val="accent1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철학을 한다는 것은 자신과 타자</a:t>
            </a:r>
            <a:r>
              <a:rPr lang="en-US" altLang="ko-KR" sz="2000" dirty="0">
                <a:solidFill>
                  <a:schemeClr val="accent1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solidFill>
                  <a:schemeClr val="accent1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그리고 세계에 대한 비판정신을 유지하여 좀 더 나은 삶과 세계를 구성하기 위한 노력</a:t>
            </a:r>
            <a:endParaRPr lang="en-US" altLang="ko-KR" sz="2000" dirty="0">
              <a:solidFill>
                <a:schemeClr val="accent1"/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45641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3)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유용성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인간과 세계와 사물을 새로운 시각으로 볼 수 있게 함으로써 안목을 넓혀 전체적으로 볼 수 있게 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인간은 편견을 가지지 않고 생활할 수 없지만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자신과 타자가 어떤 편견을 지니고 있는지 분석하지 않으면 자신이나 타인에 내린 결정이 얼마나 불완전한 것인지 판단할 수 없게 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편견에 대한 지적 탄력성을 갖추어야 종합적인 판단을 할 수 있는 안목이 생김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지적탄력성이란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다른 사람들이 쉽사리 인정해 버리는 것을 가치 없는 것으로 배제할 수 있는 자발적 능력을 말함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고착된 시각으로 대상을 살피지 않고 다양한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견해들이ㅔ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대해 탄력적으로 수용하다 보면 종합적인 안목을 가지게 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83568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3)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유용성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 startAt="3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우리가 내려야할 결정을 좀 더 나은 결정으로 만듦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우리가 지니고 있는 문제점을 인식하게 하고 선택할 사실들을 더욱 엄정하게 구별해 낼 수 있게 하여 좀 더 나은 판단을 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하도록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만듦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우리는 어떤 결정을 할 때 참과 거짓을 분명하게 해야 하고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중요한 것과 사소한 것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바람직한 것과 바람직하지 못한 것을 구별해야 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우리는 우리의 편견과 고정관념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혹은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허세적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지식을 인해 잘못된 것을 옳다고 주장하거나 좋지 않은 것을 좋은 것이라 용인하게 되는 경우가 있음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철학적 태도는 맹목적 태도와 결정을 받아들이지 않고 근거와 논리를 가지고 새롭게 보려는 시각의 확장을 가져옴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03040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800" dirty="0"/>
              <a:t>1. </a:t>
            </a:r>
            <a:r>
              <a:rPr lang="ko-KR" altLang="en-US" sz="2800" dirty="0"/>
              <a:t> </a:t>
            </a:r>
            <a:r>
              <a:rPr lang="ko-KR" altLang="en-US" sz="2400" b="1" dirty="0">
                <a:latin typeface="굴림체" panose="020B0609000101010101" pitchFamily="49" charset="-127"/>
                <a:ea typeface="굴림체" panose="020B0609000101010101" pitchFamily="49" charset="-127"/>
              </a:rPr>
              <a:t>철학</a:t>
            </a:r>
            <a:endParaRPr lang="ko-KR" altLang="en-US" sz="24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3)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철학의 유용성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 fontAlgn="base">
              <a:buNone/>
            </a:pP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457200" indent="-457200" fontAlgn="base">
              <a:buFont typeface="+mj-ea"/>
              <a:buAutoNum type="circleNumDbPlain" startAt="4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개인적 유용성임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개인의 삶을 더욱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풍요롭개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삶과 세계에 대한 종합적 조망을 제시하기 때문에 실존에 대한 새로운 깊이를 느끼게 하고 자신과 세계에 대하 더욱 폭 넓은 경험을 제공함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철학을 한다는 것은 개인적으로 만족할 만한 삶의 철학을 정립할 수 있고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새로운 계획을 세우기 위한 토대를 굳건하게 만드는 근거가 될 수 있음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철학은 개인의 생각과 감정 그리고 행위를 합리적이고 일관되게 함으로써 자신만의 특별한 삶을 살 수 있게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도와줌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538164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정신보건 3강 정신장애 유형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사용자 지정 1">
      <a:majorFont>
        <a:latin typeface="Georgia"/>
        <a:ea typeface="굴림체"/>
        <a:cs typeface=""/>
      </a:majorFont>
      <a:minorFont>
        <a:latin typeface="Georgia"/>
        <a:ea typeface="굴림체"/>
        <a:cs typeface="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정신보건 3강 정신장애 유형</Template>
  <TotalTime>677</TotalTime>
  <Words>2511</Words>
  <Application>Microsoft Office PowerPoint</Application>
  <PresentationFormat>화면 슬라이드 쇼(4:3)</PresentationFormat>
  <Paragraphs>221</Paragraphs>
  <Slides>31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31</vt:i4>
      </vt:variant>
    </vt:vector>
  </HeadingPairs>
  <TitlesOfParts>
    <vt:vector size="40" baseType="lpstr">
      <vt:lpstr>굴림</vt:lpstr>
      <vt:lpstr>굴림체</vt:lpstr>
      <vt:lpstr>궁서</vt:lpstr>
      <vt:lpstr>맑은 고딕</vt:lpstr>
      <vt:lpstr>휴먼고딕</vt:lpstr>
      <vt:lpstr>Arial</vt:lpstr>
      <vt:lpstr>Georgia</vt:lpstr>
      <vt:lpstr>Wingdings</vt:lpstr>
      <vt:lpstr>정신보건 3강 정신장애 유형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최윤정</dc:creator>
  <cp:lastModifiedBy>USER</cp:lastModifiedBy>
  <cp:revision>49</cp:revision>
  <dcterms:created xsi:type="dcterms:W3CDTF">2012-09-04T10:45:42Z</dcterms:created>
  <dcterms:modified xsi:type="dcterms:W3CDTF">2023-09-05T06:28:06Z</dcterms:modified>
</cp:coreProperties>
</file>