
<file path=[Content_Types].xml><?xml version="1.0" encoding="utf-8"?>
<Types xmlns="http://schemas.openxmlformats.org/package/2006/content-types">
  <Default Extension="gif" ContentType="image/gi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15" r:id="rId2"/>
    <p:sldId id="256" r:id="rId3"/>
    <p:sldId id="316" r:id="rId4"/>
    <p:sldId id="317" r:id="rId5"/>
    <p:sldId id="258" r:id="rId6"/>
    <p:sldId id="294" r:id="rId7"/>
    <p:sldId id="295" r:id="rId8"/>
    <p:sldId id="289" r:id="rId9"/>
    <p:sldId id="296" r:id="rId10"/>
    <p:sldId id="297" r:id="rId11"/>
    <p:sldId id="298" r:id="rId12"/>
    <p:sldId id="318" r:id="rId13"/>
    <p:sldId id="299" r:id="rId14"/>
    <p:sldId id="300" r:id="rId15"/>
    <p:sldId id="319" r:id="rId16"/>
    <p:sldId id="301" r:id="rId17"/>
    <p:sldId id="302" r:id="rId18"/>
  </p:sldIdLst>
  <p:sldSz cx="9144000" cy="6858000" type="screen4x3"/>
  <p:notesSz cx="6858000" cy="9144000"/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5pPr>
    <a:lvl6pPr marL="22860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6pPr>
    <a:lvl7pPr marL="27432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7pPr>
    <a:lvl8pPr marL="32004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8pPr>
    <a:lvl9pPr marL="36576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114" d="100"/>
          <a:sy n="114" d="100"/>
        </p:scale>
        <p:origin x="2214" y="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43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ko-KR" altLang="en-US"/>
              <a:t>마스터 부제목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6607306-1A9B-4570-B33D-624D4967C451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1F9D9C6-D908-4CEA-A231-2F4D07CA6E92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DD72A7-8DF2-4547-8F79-FBAC6FB69A08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AA622B-87A9-4F68-9332-ACE5C3C322A8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4B2D5C-77CE-4F97-9849-44C7E82FBBCC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C284E5F-03DE-4B71-9DC2-BC625414E309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15DE76-AC31-4631-9E48-AFD7C5F73132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BB88A8-6EE8-4615-B924-10E2F396141C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B70380-B2B6-4268-A42A-BC4B7DBC4F75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DEC2D87-7C48-4796-AF77-4DEF29E26C72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8ED7984-4E8E-4AB8-98D2-8C5C48984B43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ko-KR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ko-KR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AD1C62E1-DC5E-4C39-BBE5-FC6A3F2CF63E}" type="slidenum">
              <a:rPr lang="en-US" altLang="ko-KR"/>
              <a:pPr/>
              <a:t>‹#›</a:t>
            </a:fld>
            <a:endParaRPr lang="en-US" altLang="ko-KR"/>
          </a:p>
        </p:txBody>
      </p:sp>
      <p:sp>
        <p:nvSpPr>
          <p:cNvPr id="1031" name="Rectangle 7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gradFill rotWithShape="1">
            <a:gsLst>
              <a:gs pos="0">
                <a:srgbClr val="000066"/>
              </a:gs>
              <a:gs pos="100000">
                <a:srgbClr val="000066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2pPr>
      <a:lvl3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3pPr>
      <a:lvl4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4pPr>
      <a:lvl5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9pPr>
    </p:titleStyle>
    <p:bodyStyle>
      <a:lvl1pPr marL="342900" indent="-342900" algn="l" rtl="0" fontAlgn="base" latinLnBrk="1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 latinLnBrk="1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 latinLnBrk="1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 latinLnBrk="1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7" name="Rectangle 69"/>
          <p:cNvSpPr>
            <a:spLocks noChangeArrowheads="1"/>
          </p:cNvSpPr>
          <p:nvPr/>
        </p:nvSpPr>
        <p:spPr bwMode="auto">
          <a:xfrm>
            <a:off x="0" y="1772816"/>
            <a:ext cx="9144000" cy="53491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42900" indent="-342900">
              <a:lnSpc>
                <a:spcPct val="130000"/>
              </a:lnSpc>
            </a:pPr>
            <a:r>
              <a:rPr lang="en-US" altLang="ko-KR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</a:t>
            </a: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제 </a:t>
            </a:r>
            <a:r>
              <a:rPr lang="en-US" altLang="ko-KR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12 </a:t>
            </a: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 정신분석이론</a:t>
            </a:r>
            <a:endParaRPr lang="en-US" altLang="ko-KR" sz="2800" b="1" dirty="0">
              <a:solidFill>
                <a:srgbClr val="00CC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>
              <a:lnSpc>
                <a:spcPct val="130000"/>
              </a:lnSpc>
            </a:pPr>
            <a:r>
              <a:rPr lang="ko-KR" altLang="en-US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제 </a:t>
            </a:r>
            <a:r>
              <a:rPr lang="en-US" altLang="ko-KR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13 </a:t>
            </a:r>
            <a:r>
              <a:rPr lang="ko-KR" altLang="en-US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 분석심리이론</a:t>
            </a:r>
            <a:endParaRPr lang="en-US" altLang="ko-KR" sz="2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>
              <a:lnSpc>
                <a:spcPct val="130000"/>
              </a:lnSpc>
            </a:pPr>
            <a:r>
              <a:rPr lang="en-US" altLang="ko-KR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</a:t>
            </a: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제 </a:t>
            </a:r>
            <a:r>
              <a:rPr lang="en-US" altLang="ko-KR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14 </a:t>
            </a: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 개인심리이론</a:t>
            </a:r>
          </a:p>
          <a:p>
            <a:pPr>
              <a:lnSpc>
                <a:spcPct val="130000"/>
              </a:lnSpc>
            </a:pP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제 </a:t>
            </a:r>
            <a:r>
              <a:rPr lang="en-US" altLang="ko-KR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15 </a:t>
            </a: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 자아심리이론</a:t>
            </a:r>
            <a:endParaRPr lang="en-US" altLang="ko-KR" sz="2800" b="1" dirty="0">
              <a:solidFill>
                <a:srgbClr val="00CC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130000"/>
              </a:lnSpc>
            </a:pPr>
            <a:r>
              <a:rPr lang="en-US" altLang="ko-KR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</a:t>
            </a: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제 </a:t>
            </a:r>
            <a:r>
              <a:rPr lang="en-US" altLang="ko-KR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16 </a:t>
            </a: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 대상관계이론</a:t>
            </a:r>
            <a:endParaRPr lang="en-US" altLang="ko-KR" sz="2800" b="1" dirty="0">
              <a:solidFill>
                <a:srgbClr val="00CC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130000"/>
              </a:lnSpc>
            </a:pPr>
            <a:r>
              <a:rPr lang="en-US" altLang="ko-KR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</a:t>
            </a: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제 </a:t>
            </a:r>
            <a:r>
              <a:rPr lang="en-US" altLang="ko-KR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17 </a:t>
            </a: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 교류분석이론</a:t>
            </a:r>
            <a:endParaRPr lang="en-US" altLang="ko-KR" sz="2800" b="1" dirty="0">
              <a:solidFill>
                <a:srgbClr val="00CC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130000"/>
              </a:lnSpc>
            </a:pP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제 </a:t>
            </a:r>
            <a:r>
              <a:rPr lang="en-US" altLang="ko-KR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18 </a:t>
            </a: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 인본주의이론</a:t>
            </a:r>
            <a:endParaRPr lang="en-US" altLang="ko-KR" sz="2800" b="1" dirty="0">
              <a:solidFill>
                <a:srgbClr val="00CC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130000"/>
              </a:lnSpc>
            </a:pP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제 </a:t>
            </a:r>
            <a:r>
              <a:rPr lang="en-US" altLang="ko-KR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19 </a:t>
            </a: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 행동주의이론</a:t>
            </a:r>
            <a:endParaRPr lang="en-US" altLang="ko-KR" sz="2800" b="1" dirty="0">
              <a:solidFill>
                <a:srgbClr val="00CC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130000"/>
              </a:lnSpc>
            </a:pPr>
            <a:r>
              <a:rPr lang="en-US" altLang="ko-KR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</a:t>
            </a: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제 </a:t>
            </a:r>
            <a:r>
              <a:rPr lang="en-US" altLang="ko-KR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 </a:t>
            </a: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 인지이론</a:t>
            </a:r>
          </a:p>
          <a:p>
            <a:endParaRPr lang="ko-KR" altLang="en-US" sz="1400" b="1" dirty="0">
              <a:solidFill>
                <a:srgbClr val="66CCFF"/>
              </a:solidFill>
            </a:endParaRPr>
          </a:p>
        </p:txBody>
      </p:sp>
      <p:sp>
        <p:nvSpPr>
          <p:cNvPr id="5" name="제목 4"/>
          <p:cNvSpPr>
            <a:spLocks noGrp="1"/>
          </p:cNvSpPr>
          <p:nvPr>
            <p:ph type="title"/>
          </p:nvPr>
        </p:nvSpPr>
        <p:spPr>
          <a:xfrm>
            <a:off x="0" y="44624"/>
            <a:ext cx="9144000" cy="1857388"/>
          </a:xfrm>
        </p:spPr>
        <p:txBody>
          <a:bodyPr/>
          <a:lstStyle/>
          <a:p>
            <a:pPr>
              <a:lnSpc>
                <a:spcPct val="120000"/>
              </a:lnSpc>
            </a:pPr>
            <a:r>
              <a:rPr lang="ko-KR" altLang="en-US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제 </a:t>
            </a:r>
            <a:r>
              <a:rPr lang="en-US" altLang="ko-KR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3 </a:t>
            </a:r>
            <a:r>
              <a:rPr lang="ko-KR" altLang="en-US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부  </a:t>
            </a:r>
            <a:br>
              <a:rPr lang="en-US" altLang="ko-KR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</a:br>
            <a:r>
              <a:rPr lang="ko-KR" altLang="en-US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인간 성격과 사회복지실천</a:t>
            </a:r>
            <a:endParaRPr lang="ko-KR" altLang="en-US" sz="3800" dirty="0"/>
          </a:p>
        </p:txBody>
      </p:sp>
      <p:sp>
        <p:nvSpPr>
          <p:cNvPr id="9" name="Line 68"/>
          <p:cNvSpPr>
            <a:spLocks noChangeShapeType="1"/>
          </p:cNvSpPr>
          <p:nvPr/>
        </p:nvSpPr>
        <p:spPr bwMode="auto">
          <a:xfrm>
            <a:off x="-1" y="1700808"/>
            <a:ext cx="9144001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0" name="Line 68"/>
          <p:cNvSpPr>
            <a:spLocks noChangeShapeType="1"/>
          </p:cNvSpPr>
          <p:nvPr/>
        </p:nvSpPr>
        <p:spPr bwMode="auto">
          <a:xfrm>
            <a:off x="-32" y="1772816"/>
            <a:ext cx="9144001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9"/>
          <p:cNvGrpSpPr/>
          <p:nvPr/>
        </p:nvGrpSpPr>
        <p:grpSpPr>
          <a:xfrm>
            <a:off x="0" y="214290"/>
            <a:ext cx="9144001" cy="6610984"/>
            <a:chOff x="0" y="214290"/>
            <a:chExt cx="9144001" cy="6610984"/>
          </a:xfrm>
        </p:grpSpPr>
        <p:sp>
          <p:nvSpPr>
            <p:cNvPr id="2116" name="Line 68"/>
            <p:cNvSpPr>
              <a:spLocks noChangeShapeType="1"/>
            </p:cNvSpPr>
            <p:nvPr/>
          </p:nvSpPr>
          <p:spPr bwMode="auto">
            <a:xfrm>
              <a:off x="0" y="785794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6" name="Rectangle 69"/>
            <p:cNvSpPr>
              <a:spLocks noChangeArrowheads="1"/>
            </p:cNvSpPr>
            <p:nvPr/>
          </p:nvSpPr>
          <p:spPr bwMode="auto">
            <a:xfrm>
              <a:off x="0" y="764704"/>
              <a:ext cx="9144000" cy="60605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dist">
                <a:lnSpc>
                  <a:spcPct val="14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자기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집단무의식 내에 존재하는 타고난 핵심 원형으로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의식과 무의식의 주인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4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이며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모든 콤플렉스와 원형을 끌어들여 성격을 조화하고 통일하며 안정성을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4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유지하는 원형</a:t>
              </a:r>
            </a:p>
            <a:p>
              <a:pPr>
                <a:lnSpc>
                  <a:spcPct val="14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자아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=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일상적 나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경험적 나 </a:t>
              </a:r>
              <a:r>
                <a:rPr lang="en-US" altLang="ko-KR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vs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=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본래적 나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선험적 나</a:t>
              </a:r>
            </a:p>
            <a:p>
              <a:pPr algn="dist">
                <a:lnSpc>
                  <a:spcPct val="14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자기는 의식과 무의식을 포괄하고 둘 사이의 균형을 유지하며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모든 부분을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4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통일하고 일체성을 부여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교재 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359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쪽 그림 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13-2 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참조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</a:p>
            <a:p>
              <a:pPr>
                <a:lnSpc>
                  <a:spcPct val="14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성격의 궁극적인 목표는 자기실현이지만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완전히 달성한 사람은 극소수 성인뿐</a:t>
              </a:r>
            </a:p>
            <a:p>
              <a:pPr algn="dist">
                <a:lnSpc>
                  <a:spcPct val="14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자기실현을 위해서는 자기가 충분히 발달하고 드러나야 하는데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자기는 타고난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4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정신적 소인이지만 다른 정신체계가 충분히 발달할 때까지 나타나지 않음</a:t>
              </a:r>
            </a:p>
            <a:p>
              <a:pPr algn="dist">
                <a:lnSpc>
                  <a:spcPct val="14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자기는 인생의 가장 결정적인 변화의 시기인 중년기에 이르기까지 표면화되지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4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않음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4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자기실현은 자기인식이 선행되어야 하므로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자아의 협력이 필수적임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4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그러므로 자기실현보다 더 중요한 것은 자기인식이며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끊임없는 자기수련이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4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이루어져야 자기실현이 가능함</a:t>
              </a:r>
            </a:p>
          </p:txBody>
        </p:sp>
        <p:sp>
          <p:nvSpPr>
            <p:cNvPr id="9" name="Rectangle 67"/>
            <p:cNvSpPr>
              <a:spLocks noChangeArrowheads="1"/>
            </p:cNvSpPr>
            <p:nvPr/>
          </p:nvSpPr>
          <p:spPr bwMode="auto">
            <a:xfrm>
              <a:off x="0" y="214290"/>
              <a:ext cx="4136069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r>
                <a:rPr lang="en-US" altLang="ko-KR" sz="2800" b="1" dirty="0">
                  <a:solidFill>
                    <a:srgbClr val="00B0F0"/>
                  </a:solidFill>
                  <a:latin typeface="HY견고딕" pitchFamily="18" charset="-127"/>
                  <a:ea typeface="HY견고딕" pitchFamily="18" charset="-127"/>
                </a:rPr>
                <a:t>  </a:t>
              </a:r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5)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자기와 자기실현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그룹 10"/>
          <p:cNvGrpSpPr/>
          <p:nvPr/>
        </p:nvGrpSpPr>
        <p:grpSpPr>
          <a:xfrm>
            <a:off x="-36512" y="116632"/>
            <a:ext cx="9180512" cy="6462722"/>
            <a:chOff x="-36512" y="116632"/>
            <a:chExt cx="9180512" cy="6462722"/>
          </a:xfrm>
        </p:grpSpPr>
        <p:sp>
          <p:nvSpPr>
            <p:cNvPr id="6" name="Rectangle 69"/>
            <p:cNvSpPr>
              <a:spLocks noChangeArrowheads="1"/>
            </p:cNvSpPr>
            <p:nvPr/>
          </p:nvSpPr>
          <p:spPr bwMode="auto">
            <a:xfrm>
              <a:off x="0" y="620688"/>
              <a:ext cx="9144000" cy="26288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dist"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감각기관의 자극과 경험을 통해 에너지를 받아들여 상대적 폐쇄체계인 정신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2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에너지가 형성되며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이는 신체에너지로 전환 가능함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리비도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(libido):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정신에너지로서 성적 에너지 이상의 인생 전반에 걸쳐 작동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2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하는 생활 에너지로서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특정한 심리적 요소에 더 많은 에너지를 배분함으로써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2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특정한 심리적 요소가 더 강하게 나타남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예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교재 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360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쪽 참조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  <a:endPara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정신의 원리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대립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등가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균형의 원리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교재 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361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쪽 참조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  <a:endPara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정신에너지의 불균형상태가 야기되면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정신적 긴장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갈등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스트레스 경험</a:t>
              </a:r>
            </a:p>
          </p:txBody>
        </p:sp>
        <p:sp>
          <p:nvSpPr>
            <p:cNvPr id="13" name="Line 68"/>
            <p:cNvSpPr>
              <a:spLocks noChangeShapeType="1"/>
            </p:cNvSpPr>
            <p:nvPr/>
          </p:nvSpPr>
          <p:spPr bwMode="auto">
            <a:xfrm>
              <a:off x="-35497" y="620688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5" name="Rectangle 67"/>
            <p:cNvSpPr>
              <a:spLocks noChangeArrowheads="1"/>
            </p:cNvSpPr>
            <p:nvPr/>
          </p:nvSpPr>
          <p:spPr bwMode="auto">
            <a:xfrm>
              <a:off x="0" y="116632"/>
              <a:ext cx="2682145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 6)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정신에너지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7" name="Rectangle 67"/>
            <p:cNvSpPr>
              <a:spLocks noChangeArrowheads="1"/>
            </p:cNvSpPr>
            <p:nvPr/>
          </p:nvSpPr>
          <p:spPr bwMode="auto">
            <a:xfrm>
              <a:off x="0" y="3265820"/>
              <a:ext cx="2329484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 7)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성격유형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8" name="Rectangle 69"/>
            <p:cNvSpPr>
              <a:spLocks noChangeArrowheads="1"/>
            </p:cNvSpPr>
            <p:nvPr/>
          </p:nvSpPr>
          <p:spPr bwMode="auto">
            <a:xfrm>
              <a:off x="0" y="3717032"/>
              <a:ext cx="9144000" cy="28623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Jung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은 성격유형을 자아성향과 정신기능이라는 두가지 잣대로 구분</a:t>
              </a:r>
            </a:p>
            <a:p>
              <a:pPr algn="dist"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자아성향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삶에 대한 일반적인 태도로서 의식의 주인인 자아가 갖는 정신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에너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5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지의 방향으로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외향성과 내향성의 상반된 성향</a:t>
              </a:r>
            </a:p>
            <a:p>
              <a:pPr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정신 기능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감정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직관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감각이라는 네 가지 기능</a:t>
              </a:r>
            </a:p>
            <a:p>
              <a:pPr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Jung 8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가지 성격유형론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교재 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362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쪽 참조</a:t>
              </a:r>
            </a:p>
            <a:p>
              <a:pPr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MBTI(Myers-Briggs Type Indicator)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성격검사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제 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3 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장 교재 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67-69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쪽 참조</a:t>
              </a:r>
            </a:p>
          </p:txBody>
        </p:sp>
        <p:sp>
          <p:nvSpPr>
            <p:cNvPr id="9" name="Line 68"/>
            <p:cNvSpPr>
              <a:spLocks noChangeShapeType="1"/>
            </p:cNvSpPr>
            <p:nvPr/>
          </p:nvSpPr>
          <p:spPr bwMode="auto">
            <a:xfrm>
              <a:off x="-36512" y="3861048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9"/>
          <p:cNvGrpSpPr/>
          <p:nvPr/>
        </p:nvGrpSpPr>
        <p:grpSpPr>
          <a:xfrm>
            <a:off x="-36512" y="44624"/>
            <a:ext cx="9180512" cy="6598032"/>
            <a:chOff x="-36512" y="44624"/>
            <a:chExt cx="9180512" cy="6598032"/>
          </a:xfrm>
        </p:grpSpPr>
        <p:grpSp>
          <p:nvGrpSpPr>
            <p:cNvPr id="3" name="그룹 15"/>
            <p:cNvGrpSpPr/>
            <p:nvPr/>
          </p:nvGrpSpPr>
          <p:grpSpPr>
            <a:xfrm>
              <a:off x="-36512" y="44624"/>
              <a:ext cx="9180512" cy="1130192"/>
              <a:chOff x="-36512" y="548680"/>
              <a:chExt cx="9180512" cy="1130192"/>
            </a:xfrm>
          </p:grpSpPr>
          <p:sp>
            <p:nvSpPr>
              <p:cNvPr id="6" name="Rectangle 69"/>
              <p:cNvSpPr>
                <a:spLocks noChangeArrowheads="1"/>
              </p:cNvSpPr>
              <p:nvPr/>
            </p:nvSpPr>
            <p:spPr bwMode="auto">
              <a:xfrm>
                <a:off x="0" y="1196752"/>
                <a:ext cx="9144000" cy="4821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pPr>
                  <a:lnSpc>
                    <a:spcPct val="150000"/>
                  </a:lnSpc>
                  <a:buFont typeface="Wingdings" pitchFamily="2" charset="2"/>
                  <a:buChar char="§"/>
                </a:pPr>
                <a:endPara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13" name="Line 68"/>
              <p:cNvSpPr>
                <a:spLocks noChangeShapeType="1"/>
              </p:cNvSpPr>
              <p:nvPr/>
            </p:nvSpPr>
            <p:spPr bwMode="auto">
              <a:xfrm>
                <a:off x="-36512" y="1052736"/>
                <a:ext cx="9144001" cy="0"/>
              </a:xfrm>
              <a:prstGeom prst="line">
                <a:avLst/>
              </a:prstGeom>
              <a:noFill/>
              <a:ln w="9525">
                <a:solidFill>
                  <a:srgbClr val="C0C0C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15" name="Rectangle 67"/>
              <p:cNvSpPr>
                <a:spLocks noChangeArrowheads="1"/>
              </p:cNvSpPr>
              <p:nvPr/>
            </p:nvSpPr>
            <p:spPr bwMode="auto">
              <a:xfrm>
                <a:off x="0" y="548680"/>
                <a:ext cx="4459875" cy="523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altLang="ko-KR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rPr>
                  <a:t>  </a:t>
                </a:r>
                <a:r>
                  <a:rPr lang="en-US" altLang="ko-KR" sz="2800" b="1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3. </a:t>
                </a:r>
                <a:r>
                  <a:rPr lang="ko-KR" altLang="en-US" sz="2800" b="1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성격발달에 대한 관점</a:t>
                </a:r>
                <a:endParaRPr lang="en-US" altLang="ko-KR" sz="2800" b="1" dirty="0">
                  <a:solidFill>
                    <a:srgbClr val="FFC000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</p:grpSp>
        <p:sp>
          <p:nvSpPr>
            <p:cNvPr id="9" name="Rectangle 69"/>
            <p:cNvSpPr>
              <a:spLocks noChangeArrowheads="1"/>
            </p:cNvSpPr>
            <p:nvPr/>
          </p:nvSpPr>
          <p:spPr bwMode="auto">
            <a:xfrm>
              <a:off x="0" y="548680"/>
              <a:ext cx="9144000" cy="60939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성격의 발달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개성화의 과정을 통한 자기실현과정</a:t>
              </a:r>
            </a:p>
            <a:p>
              <a:pPr algn="dist"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개성화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고유한 자기 자신이 되는 것으로서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무의식적 내용을 의식화하고 통합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5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해 가는 과정</a:t>
              </a:r>
            </a:p>
            <a:p>
              <a:pPr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성격 발달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즉 개성화의 과정이 전 생애에 걸쳐 발달</a:t>
              </a:r>
            </a:p>
            <a:p>
              <a:pPr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인생의 전반기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=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신체적 아기 탄생 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vs.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인생 후반기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=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정신적 아기 탄생의 시기</a:t>
              </a:r>
            </a:p>
            <a:p>
              <a:pPr algn="dist"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인생 전반기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심리적으로 전혀 분화가 이루어지지 않은 상태에서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자아의 생성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·</a:t>
              </a:r>
            </a:p>
            <a:p>
              <a:pPr algn="dist">
                <a:lnSpc>
                  <a:spcPct val="15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발달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원형과 의식기능의 분화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외적 현실 적응을 위한 페르소나의 발달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개인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5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무의식에 존재하는 그림자의 형성</a:t>
              </a:r>
            </a:p>
            <a:p>
              <a:pPr algn="dist"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인생 전반기에는 정신 에너지의 흐름을 외부로 지향하고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외부 환경과의 상호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5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작용이 더 활발하며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자기의 존재를 인식하지 못하고 자아를 강화하고 분화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5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하여 외부 현실 속에서 자기를 찾으려 함</a:t>
              </a:r>
            </a:p>
            <a:p>
              <a:pPr algn="dist"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인생 전반기에는 타인과의 관계를 확대해 가고 사회규범이나 사회적 요구에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5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자신을 맞추어 가는 집단화 과정을 거치는 자아를 강화하고 확대하는 시기 </a:t>
              </a:r>
            </a:p>
          </p:txBody>
        </p:sp>
      </p:grp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그룹 9"/>
          <p:cNvGrpSpPr/>
          <p:nvPr/>
        </p:nvGrpSpPr>
        <p:grpSpPr>
          <a:xfrm>
            <a:off x="-36512" y="44624"/>
            <a:ext cx="9180512" cy="6541543"/>
            <a:chOff x="-36512" y="44624"/>
            <a:chExt cx="9180512" cy="6541543"/>
          </a:xfrm>
        </p:grpSpPr>
        <p:grpSp>
          <p:nvGrpSpPr>
            <p:cNvPr id="2" name="그룹 15"/>
            <p:cNvGrpSpPr/>
            <p:nvPr/>
          </p:nvGrpSpPr>
          <p:grpSpPr>
            <a:xfrm>
              <a:off x="-36512" y="44624"/>
              <a:ext cx="9180512" cy="1130192"/>
              <a:chOff x="-36512" y="548680"/>
              <a:chExt cx="9180512" cy="1130192"/>
            </a:xfrm>
          </p:grpSpPr>
          <p:sp>
            <p:nvSpPr>
              <p:cNvPr id="6" name="Rectangle 69"/>
              <p:cNvSpPr>
                <a:spLocks noChangeArrowheads="1"/>
              </p:cNvSpPr>
              <p:nvPr/>
            </p:nvSpPr>
            <p:spPr bwMode="auto">
              <a:xfrm>
                <a:off x="0" y="1196752"/>
                <a:ext cx="9144000" cy="4821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pPr>
                  <a:lnSpc>
                    <a:spcPct val="150000"/>
                  </a:lnSpc>
                  <a:buFont typeface="Wingdings" pitchFamily="2" charset="2"/>
                  <a:buChar char="§"/>
                </a:pPr>
                <a:endPara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13" name="Line 68"/>
              <p:cNvSpPr>
                <a:spLocks noChangeShapeType="1"/>
              </p:cNvSpPr>
              <p:nvPr/>
            </p:nvSpPr>
            <p:spPr bwMode="auto">
              <a:xfrm>
                <a:off x="-36512" y="1052736"/>
                <a:ext cx="9144001" cy="0"/>
              </a:xfrm>
              <a:prstGeom prst="line">
                <a:avLst/>
              </a:prstGeom>
              <a:noFill/>
              <a:ln w="9525">
                <a:solidFill>
                  <a:srgbClr val="C0C0C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15" name="Rectangle 67"/>
              <p:cNvSpPr>
                <a:spLocks noChangeArrowheads="1"/>
              </p:cNvSpPr>
              <p:nvPr/>
            </p:nvSpPr>
            <p:spPr bwMode="auto">
              <a:xfrm>
                <a:off x="0" y="548680"/>
                <a:ext cx="4459875" cy="523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altLang="ko-KR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rPr>
                  <a:t>  </a:t>
                </a:r>
                <a:r>
                  <a:rPr lang="en-US" altLang="ko-KR" sz="2800" b="1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3. </a:t>
                </a:r>
                <a:r>
                  <a:rPr lang="ko-KR" altLang="en-US" sz="2800" b="1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성격발달에 대한 관점</a:t>
                </a:r>
                <a:endParaRPr lang="en-US" altLang="ko-KR" sz="2800" b="1" dirty="0">
                  <a:solidFill>
                    <a:srgbClr val="FFC000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</p:grpSp>
        <p:sp>
          <p:nvSpPr>
            <p:cNvPr id="9" name="Rectangle 69"/>
            <p:cNvSpPr>
              <a:spLocks noChangeArrowheads="1"/>
            </p:cNvSpPr>
            <p:nvPr/>
          </p:nvSpPr>
          <p:spPr bwMode="auto">
            <a:xfrm>
              <a:off x="0" y="548680"/>
              <a:ext cx="9144000" cy="60374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인생 후반기에는 정신 에너지의 흐름이 내부로 향하게 되고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자신의 내면세계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3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에 대한 탐색이 강화됨에 따라 인생 전반기에 분리된 자아가 다시 자기에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3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통합되면서 개성화를 추구</a:t>
              </a:r>
            </a:p>
            <a:p>
              <a:pPr algn="dist">
                <a:lnSpc>
                  <a:spcPct val="13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인생 후반기는 무의식의 내용을 의식화하여 자아가 자기에게로 접근해 가는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3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과정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즉 자아가 성격의 전체이고 주인인 자기로 변환되어 가는 과정</a:t>
              </a:r>
            </a:p>
            <a:p>
              <a:pPr algn="dist">
                <a:lnSpc>
                  <a:spcPct val="13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인생 후반기는 자아가 정신의 중심을 실현하는 중심화 경향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무의식을 의식화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3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하는 경향이며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정신의 전체성을 다시 회복하려는 힘이 강하게 나타나는 시기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3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무의식의 의식화 과정은 그림자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아니마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아니무스에 대한 의식화가 이루어져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3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야 하며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이때에 비로소 전체성을 회복하고 자기실현에 도달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3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그림자의 의식화 과정은 성숙한 단계에 도달한 사람은 대부분이 도달 가능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3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그림자의 의식화가 이루어지면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남성은 사랑과 감정의 분화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여성은 정신적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3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지혜의 발달에 관심을 기울이는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아니마와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아니무스의 분화가 일어남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</a:t>
              </a:r>
              <a:r>
                <a:rPr lang="ko-KR" altLang="en-US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교재 </a:t>
              </a:r>
              <a:endParaRPr lang="en-US" altLang="ko-KR" sz="20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30000"/>
                </a:lnSpc>
              </a:pPr>
              <a:r>
                <a:rPr lang="en-US" altLang="ko-KR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364</a:t>
              </a:r>
              <a:r>
                <a:rPr lang="ko-KR" altLang="en-US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쪽 그림 </a:t>
              </a:r>
              <a:r>
                <a:rPr lang="en-US" altLang="ko-KR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13-3 </a:t>
              </a:r>
              <a:r>
                <a:rPr lang="ko-KR" altLang="en-US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참조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</a:p>
            <a:p>
              <a:pPr>
                <a:lnSpc>
                  <a:spcPct val="13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아미나와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아미무스가 분화되면 성격의 성숙이 이뤄지고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자기에 접근해 가지만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</a:p>
            <a:p>
              <a:pPr>
                <a:lnSpc>
                  <a:spcPct val="13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무의식은 완전히 의식화될 수 없으므로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완전한 개성화와 자기실현은 불가능</a:t>
              </a:r>
            </a:p>
          </p:txBody>
        </p:sp>
      </p:grp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5"/>
          <p:cNvGrpSpPr/>
          <p:nvPr/>
        </p:nvGrpSpPr>
        <p:grpSpPr>
          <a:xfrm>
            <a:off x="-35497" y="188640"/>
            <a:ext cx="9179497" cy="6578843"/>
            <a:chOff x="-35497" y="692696"/>
            <a:chExt cx="9179497" cy="6578843"/>
          </a:xfrm>
        </p:grpSpPr>
        <p:sp>
          <p:nvSpPr>
            <p:cNvPr id="6" name="Rectangle 69"/>
            <p:cNvSpPr>
              <a:spLocks noChangeArrowheads="1"/>
            </p:cNvSpPr>
            <p:nvPr/>
          </p:nvSpPr>
          <p:spPr bwMode="auto">
            <a:xfrm>
              <a:off x="0" y="1688023"/>
              <a:ext cx="9144000" cy="55835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dist"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정상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-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이상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건강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-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질병은 상대적 구분으로 보고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‘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병적이라고 불리는 현상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’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이라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2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부르고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엄밀한 의미의 정신병리이론을 제시하지 않았고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건강한 측면 강조</a:t>
              </a:r>
            </a:p>
            <a:p>
              <a:pPr algn="dist"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정신적 건강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현재 자신이 직면한 과업을 효과적으로 처리하고 현재 상황에 잘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2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적응하면서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자기인식을 위한 꾸준한 노력을 통하여 무의식을 의식화하여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2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자기실현을 이루어 가는 사람 즉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정신구조가 전체로서의 조화를 이룬 사람</a:t>
              </a:r>
            </a:p>
            <a:p>
              <a:pPr algn="dist"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정신병리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정상적인 기능에 장애가 일어난 것에 불과하며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자기실현을 향한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2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개인의 성장이 멈춘 사람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.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즉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정신의 전체성에서 벗어남으로써 생기고 자기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2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자신을 모르는 상태이며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전체성에서 벗어난 상태</a:t>
              </a:r>
            </a:p>
            <a:p>
              <a:pPr algn="dist"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정신병리의 증상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현재 개인에게 무언가 잘못되어 가고 있다는 것을 나타내는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2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표시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즉 지금 충족하거나 이행해야 할 과제를 개인에게 제시하는 무의식의  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2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메시지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개성화 과정이 적절히 진행되지 못하면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무의식적 자기 본성을 이해하지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2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못하고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일종의 자기소외감을 경험</a:t>
              </a:r>
            </a:p>
            <a:p>
              <a:pPr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인생 전반기의 병리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사회적응의 문제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즉 약한 자아의 문제</a:t>
              </a:r>
            </a:p>
            <a:p>
              <a:pPr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인생 후반기의 병리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내면세계 적응문제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즉 정신의 전체성에서 일탈한 문제</a:t>
              </a:r>
            </a:p>
          </p:txBody>
        </p:sp>
        <p:sp>
          <p:nvSpPr>
            <p:cNvPr id="13" name="Line 68"/>
            <p:cNvSpPr>
              <a:spLocks noChangeShapeType="1"/>
            </p:cNvSpPr>
            <p:nvPr/>
          </p:nvSpPr>
          <p:spPr bwMode="auto">
            <a:xfrm>
              <a:off x="-35497" y="1196752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5" name="Rectangle 67"/>
            <p:cNvSpPr>
              <a:spLocks noChangeArrowheads="1"/>
            </p:cNvSpPr>
            <p:nvPr/>
          </p:nvSpPr>
          <p:spPr bwMode="auto">
            <a:xfrm>
              <a:off x="0" y="692696"/>
              <a:ext cx="4695516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FFC000"/>
                  </a:solidFill>
                  <a:latin typeface="HY견고딕" pitchFamily="18" charset="-127"/>
                  <a:ea typeface="HY견고딕" pitchFamily="18" charset="-127"/>
                </a:rPr>
                <a:t>  4. </a:t>
              </a:r>
              <a:r>
                <a:rPr lang="ko-KR" altLang="en-US" sz="2800" b="1" dirty="0">
                  <a:solidFill>
                    <a:srgbClr val="FFC000"/>
                  </a:solidFill>
                  <a:latin typeface="HY견고딕" pitchFamily="18" charset="-127"/>
                  <a:ea typeface="HY견고딕" pitchFamily="18" charset="-127"/>
                </a:rPr>
                <a:t>사회복지실천에의 적용</a:t>
              </a:r>
              <a:endParaRPr lang="en-US" altLang="ko-KR" sz="2800" b="1" dirty="0">
                <a:solidFill>
                  <a:srgbClr val="FFC00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  <p:sp>
        <p:nvSpPr>
          <p:cNvPr id="7" name="Rectangle 67"/>
          <p:cNvSpPr>
            <a:spLocks noChangeArrowheads="1"/>
          </p:cNvSpPr>
          <p:nvPr/>
        </p:nvSpPr>
        <p:spPr bwMode="auto">
          <a:xfrm>
            <a:off x="35496" y="745540"/>
            <a:ext cx="613341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rPr>
              <a:t>  1) </a:t>
            </a:r>
            <a:r>
              <a:rPr lang="ko-KR" altLang="en-US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rPr>
              <a:t>심리적 건강과 증상에 대한 관점</a:t>
            </a:r>
            <a:endParaRPr lang="en-US" altLang="ko-KR" sz="2800" b="1" dirty="0">
              <a:solidFill>
                <a:srgbClr val="92D050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8" name="Line 68"/>
          <p:cNvSpPr>
            <a:spLocks noChangeShapeType="1"/>
          </p:cNvSpPr>
          <p:nvPr/>
        </p:nvSpPr>
        <p:spPr bwMode="auto">
          <a:xfrm>
            <a:off x="-36512" y="1196752"/>
            <a:ext cx="9144001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5"/>
          <p:cNvGrpSpPr/>
          <p:nvPr/>
        </p:nvGrpSpPr>
        <p:grpSpPr>
          <a:xfrm>
            <a:off x="-35497" y="188640"/>
            <a:ext cx="9179497" cy="6709361"/>
            <a:chOff x="-35497" y="692696"/>
            <a:chExt cx="9179497" cy="6709361"/>
          </a:xfrm>
        </p:grpSpPr>
        <p:sp>
          <p:nvSpPr>
            <p:cNvPr id="6" name="Rectangle 69"/>
            <p:cNvSpPr>
              <a:spLocks noChangeArrowheads="1"/>
            </p:cNvSpPr>
            <p:nvPr/>
          </p:nvSpPr>
          <p:spPr bwMode="auto">
            <a:xfrm>
              <a:off x="0" y="1364570"/>
              <a:ext cx="9144000" cy="60374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dist">
                <a:lnSpc>
                  <a:spcPct val="13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정신의 목적성을 강조하며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정신을 자기조절체계로 보고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스스로 치유능력이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3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있다고 규정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3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정신치료는 내담자의 개성화와 성격통합의 과정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3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통찰지향적 치료로서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내담자의 병리나 문제보다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내담자를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하나의 전체로 보고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 </a:t>
              </a:r>
            </a:p>
            <a:p>
              <a:pPr algn="dist">
                <a:lnSpc>
                  <a:spcPct val="13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정신의 전체성 회복을 돕고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자기인식의 증진과 무의식의 의식화를 도모하는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3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내담자의 개성화 추구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</a:t>
              </a:r>
              <a:r>
                <a:rPr lang="ko-KR" altLang="en-US" sz="2000" b="1" dirty="0" err="1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내담자는</a:t>
              </a:r>
              <a:r>
                <a:rPr lang="ko-KR" altLang="en-US" sz="2000" b="1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증상만이 아니라 전체 세계를 가져온다</a:t>
              </a:r>
              <a:r>
                <a:rPr lang="en-US" altLang="ko-KR" sz="2000" b="1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  <a:endParaRPr lang="ko-KR" alt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3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인생 전반기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내담자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페르소나의 강화와 성장을 통하여 외적 세계에 대한 적응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3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을 지원</a:t>
              </a:r>
            </a:p>
            <a:p>
              <a:pPr>
                <a:lnSpc>
                  <a:spcPct val="13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인생 후반기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내담자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인격의 성숙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즉 자기실현을 촉진</a:t>
              </a:r>
            </a:p>
            <a:p>
              <a:pPr algn="dist">
                <a:lnSpc>
                  <a:spcPct val="13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내담자의 특성을 따라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내담자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속에 들어 있는 창조의 싹을 분화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·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발전시키는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3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것이 목표</a:t>
              </a:r>
            </a:p>
            <a:p>
              <a:pPr algn="dist">
                <a:lnSpc>
                  <a:spcPct val="13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정신병리의 치료에서는 병리의 원인뿐 아니라 그 의미를 동시에 다루어야 함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. </a:t>
              </a:r>
            </a:p>
            <a:p>
              <a:pPr algn="dist">
                <a:lnSpc>
                  <a:spcPct val="13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인생후반기는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병리의 의미를 이해하여 무의식의 창조력과 치유력 활용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교재 </a:t>
              </a:r>
              <a:endParaRPr lang="en-US" altLang="ko-KR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30000"/>
                </a:lnSpc>
              </a:pP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367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쪽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중년 우울환자 예 참조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인생전반기는 사회적응에 실패한 경우로 주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3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로 병리의 원인을  위주로 다룸</a:t>
              </a:r>
            </a:p>
          </p:txBody>
        </p:sp>
        <p:sp>
          <p:nvSpPr>
            <p:cNvPr id="13" name="Line 68"/>
            <p:cNvSpPr>
              <a:spLocks noChangeShapeType="1"/>
            </p:cNvSpPr>
            <p:nvPr/>
          </p:nvSpPr>
          <p:spPr bwMode="auto">
            <a:xfrm>
              <a:off x="-35497" y="1196752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5" name="Rectangle 67"/>
            <p:cNvSpPr>
              <a:spLocks noChangeArrowheads="1"/>
            </p:cNvSpPr>
            <p:nvPr/>
          </p:nvSpPr>
          <p:spPr bwMode="auto">
            <a:xfrm>
              <a:off x="0" y="692696"/>
              <a:ext cx="2446504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00CCFF"/>
                  </a:solidFill>
                  <a:latin typeface="HY견고딕" pitchFamily="18" charset="-127"/>
                  <a:ea typeface="HY견고딕" pitchFamily="18" charset="-127"/>
                </a:rPr>
                <a:t>  </a:t>
              </a:r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2)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치료 목표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5"/>
          <p:cNvGrpSpPr/>
          <p:nvPr/>
        </p:nvGrpSpPr>
        <p:grpSpPr>
          <a:xfrm>
            <a:off x="-35497" y="188640"/>
            <a:ext cx="9179497" cy="6432362"/>
            <a:chOff x="-35497" y="692696"/>
            <a:chExt cx="9179497" cy="6432362"/>
          </a:xfrm>
        </p:grpSpPr>
        <p:sp>
          <p:nvSpPr>
            <p:cNvPr id="6" name="Rectangle 69"/>
            <p:cNvSpPr>
              <a:spLocks noChangeArrowheads="1"/>
            </p:cNvSpPr>
            <p:nvPr/>
          </p:nvSpPr>
          <p:spPr bwMode="auto">
            <a:xfrm>
              <a:off x="0" y="1364570"/>
              <a:ext cx="9144000" cy="57604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lnSpc>
                  <a:spcPct val="17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치료자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-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내담자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관계가 내담자의 자기인식과 치료를 촉진하는데 중요함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7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치료자의 역할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행동의 주체가 아니며 내담자의 발전과정을 함께 체험하는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7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사람으로서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내담자와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함께 있으면서 내담자가 잃어버린 정신의 전체성을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7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되찾고 통합하며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장래의 전체성 분리에 저항할 수 있도록 돕는 역할</a:t>
              </a:r>
            </a:p>
            <a:p>
              <a:pPr algn="dist">
                <a:lnSpc>
                  <a:spcPct val="17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치료자는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내담자를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치료함에 있어서 내담자의 병리적 측면보다는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내담자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7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내부의 건강하고 건전한 요소를 중시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7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치료자는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내담자의 의식을 탐색하여 이를 확립하여야 하며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이를 통해 무의식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7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이 보상하려는 것이 무엇인지 알수 있으며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무의식의 창조성과 치유력을 끌어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7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낼 수 있는 방안을 찾아야 함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7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실무원칙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교재 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368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쪽 표 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13-2 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참조 </a:t>
              </a:r>
            </a:p>
            <a:p>
              <a:pPr>
                <a:lnSpc>
                  <a:spcPct val="17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치료과정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고백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명료화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교육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변형의 단계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교재 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368-369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쪽 참조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  <a:endPara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3" name="Line 68"/>
            <p:cNvSpPr>
              <a:spLocks noChangeShapeType="1"/>
            </p:cNvSpPr>
            <p:nvPr/>
          </p:nvSpPr>
          <p:spPr bwMode="auto">
            <a:xfrm>
              <a:off x="-35497" y="1196752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5" name="Rectangle 67"/>
            <p:cNvSpPr>
              <a:spLocks noChangeArrowheads="1"/>
            </p:cNvSpPr>
            <p:nvPr/>
          </p:nvSpPr>
          <p:spPr bwMode="auto">
            <a:xfrm>
              <a:off x="0" y="692696"/>
              <a:ext cx="5032147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00CCFF"/>
                  </a:solidFill>
                  <a:latin typeface="HY견고딕" pitchFamily="18" charset="-127"/>
                  <a:ea typeface="HY견고딕" pitchFamily="18" charset="-127"/>
                </a:rPr>
                <a:t>  </a:t>
              </a:r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3)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치료자의 역할과 실무원칙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그룹 8"/>
          <p:cNvGrpSpPr/>
          <p:nvPr/>
        </p:nvGrpSpPr>
        <p:grpSpPr>
          <a:xfrm>
            <a:off x="-35497" y="188640"/>
            <a:ext cx="9216009" cy="6478224"/>
            <a:chOff x="-35497" y="188640"/>
            <a:chExt cx="9216009" cy="6478224"/>
          </a:xfrm>
        </p:grpSpPr>
        <p:grpSp>
          <p:nvGrpSpPr>
            <p:cNvPr id="2" name="그룹 15"/>
            <p:cNvGrpSpPr/>
            <p:nvPr/>
          </p:nvGrpSpPr>
          <p:grpSpPr>
            <a:xfrm>
              <a:off x="-35497" y="188640"/>
              <a:ext cx="9179497" cy="5941661"/>
              <a:chOff x="-35497" y="692696"/>
              <a:chExt cx="9179497" cy="5941661"/>
            </a:xfrm>
          </p:grpSpPr>
          <p:sp>
            <p:nvSpPr>
              <p:cNvPr id="6" name="Rectangle 69"/>
              <p:cNvSpPr>
                <a:spLocks noChangeArrowheads="1"/>
              </p:cNvSpPr>
              <p:nvPr/>
            </p:nvSpPr>
            <p:spPr bwMode="auto">
              <a:xfrm>
                <a:off x="0" y="1397089"/>
                <a:ext cx="9144000" cy="523726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pPr algn="dist">
                  <a:lnSpc>
                    <a:spcPct val="130000"/>
                  </a:lnSpc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내담자의 정신의 전체성을 파악하지 않은 채 정신병리를 치료하기 위하여 기법</a:t>
                </a:r>
                <a:endPara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>
                  <a:lnSpc>
                    <a:spcPct val="130000"/>
                  </a:lnSpc>
                </a:pP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 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을 적용하는 것은 인간을 조정하고 조작하는 것으로 규정</a:t>
                </a:r>
              </a:p>
              <a:p>
                <a:pPr algn="dist">
                  <a:lnSpc>
                    <a:spcPct val="130000"/>
                  </a:lnSpc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내담자의 치료에 효과가 있는 한 그 어떤 것이라도 사용하며</a:t>
                </a:r>
                <a:r>
                  <a:rPr lang="en-US" altLang="ko-KR" sz="2000" b="1" dirty="0">
                    <a:solidFill>
                      <a:srgbClr val="FF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(</a:t>
                </a:r>
                <a:r>
                  <a:rPr lang="en-US" altLang="ko-KR" sz="2000" b="0" i="1" dirty="0">
                    <a:solidFill>
                      <a:srgbClr val="FF0000"/>
                    </a:solidFill>
                  </a:rPr>
                  <a:t>Anything goes, </a:t>
                </a:r>
              </a:p>
              <a:p>
                <a:pPr algn="dist">
                  <a:lnSpc>
                    <a:spcPct val="130000"/>
                  </a:lnSpc>
                </a:pPr>
                <a:r>
                  <a:rPr lang="en-US" altLang="ko-KR" sz="2000" i="1" dirty="0">
                    <a:solidFill>
                      <a:srgbClr val="FF0000"/>
                    </a:solidFill>
                  </a:rPr>
                  <a:t>   </a:t>
                </a:r>
                <a:r>
                  <a:rPr lang="en-US" altLang="ko-KR" sz="2000" b="0" i="1" dirty="0">
                    <a:solidFill>
                      <a:srgbClr val="FF0000"/>
                    </a:solidFill>
                  </a:rPr>
                  <a:t>as long as it works.)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신체동작치료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미술치료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모래놀이치료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연극치료 등</a:t>
                </a:r>
                <a:endPara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>
                  <a:lnSpc>
                    <a:spcPct val="130000"/>
                  </a:lnSpc>
                </a:pP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 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의 대안적 치료의 기법까지 절충적 활용</a:t>
                </a:r>
              </a:p>
              <a:p>
                <a:pPr>
                  <a:lnSpc>
                    <a:spcPct val="130000"/>
                  </a:lnSpc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단어연상기법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: </a:t>
                </a:r>
                <a:r>
                  <a:rPr lang="ko-KR" altLang="en-US" sz="2000" b="1" dirty="0">
                    <a:solidFill>
                      <a:srgbClr val="FFFF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교재 </a:t>
                </a:r>
                <a:r>
                  <a:rPr lang="en-US" altLang="ko-KR" sz="2000" b="1" dirty="0">
                    <a:solidFill>
                      <a:srgbClr val="FFFF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369-370</a:t>
                </a:r>
                <a:r>
                  <a:rPr lang="ko-KR" altLang="en-US" sz="2000" b="1" dirty="0">
                    <a:solidFill>
                      <a:srgbClr val="FFFF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쪽 참조</a:t>
                </a:r>
              </a:p>
              <a:p>
                <a:pPr algn="dist">
                  <a:lnSpc>
                    <a:spcPct val="130000"/>
                  </a:lnSpc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</a:t>
                </a:r>
                <a:r>
                  <a:rPr lang="ko-KR" altLang="en-US" sz="2000" b="1" dirty="0" err="1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생애사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재구성기법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: </a:t>
                </a:r>
                <a:r>
                  <a:rPr lang="ko-KR" altLang="en-US" sz="2000" b="1" dirty="0" err="1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내담자로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하여금 과거 경험에 대해 회상하도록 하여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현재</a:t>
                </a:r>
                <a:endPara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>
                  <a:lnSpc>
                    <a:spcPct val="130000"/>
                  </a:lnSpc>
                </a:pP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 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의 증상이나 병리를 일으킨 발달 유형을 파악하여 생애를 재구성하는 기법</a:t>
                </a:r>
              </a:p>
              <a:p>
                <a:pPr algn="dist">
                  <a:lnSpc>
                    <a:spcPct val="130000"/>
                  </a:lnSpc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전이 분석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: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내담자가 </a:t>
                </a:r>
                <a:r>
                  <a:rPr lang="ko-KR" altLang="en-US" sz="2000" b="1" dirty="0" err="1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치료자에게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투사하는 전이감정을 분석하여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내담자의 </a:t>
                </a:r>
                <a:endPara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 algn="dist">
                  <a:lnSpc>
                    <a:spcPct val="130000"/>
                  </a:lnSpc>
                </a:pP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 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개인적 역사와 무의식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집단무의식을 파악함과 아울러 내담자의 자기지각과 </a:t>
                </a:r>
                <a:endPara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>
                  <a:lnSpc>
                    <a:spcPct val="130000"/>
                  </a:lnSpc>
                </a:pP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 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자기실현을 조장하고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공감적인 관계를 형성하기 위한 기법</a:t>
                </a:r>
              </a:p>
              <a:p>
                <a:pPr algn="dist">
                  <a:lnSpc>
                    <a:spcPct val="130000"/>
                  </a:lnSpc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꿈 분석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: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내담자의 숨겨진 내적 생활을 파악하고 내담자가 기대하는 경험과 </a:t>
                </a:r>
                <a:endPara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>
                  <a:lnSpc>
                    <a:spcPct val="130000"/>
                  </a:lnSpc>
                </a:pP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 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사건을 미리 준비할 수 있도록 도울 목적으로 사용되는 기법</a:t>
                </a:r>
              </a:p>
            </p:txBody>
          </p:sp>
          <p:sp>
            <p:nvSpPr>
              <p:cNvPr id="13" name="Line 68"/>
              <p:cNvSpPr>
                <a:spLocks noChangeShapeType="1"/>
              </p:cNvSpPr>
              <p:nvPr/>
            </p:nvSpPr>
            <p:spPr bwMode="auto">
              <a:xfrm>
                <a:off x="-35497" y="1196752"/>
                <a:ext cx="9144001" cy="0"/>
              </a:xfrm>
              <a:prstGeom prst="line">
                <a:avLst/>
              </a:prstGeom>
              <a:noFill/>
              <a:ln w="9525">
                <a:solidFill>
                  <a:srgbClr val="C0C0C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15" name="Rectangle 67"/>
              <p:cNvSpPr>
                <a:spLocks noChangeArrowheads="1"/>
              </p:cNvSpPr>
              <p:nvPr/>
            </p:nvSpPr>
            <p:spPr bwMode="auto">
              <a:xfrm>
                <a:off x="0" y="692696"/>
                <a:ext cx="2329484" cy="523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altLang="ko-KR" sz="2800" b="1" dirty="0">
                    <a:solidFill>
                      <a:srgbClr val="00CCFF"/>
                    </a:solidFill>
                    <a:latin typeface="HY견고딕" pitchFamily="18" charset="-127"/>
                    <a:ea typeface="HY견고딕" pitchFamily="18" charset="-127"/>
                  </a:rPr>
                  <a:t>  </a:t>
                </a:r>
                <a:r>
                  <a:rPr lang="en-US" altLang="ko-KR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rPr>
                  <a:t>4) </a:t>
                </a:r>
                <a:r>
                  <a:rPr lang="ko-KR" altLang="en-US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rPr>
                  <a:t>치료기법</a:t>
                </a:r>
                <a:endPara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</p:grpSp>
        <p:sp>
          <p:nvSpPr>
            <p:cNvPr id="7" name="Rectangle 67"/>
            <p:cNvSpPr>
              <a:spLocks noChangeArrowheads="1"/>
            </p:cNvSpPr>
            <p:nvPr/>
          </p:nvSpPr>
          <p:spPr bwMode="auto">
            <a:xfrm>
              <a:off x="0" y="6143644"/>
              <a:ext cx="9144000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r"/>
              <a:r>
                <a:rPr lang="en-US" altLang="ko-KR" sz="2800" b="1" dirty="0">
                  <a:solidFill>
                    <a:srgbClr val="7030A0"/>
                  </a:solidFill>
                  <a:latin typeface="HY견고딕" pitchFamily="18" charset="-127"/>
                  <a:ea typeface="HY견고딕" pitchFamily="18" charset="-127"/>
                </a:rPr>
                <a:t> </a:t>
              </a:r>
              <a:r>
                <a:rPr lang="ko-KR" altLang="en-US" sz="2800" b="1" dirty="0">
                  <a:solidFill>
                    <a:srgbClr val="7030A0"/>
                  </a:solidFill>
                  <a:latin typeface="HY견고딕" pitchFamily="18" charset="-127"/>
                  <a:ea typeface="HY견고딕" pitchFamily="18" charset="-127"/>
                </a:rPr>
                <a:t>다음 주 강의 주제</a:t>
              </a:r>
              <a:r>
                <a:rPr lang="en-US" altLang="ko-KR" sz="2800" b="1" dirty="0">
                  <a:solidFill>
                    <a:srgbClr val="7030A0"/>
                  </a:solidFill>
                  <a:latin typeface="HY견고딕" pitchFamily="18" charset="-127"/>
                  <a:ea typeface="HY견고딕" pitchFamily="18" charset="-127"/>
                </a:rPr>
                <a:t>: 14</a:t>
              </a:r>
              <a:r>
                <a:rPr lang="ko-KR" altLang="en-US" sz="2800" b="1">
                  <a:solidFill>
                    <a:srgbClr val="7030A0"/>
                  </a:solidFill>
                  <a:latin typeface="HY견고딕" pitchFamily="18" charset="-127"/>
                  <a:ea typeface="HY견고딕" pitchFamily="18" charset="-127"/>
                </a:rPr>
                <a:t>장</a:t>
              </a:r>
              <a:r>
                <a:rPr lang="en-US" altLang="ko-KR" sz="2800" b="1">
                  <a:solidFill>
                    <a:srgbClr val="7030A0"/>
                  </a:solidFill>
                  <a:latin typeface="HY견고딕" pitchFamily="18" charset="-127"/>
                  <a:ea typeface="HY견고딕" pitchFamily="18" charset="-127"/>
                </a:rPr>
                <a:t> </a:t>
              </a:r>
              <a:r>
                <a:rPr lang="ko-KR" altLang="en-US" sz="2800" b="1" dirty="0">
                  <a:solidFill>
                    <a:srgbClr val="7030A0"/>
                  </a:solidFill>
                  <a:latin typeface="HY견고딕" pitchFamily="18" charset="-127"/>
                  <a:ea typeface="HY견고딕" pitchFamily="18" charset="-127"/>
                </a:rPr>
                <a:t>개인심리이론</a:t>
              </a:r>
              <a:endParaRPr lang="en-US" altLang="ko-KR" sz="2800" b="1" dirty="0">
                <a:solidFill>
                  <a:srgbClr val="7030A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8" name="Line 68"/>
            <p:cNvSpPr>
              <a:spLocks noChangeShapeType="1"/>
            </p:cNvSpPr>
            <p:nvPr/>
          </p:nvSpPr>
          <p:spPr bwMode="auto">
            <a:xfrm>
              <a:off x="36511" y="6093296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7" name="Rectangle 69"/>
          <p:cNvSpPr>
            <a:spLocks noChangeArrowheads="1"/>
          </p:cNvSpPr>
          <p:nvPr/>
        </p:nvSpPr>
        <p:spPr bwMode="auto">
          <a:xfrm>
            <a:off x="0" y="2348875"/>
            <a:ext cx="9144000" cy="38164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endParaRPr lang="en-US" altLang="ko-KR" sz="2800" b="1" dirty="0">
              <a:solidFill>
                <a:srgbClr val="FFFF00"/>
              </a:solidFill>
            </a:endParaRPr>
          </a:p>
          <a:p>
            <a:endParaRPr lang="en-US" altLang="ko-KR" sz="2800" b="1" dirty="0">
              <a:solidFill>
                <a:srgbClr val="FFFF00"/>
              </a:solidFill>
            </a:endParaRPr>
          </a:p>
          <a:p>
            <a:r>
              <a:rPr lang="ko-KR" altLang="en-US" sz="2800" b="1" dirty="0">
                <a:solidFill>
                  <a:srgbClr val="FFFF00"/>
                </a:solidFill>
              </a:rPr>
              <a:t>        </a:t>
            </a:r>
            <a:endParaRPr lang="en-US" altLang="ko-KR" sz="2800" b="1" dirty="0">
              <a:solidFill>
                <a:srgbClr val="FFFF00"/>
              </a:solidFill>
            </a:endParaRPr>
          </a:p>
          <a:p>
            <a:endParaRPr lang="en-US" altLang="ko-KR" sz="1400" b="1" dirty="0">
              <a:solidFill>
                <a:srgbClr val="66CCFF"/>
              </a:solidFill>
            </a:endParaRPr>
          </a:p>
          <a:p>
            <a:pPr>
              <a:lnSpc>
                <a:spcPct val="150000"/>
              </a:lnSpc>
              <a:buBlip>
                <a:blip r:embed="rId2"/>
              </a:buBlip>
            </a:pPr>
            <a:r>
              <a:rPr lang="ko-KR" altLang="en-US" sz="24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분석심리이론의 인간관과 기본 가정 이해</a:t>
            </a:r>
          </a:p>
          <a:p>
            <a:pPr>
              <a:lnSpc>
                <a:spcPct val="150000"/>
              </a:lnSpc>
              <a:buBlip>
                <a:blip r:embed="rId2"/>
              </a:buBlip>
            </a:pPr>
            <a:r>
              <a:rPr lang="ko-KR" altLang="en-US" sz="24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분석심리이론의 주요 개념 이해</a:t>
            </a:r>
          </a:p>
          <a:p>
            <a:pPr>
              <a:lnSpc>
                <a:spcPct val="150000"/>
              </a:lnSpc>
              <a:buBlip>
                <a:blip r:embed="rId2"/>
              </a:buBlip>
            </a:pPr>
            <a:r>
              <a:rPr lang="ko-KR" altLang="en-US" sz="24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분석심리이론의 인간발달 관점 이해</a:t>
            </a:r>
          </a:p>
          <a:p>
            <a:pPr>
              <a:lnSpc>
                <a:spcPct val="150000"/>
              </a:lnSpc>
              <a:buBlip>
                <a:blip r:embed="rId2"/>
              </a:buBlip>
            </a:pPr>
            <a:r>
              <a:rPr lang="ko-KR" altLang="en-US" sz="24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분석심리이론의 사회복지실천 적용방안 이해</a:t>
            </a:r>
          </a:p>
        </p:txBody>
      </p:sp>
      <p:sp>
        <p:nvSpPr>
          <p:cNvPr id="5" name="제목 4"/>
          <p:cNvSpPr>
            <a:spLocks noGrp="1"/>
          </p:cNvSpPr>
          <p:nvPr>
            <p:ph type="title"/>
          </p:nvPr>
        </p:nvSpPr>
        <p:spPr>
          <a:xfrm>
            <a:off x="0" y="571480"/>
            <a:ext cx="9144000" cy="1643074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ko-KR" altLang="en-US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제 </a:t>
            </a:r>
            <a:r>
              <a:rPr lang="en-US" altLang="ko-KR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13 </a:t>
            </a:r>
            <a:r>
              <a:rPr lang="ko-KR" altLang="en-US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장  </a:t>
            </a:r>
            <a:br>
              <a:rPr lang="en-US" altLang="ko-KR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</a:br>
            <a:r>
              <a:rPr lang="ko-KR" altLang="en-US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분석심리이론</a:t>
            </a:r>
            <a:endParaRPr lang="ko-KR" altLang="en-US" sz="3800" dirty="0"/>
          </a:p>
        </p:txBody>
      </p:sp>
      <p:grpSp>
        <p:nvGrpSpPr>
          <p:cNvPr id="10" name="그룹 9"/>
          <p:cNvGrpSpPr/>
          <p:nvPr/>
        </p:nvGrpSpPr>
        <p:grpSpPr>
          <a:xfrm>
            <a:off x="-32" y="2500306"/>
            <a:ext cx="9144032" cy="785818"/>
            <a:chOff x="-32" y="2500306"/>
            <a:chExt cx="9144032" cy="785818"/>
          </a:xfrm>
        </p:grpSpPr>
        <p:sp>
          <p:nvSpPr>
            <p:cNvPr id="11" name="직사각형 10"/>
            <p:cNvSpPr/>
            <p:nvPr/>
          </p:nvSpPr>
          <p:spPr>
            <a:xfrm>
              <a:off x="1357290" y="2571744"/>
              <a:ext cx="2143140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180000" lvl="1"/>
              <a:r>
                <a:rPr lang="ko-KR" altLang="en-US" sz="2800" b="1" dirty="0">
                  <a:solidFill>
                    <a:srgbClr val="FFFF00"/>
                  </a:solidFill>
                </a:rPr>
                <a:t>학습목표</a:t>
              </a:r>
              <a:endParaRPr lang="ko-KR" altLang="en-US" sz="2800" dirty="0"/>
            </a:p>
          </p:txBody>
        </p:sp>
        <p:sp>
          <p:nvSpPr>
            <p:cNvPr id="12" name="Line 68"/>
            <p:cNvSpPr>
              <a:spLocks noChangeShapeType="1"/>
            </p:cNvSpPr>
            <p:nvPr/>
          </p:nvSpPr>
          <p:spPr bwMode="auto">
            <a:xfrm>
              <a:off x="-1" y="3286124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3" name="Line 68"/>
            <p:cNvSpPr>
              <a:spLocks noChangeShapeType="1"/>
            </p:cNvSpPr>
            <p:nvPr/>
          </p:nvSpPr>
          <p:spPr bwMode="auto">
            <a:xfrm>
              <a:off x="-32" y="2500306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  <p:pic>
        <p:nvPicPr>
          <p:cNvPr id="1027" name="Picture 3" descr="C:\Users\User\Desktop\pc\문화여가\사진모음\사진(20121220)\PHOTO_001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492896"/>
            <a:ext cx="1547664" cy="7920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직사각형 15"/>
          <p:cNvSpPr/>
          <p:nvPr/>
        </p:nvSpPr>
        <p:spPr>
          <a:xfrm>
            <a:off x="0" y="0"/>
            <a:ext cx="9144000" cy="69223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40000"/>
              </a:lnSpc>
              <a:buFont typeface="Wingdings" pitchFamily="2" charset="2"/>
              <a:buChar char="§"/>
            </a:pP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분석심리이론은 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Jung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자신이 자기 경험을 이해하려는 노력의 산물 즉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경험적 </a:t>
            </a:r>
            <a:endParaRPr lang="en-US" altLang="ko-KR" sz="2000" b="1" dirty="0">
              <a:solidFill>
                <a:srgbClr val="00CC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140000"/>
              </a:lnSpc>
            </a:pP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심리이론</a:t>
            </a:r>
          </a:p>
          <a:p>
            <a:pPr>
              <a:lnSpc>
                <a:spcPct val="140000"/>
              </a:lnSpc>
              <a:buFont typeface="Wingdings" pitchFamily="2" charset="2"/>
              <a:buChar char="§"/>
            </a:pP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Freud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와의 만남을 통해 이론 심화되었으나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결국 결별하고 분석심리이론 제시</a:t>
            </a:r>
          </a:p>
          <a:p>
            <a:pPr>
              <a:lnSpc>
                <a:spcPct val="140000"/>
              </a:lnSpc>
              <a:buFont typeface="Wingdings" pitchFamily="2" charset="2"/>
              <a:buChar char="§"/>
            </a:pPr>
            <a:r>
              <a:rPr lang="en-US" altLang="ko-KR" sz="20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Jung</a:t>
            </a:r>
            <a:r>
              <a:rPr lang="ko-KR" altLang="en-US" sz="20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의 분석심리이론</a:t>
            </a:r>
            <a:r>
              <a:rPr lang="en-US" altLang="ko-KR" sz="20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ko-KR" altLang="en-US" sz="20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과 </a:t>
            </a:r>
            <a:r>
              <a:rPr lang="en-US" altLang="ko-KR" sz="20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Freud</a:t>
            </a:r>
            <a:r>
              <a:rPr lang="ko-KR" altLang="en-US" sz="20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의 정신분석이론의 차이</a:t>
            </a:r>
          </a:p>
          <a:p>
            <a:pPr>
              <a:lnSpc>
                <a:spcPct val="140000"/>
              </a:lnSpc>
              <a:buFont typeface="Wingdings" pitchFamily="2" charset="2"/>
              <a:buChar char="ü"/>
            </a:pP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인간관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Freud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는 병리적 존재  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vs. Jung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은 창조적이고 긍정적 존재</a:t>
            </a:r>
          </a:p>
          <a:p>
            <a:pPr>
              <a:lnSpc>
                <a:spcPct val="140000"/>
              </a:lnSpc>
              <a:buFont typeface="Wingdings" pitchFamily="2" charset="2"/>
              <a:buChar char="ü"/>
            </a:pP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ko-KR" altLang="en-US" sz="2000" b="1" dirty="0" err="1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리비도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(libido): Freud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는 성적 에너지 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vs. Jung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은 일반적 생활에너지</a:t>
            </a:r>
          </a:p>
          <a:p>
            <a:pPr>
              <a:lnSpc>
                <a:spcPct val="140000"/>
              </a:lnSpc>
              <a:buFont typeface="Wingdings" pitchFamily="2" charset="2"/>
              <a:buChar char="ü"/>
            </a:pP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성격발달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Freud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는 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세 이전 결정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과거 중시 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vs. Jung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은 전생애 발달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과거뿐 </a:t>
            </a:r>
            <a:endParaRPr lang="en-US" altLang="ko-KR" sz="2000" b="1" dirty="0">
              <a:solidFill>
                <a:srgbClr val="00CC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140000"/>
              </a:lnSpc>
            </a:pP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아니라 미래도 영향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생애 후반기 심리학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  <a:endParaRPr lang="ko-KR" altLang="en-US" sz="2000" b="1" dirty="0">
              <a:solidFill>
                <a:srgbClr val="00CC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140000"/>
              </a:lnSpc>
              <a:buFont typeface="Wingdings" pitchFamily="2" charset="2"/>
              <a:buChar char="ü"/>
            </a:pP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무의식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Freud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는 </a:t>
            </a:r>
            <a:r>
              <a:rPr lang="ko-KR" altLang="en-US" sz="2000" b="1" dirty="0" err="1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개인무의식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vs. Jung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은 </a:t>
            </a:r>
            <a:r>
              <a:rPr lang="ko-KR" altLang="en-US" sz="2000" b="1" dirty="0" err="1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개인무의식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+</a:t>
            </a:r>
            <a:r>
              <a:rPr lang="ko-KR" altLang="en-US" sz="2000" b="1" dirty="0" err="1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집단무의식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심층심리학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  <a:endParaRPr lang="ko-KR" altLang="en-US" sz="2000" b="1" dirty="0">
              <a:solidFill>
                <a:srgbClr val="00CC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140000"/>
              </a:lnSpc>
              <a:buFont typeface="Wingdings" pitchFamily="2" charset="2"/>
              <a:buChar char="ü"/>
            </a:pP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정신병리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Freud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는 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세 이전 정신적 외상 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vs. Jung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은 정신의 전체성 확보 동기</a:t>
            </a:r>
          </a:p>
          <a:p>
            <a:pPr>
              <a:lnSpc>
                <a:spcPct val="140000"/>
              </a:lnSpc>
              <a:buFont typeface="Wingdings" pitchFamily="2" charset="2"/>
              <a:buChar char="ü"/>
            </a:pP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정신치료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Freud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는 성격 재구조화 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vs. Jung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은 병리의 원인보다 의미의 발견</a:t>
            </a:r>
          </a:p>
          <a:p>
            <a:pPr algn="dist">
              <a:lnSpc>
                <a:spcPct val="140000"/>
              </a:lnSpc>
              <a:buFont typeface="Wingdings" pitchFamily="2" charset="2"/>
              <a:buChar char="§"/>
            </a:pP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Jung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의 분석심리이론은 예술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문학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연극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종교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문화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사회적 사고의 영향을 </a:t>
            </a:r>
            <a:endParaRPr lang="en-US" altLang="ko-KR" sz="2000" b="1" dirty="0">
              <a:solidFill>
                <a:srgbClr val="00CC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140000"/>
              </a:lnSpc>
            </a:pP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받고 미침</a:t>
            </a:r>
          </a:p>
          <a:p>
            <a:pPr>
              <a:lnSpc>
                <a:spcPct val="140000"/>
              </a:lnSpc>
              <a:buFont typeface="Wingdings" pitchFamily="2" charset="2"/>
              <a:buChar char="§"/>
            </a:pP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ko-KR" altLang="en-US" sz="2000" b="1" dirty="0" err="1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신프로이트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학파 이론과 공통점이 많으며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동양적 사고체계도 반영되어 있음</a:t>
            </a:r>
          </a:p>
          <a:p>
            <a:pPr algn="dist">
              <a:lnSpc>
                <a:spcPct val="140000"/>
              </a:lnSpc>
              <a:buFont typeface="Wingdings" pitchFamily="2" charset="2"/>
              <a:buChar char="§"/>
            </a:pP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분석심리이론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인간의 전체성 강조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행동뿐 아니라 존재의 가치 강조하는 점에</a:t>
            </a:r>
            <a:endParaRPr lang="en-US" altLang="ko-KR" sz="2000" b="1" dirty="0">
              <a:solidFill>
                <a:srgbClr val="00CC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140000"/>
              </a:lnSpc>
            </a:pP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서 하나의 철학이나 인간학으로 보는 것이 타당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그룹 11"/>
          <p:cNvGrpSpPr/>
          <p:nvPr/>
        </p:nvGrpSpPr>
        <p:grpSpPr>
          <a:xfrm>
            <a:off x="-36512" y="175280"/>
            <a:ext cx="9180513" cy="6494080"/>
            <a:chOff x="-36512" y="175280"/>
            <a:chExt cx="9180513" cy="6494080"/>
          </a:xfrm>
        </p:grpSpPr>
        <p:grpSp>
          <p:nvGrpSpPr>
            <p:cNvPr id="2" name="그룹 15"/>
            <p:cNvGrpSpPr/>
            <p:nvPr/>
          </p:nvGrpSpPr>
          <p:grpSpPr>
            <a:xfrm>
              <a:off x="0" y="175280"/>
              <a:ext cx="9144001" cy="6494080"/>
              <a:chOff x="-35497" y="692696"/>
              <a:chExt cx="9144001" cy="6494080"/>
            </a:xfrm>
          </p:grpSpPr>
          <p:grpSp>
            <p:nvGrpSpPr>
              <p:cNvPr id="3" name="그룹 9"/>
              <p:cNvGrpSpPr/>
              <p:nvPr/>
            </p:nvGrpSpPr>
            <p:grpSpPr>
              <a:xfrm>
                <a:off x="-35497" y="692696"/>
                <a:ext cx="9144001" cy="589424"/>
                <a:chOff x="-35496" y="801647"/>
                <a:chExt cx="9144001" cy="589424"/>
              </a:xfrm>
            </p:grpSpPr>
            <p:sp>
              <p:nvSpPr>
                <p:cNvPr id="8" name="Rectangle 67"/>
                <p:cNvSpPr>
                  <a:spLocks noChangeArrowheads="1"/>
                </p:cNvSpPr>
                <p:nvPr/>
              </p:nvSpPr>
              <p:spPr bwMode="auto">
                <a:xfrm>
                  <a:off x="0" y="801647"/>
                  <a:ext cx="3122971" cy="52322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>
                  <a:spAutoFit/>
                </a:bodyPr>
                <a:lstStyle/>
                <a:p>
                  <a:r>
                    <a:rPr lang="en-US" altLang="ko-KR" sz="2800" b="1" dirty="0">
                      <a:solidFill>
                        <a:srgbClr val="92D050"/>
                      </a:solidFill>
                      <a:latin typeface="HY견고딕" pitchFamily="18" charset="-127"/>
                      <a:ea typeface="HY견고딕" pitchFamily="18" charset="-127"/>
                    </a:rPr>
                    <a:t>  </a:t>
                  </a:r>
                  <a:r>
                    <a:rPr lang="en-US" altLang="ko-KR" sz="2800" b="1" dirty="0">
                      <a:solidFill>
                        <a:srgbClr val="FFC000"/>
                      </a:solidFill>
                      <a:latin typeface="HY견고딕" pitchFamily="18" charset="-127"/>
                      <a:ea typeface="HY견고딕" pitchFamily="18" charset="-127"/>
                    </a:rPr>
                    <a:t>1. </a:t>
                  </a:r>
                  <a:r>
                    <a:rPr lang="ko-KR" altLang="en-US" sz="2800" b="1" dirty="0">
                      <a:solidFill>
                        <a:srgbClr val="FFC000"/>
                      </a:solidFill>
                      <a:latin typeface="HY견고딕" pitchFamily="18" charset="-127"/>
                      <a:ea typeface="HY견고딕" pitchFamily="18" charset="-127"/>
                    </a:rPr>
                    <a:t>인간관과 가정</a:t>
                  </a:r>
                  <a:endParaRPr lang="en-US" altLang="ko-KR" sz="2800" b="1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endParaRPr>
                </a:p>
              </p:txBody>
            </p:sp>
            <p:sp>
              <p:nvSpPr>
                <p:cNvPr id="9" name="Line 68"/>
                <p:cNvSpPr>
                  <a:spLocks noChangeShapeType="1"/>
                </p:cNvSpPr>
                <p:nvPr/>
              </p:nvSpPr>
              <p:spPr bwMode="auto">
                <a:xfrm>
                  <a:off x="-35496" y="1391071"/>
                  <a:ext cx="9144001" cy="0"/>
                </a:xfrm>
                <a:prstGeom prst="line">
                  <a:avLst/>
                </a:prstGeom>
                <a:noFill/>
                <a:ln w="9525">
                  <a:solidFill>
                    <a:srgbClr val="C0C0C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ko-KR" altLang="en-US"/>
                </a:p>
              </p:txBody>
            </p:sp>
          </p:grpSp>
          <p:sp>
            <p:nvSpPr>
              <p:cNvPr id="14" name="Rectangle 69"/>
              <p:cNvSpPr>
                <a:spLocks noChangeArrowheads="1"/>
              </p:cNvSpPr>
              <p:nvPr/>
            </p:nvSpPr>
            <p:spPr bwMode="auto">
              <a:xfrm>
                <a:off x="-35497" y="2088008"/>
                <a:ext cx="9144000" cy="509876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pPr algn="dist">
                  <a:lnSpc>
                    <a:spcPct val="150000"/>
                  </a:lnSpc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전체적 존재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: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타고난 전체성은 일생을 통하여 분화되고 통합됨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.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즉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신체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심리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</a:p>
              <a:p>
                <a:pPr algn="dist">
                  <a:lnSpc>
                    <a:spcPct val="150000"/>
                  </a:lnSpc>
                </a:pP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 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사회적 존재이며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의식과 무의식의 대립을 극복하고  하나로 통일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.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전체성의 </a:t>
                </a:r>
                <a:endPara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>
                  <a:lnSpc>
                    <a:spcPct val="150000"/>
                  </a:lnSpc>
                </a:pP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 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심리학으로도 불림</a:t>
                </a:r>
              </a:p>
              <a:p>
                <a:pPr algn="dist">
                  <a:lnSpc>
                    <a:spcPct val="150000"/>
                  </a:lnSpc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역사적이고 미래지향적인 존재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: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인간은 태어난 사회의 상징과 신화 등에 반영</a:t>
                </a:r>
                <a:endPara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 algn="dist">
                  <a:lnSpc>
                    <a:spcPct val="150000"/>
                  </a:lnSpc>
                </a:pP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 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된 원형과 개인의 과거 경험에 영향을 받으며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현재를 살아가고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미래 목표를 </a:t>
                </a:r>
                <a:endPara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>
                  <a:lnSpc>
                    <a:spcPct val="150000"/>
                  </a:lnSpc>
                </a:pP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 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위해 노력하는 존재</a:t>
                </a:r>
              </a:p>
              <a:p>
                <a:pPr algn="dist">
                  <a:lnSpc>
                    <a:spcPct val="150000"/>
                  </a:lnSpc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성장지향적 존재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: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완성 또는 자기실현을 달성하기 위하여 앞으로 나아가고자 </a:t>
                </a:r>
                <a:endPara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>
                  <a:lnSpc>
                    <a:spcPct val="150000"/>
                  </a:lnSpc>
                </a:pP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 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하는 경향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.  Adler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의 우월추구에의 성향과 유사한 관점</a:t>
                </a:r>
              </a:p>
              <a:p>
                <a:pPr algn="dist">
                  <a:lnSpc>
                    <a:spcPct val="150000"/>
                  </a:lnSpc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가변적 존재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: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성격이 영유아기의 경험과 원형에 의해 부분적으로 결정될 수 </a:t>
                </a:r>
                <a:endPara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 algn="dist">
                  <a:lnSpc>
                    <a:spcPct val="150000"/>
                  </a:lnSpc>
                </a:pP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 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있다는 점을 인정하지만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개인의 자유의지와 자발성을 더욱 강조하며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타고난 </a:t>
                </a:r>
                <a:endPara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>
                  <a:lnSpc>
                    <a:spcPct val="150000"/>
                  </a:lnSpc>
                </a:pP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 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정신적 소인이 있지만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그 발현은 개성화 과정에 따라 다름</a:t>
                </a:r>
              </a:p>
            </p:txBody>
          </p:sp>
        </p:grpSp>
        <p:sp>
          <p:nvSpPr>
            <p:cNvPr id="17" name="Rectangle 67"/>
            <p:cNvSpPr>
              <a:spLocks noChangeArrowheads="1"/>
            </p:cNvSpPr>
            <p:nvPr/>
          </p:nvSpPr>
          <p:spPr bwMode="auto">
            <a:xfrm>
              <a:off x="0" y="889556"/>
              <a:ext cx="2093843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00CCFF"/>
                  </a:solidFill>
                  <a:latin typeface="HY견고딕" pitchFamily="18" charset="-127"/>
                  <a:ea typeface="HY견고딕" pitchFamily="18" charset="-127"/>
                </a:rPr>
                <a:t>   </a:t>
              </a:r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1)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인간관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18" name="Line 68"/>
            <p:cNvSpPr>
              <a:spLocks noChangeShapeType="1"/>
            </p:cNvSpPr>
            <p:nvPr/>
          </p:nvSpPr>
          <p:spPr bwMode="auto">
            <a:xfrm>
              <a:off x="-36512" y="1484784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그룹 15"/>
          <p:cNvGrpSpPr/>
          <p:nvPr/>
        </p:nvGrpSpPr>
        <p:grpSpPr>
          <a:xfrm>
            <a:off x="-36512" y="97468"/>
            <a:ext cx="9180512" cy="6804327"/>
            <a:chOff x="-36512" y="3750712"/>
            <a:chExt cx="9180512" cy="6804327"/>
          </a:xfrm>
        </p:grpSpPr>
        <p:sp>
          <p:nvSpPr>
            <p:cNvPr id="6" name="Rectangle 69"/>
            <p:cNvSpPr>
              <a:spLocks noChangeArrowheads="1"/>
            </p:cNvSpPr>
            <p:nvPr/>
          </p:nvSpPr>
          <p:spPr bwMode="auto">
            <a:xfrm>
              <a:off x="0" y="4409831"/>
              <a:ext cx="9144000" cy="61452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dist">
                <a:lnSpc>
                  <a:spcPct val="11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행동의 무의식적 동기를 인정하되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무의식의 병리적 측면보다 창조적 힘 강조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1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서로 반대되는 힘이 대립하여 갈등을 일으키며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이를 통해 정신에너지가 만들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1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어지고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정신에너지가 인간행동을 동기화함</a:t>
              </a:r>
            </a:p>
            <a:p>
              <a:pPr algn="dist">
                <a:lnSpc>
                  <a:spcPct val="11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정신은 부분의 단순한 집합이 아니라 하나의 전체를 이루며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성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공격성 등의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1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통상적 본능 외에 자기실현을 위한 개성화 본능이 있음을 가정</a:t>
              </a:r>
            </a:p>
            <a:p>
              <a:pPr algn="dist">
                <a:lnSpc>
                  <a:spcPct val="11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인간은 정신의 전체성을 이루려는 성향을 타고 태어나는데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인생 전반기에는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1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전체성에서 멀어지고 분리되지만 인생 후반기에는 전체성을 다시 회복하려 함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1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인간행동이 과거에 의해 상당부분 결정되지만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동시에 미래의 욕구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목표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가능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1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성에 의해 행동이 조정됨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.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더 나아가 개인무의식뿐 아니라 집단무의식의 영향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1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을 받음</a:t>
              </a:r>
            </a:p>
            <a:p>
              <a:pPr algn="dist">
                <a:lnSpc>
                  <a:spcPct val="11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정신건강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외부 세계에 대한 적응과 자기실현을 도모하는 존재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.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즉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정신의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1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전체성을 유지하는 사람</a:t>
              </a:r>
            </a:p>
            <a:p>
              <a:pPr algn="dist">
                <a:lnSpc>
                  <a:spcPct val="11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정신병리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의식적 자아와 무의식적 자기의 분리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전체성 상실이나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과거 상처의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1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결과가 아니라 미래에 정신의 전체성을 회복하도록 돕는 일종의 위험신호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.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즉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</a:p>
            <a:p>
              <a:pPr>
                <a:lnSpc>
                  <a:spcPct val="11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정신의 변화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성숙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통일의 기회를 제공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1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정신치료에서는 정신병리에 대한 인과론적 접근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무엇 때문에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이 아니라 목적론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1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적 관점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무슨 목적으로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에서 이해하고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치료하여 개성화 과정을 촉진하여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1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전체성 회복 지원</a:t>
              </a:r>
            </a:p>
          </p:txBody>
        </p:sp>
        <p:sp>
          <p:nvSpPr>
            <p:cNvPr id="13" name="Line 68"/>
            <p:cNvSpPr>
              <a:spLocks noChangeShapeType="1"/>
            </p:cNvSpPr>
            <p:nvPr/>
          </p:nvSpPr>
          <p:spPr bwMode="auto">
            <a:xfrm>
              <a:off x="-36512" y="4365104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5" name="Rectangle 67"/>
            <p:cNvSpPr>
              <a:spLocks noChangeArrowheads="1"/>
            </p:cNvSpPr>
            <p:nvPr/>
          </p:nvSpPr>
          <p:spPr bwMode="auto">
            <a:xfrm>
              <a:off x="0" y="3750712"/>
              <a:ext cx="2446504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 2)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기본 가정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그룹 10"/>
          <p:cNvGrpSpPr/>
          <p:nvPr/>
        </p:nvGrpSpPr>
        <p:grpSpPr>
          <a:xfrm>
            <a:off x="-2" y="44624"/>
            <a:ext cx="9144003" cy="6813376"/>
            <a:chOff x="-2" y="44624"/>
            <a:chExt cx="9144003" cy="6813376"/>
          </a:xfrm>
        </p:grpSpPr>
        <p:grpSp>
          <p:nvGrpSpPr>
            <p:cNvPr id="2" name="그룹 15"/>
            <p:cNvGrpSpPr/>
            <p:nvPr/>
          </p:nvGrpSpPr>
          <p:grpSpPr>
            <a:xfrm>
              <a:off x="-2" y="44624"/>
              <a:ext cx="9144003" cy="6813376"/>
              <a:chOff x="-2" y="0"/>
              <a:chExt cx="9144003" cy="6813376"/>
            </a:xfrm>
          </p:grpSpPr>
          <p:grpSp>
            <p:nvGrpSpPr>
              <p:cNvPr id="3" name="그룹 9"/>
              <p:cNvGrpSpPr/>
              <p:nvPr/>
            </p:nvGrpSpPr>
            <p:grpSpPr>
              <a:xfrm>
                <a:off x="-2" y="0"/>
                <a:ext cx="9144003" cy="2880320"/>
                <a:chOff x="-1" y="108951"/>
                <a:chExt cx="9144003" cy="2880320"/>
              </a:xfrm>
            </p:grpSpPr>
            <p:grpSp>
              <p:nvGrpSpPr>
                <p:cNvPr id="4" name="그룹 6"/>
                <p:cNvGrpSpPr/>
                <p:nvPr/>
              </p:nvGrpSpPr>
              <p:grpSpPr>
                <a:xfrm>
                  <a:off x="-1" y="108951"/>
                  <a:ext cx="9144001" cy="548680"/>
                  <a:chOff x="-1" y="108951"/>
                  <a:chExt cx="9144001" cy="548680"/>
                </a:xfrm>
              </p:grpSpPr>
              <p:sp>
                <p:nvSpPr>
                  <p:cNvPr id="2115" name="Rectangle 67"/>
                  <p:cNvSpPr>
                    <a:spLocks noChangeArrowheads="1"/>
                  </p:cNvSpPr>
                  <p:nvPr/>
                </p:nvSpPr>
                <p:spPr bwMode="auto">
                  <a:xfrm>
                    <a:off x="0" y="108951"/>
                    <a:ext cx="2300630" cy="523220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>
                    <a:spAutoFit/>
                  </a:bodyPr>
                  <a:lstStyle/>
                  <a:p>
                    <a:r>
                      <a:rPr lang="en-US" altLang="ko-KR" sz="2800" b="1" dirty="0">
                        <a:solidFill>
                          <a:srgbClr val="FFC000"/>
                        </a:solidFill>
                        <a:latin typeface="HY견고딕" pitchFamily="18" charset="-127"/>
                        <a:ea typeface="HY견고딕" pitchFamily="18" charset="-127"/>
                      </a:rPr>
                      <a:t> 2. </a:t>
                    </a:r>
                    <a:r>
                      <a:rPr lang="ko-KR" altLang="en-US" sz="2800" b="1" dirty="0">
                        <a:solidFill>
                          <a:srgbClr val="FFC000"/>
                        </a:solidFill>
                        <a:latin typeface="HY견고딕" pitchFamily="18" charset="-127"/>
                        <a:ea typeface="HY견고딕" pitchFamily="18" charset="-127"/>
                      </a:rPr>
                      <a:t>주요 개념</a:t>
                    </a:r>
                    <a:endParaRPr lang="en-US" altLang="ko-KR" sz="2800" b="1" dirty="0">
                      <a:solidFill>
                        <a:srgbClr val="FFC000"/>
                      </a:solidFill>
                      <a:latin typeface="HY견고딕" pitchFamily="18" charset="-127"/>
                      <a:ea typeface="HY견고딕" pitchFamily="18" charset="-127"/>
                    </a:endParaRPr>
                  </a:p>
                </p:txBody>
              </p:sp>
              <p:sp>
                <p:nvSpPr>
                  <p:cNvPr id="2116" name="Line 68"/>
                  <p:cNvSpPr>
                    <a:spLocks noChangeShapeType="1"/>
                  </p:cNvSpPr>
                  <p:nvPr/>
                </p:nvSpPr>
                <p:spPr bwMode="auto">
                  <a:xfrm>
                    <a:off x="-1" y="657631"/>
                    <a:ext cx="9144001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ko-KR" altLang="en-US"/>
                  </a:p>
                </p:txBody>
              </p:sp>
            </p:grpSp>
            <p:sp>
              <p:nvSpPr>
                <p:cNvPr id="8" name="Rectangle 67"/>
                <p:cNvSpPr>
                  <a:spLocks noChangeArrowheads="1"/>
                </p:cNvSpPr>
                <p:nvPr/>
              </p:nvSpPr>
              <p:spPr bwMode="auto">
                <a:xfrm>
                  <a:off x="1" y="2466051"/>
                  <a:ext cx="4621778" cy="52322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>
                  <a:spAutoFit/>
                </a:bodyPr>
                <a:lstStyle/>
                <a:p>
                  <a:r>
                    <a:rPr lang="en-US" altLang="ko-KR" sz="2800" b="1" dirty="0">
                      <a:solidFill>
                        <a:srgbClr val="00CCFF"/>
                      </a:solidFill>
                      <a:latin typeface="HY견고딕" pitchFamily="18" charset="-127"/>
                      <a:ea typeface="HY견고딕" pitchFamily="18" charset="-127"/>
                    </a:rPr>
                    <a:t>  </a:t>
                  </a:r>
                  <a:r>
                    <a:rPr lang="en-US" altLang="ko-KR" sz="2800" b="1" dirty="0">
                      <a:solidFill>
                        <a:srgbClr val="92D050"/>
                      </a:solidFill>
                      <a:latin typeface="HY견고딕" pitchFamily="18" charset="-127"/>
                      <a:ea typeface="HY견고딕" pitchFamily="18" charset="-127"/>
                    </a:rPr>
                    <a:t>1) </a:t>
                  </a:r>
                  <a:r>
                    <a:rPr lang="ko-KR" altLang="en-US" sz="2800" b="1" dirty="0">
                      <a:solidFill>
                        <a:srgbClr val="92D050"/>
                      </a:solidFill>
                      <a:latin typeface="HY견고딕" pitchFamily="18" charset="-127"/>
                      <a:ea typeface="HY견고딕" pitchFamily="18" charset="-127"/>
                    </a:rPr>
                    <a:t>의식</a:t>
                  </a:r>
                  <a:r>
                    <a:rPr lang="en-US" altLang="ko-KR" sz="2800" b="1" dirty="0">
                      <a:solidFill>
                        <a:srgbClr val="92D050"/>
                      </a:solidFill>
                      <a:latin typeface="HY견고딕" pitchFamily="18" charset="-127"/>
                      <a:ea typeface="HY견고딕" pitchFamily="18" charset="-127"/>
                    </a:rPr>
                    <a:t>, </a:t>
                  </a:r>
                  <a:r>
                    <a:rPr lang="ko-KR" altLang="en-US" sz="2800" b="1" dirty="0">
                      <a:solidFill>
                        <a:srgbClr val="92D050"/>
                      </a:solidFill>
                      <a:latin typeface="HY견고딕" pitchFamily="18" charset="-127"/>
                      <a:ea typeface="HY견고딕" pitchFamily="18" charset="-127"/>
                    </a:rPr>
                    <a:t>자아와 페르소나</a:t>
                  </a:r>
                  <a:endParaRPr lang="en-US" altLang="ko-KR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endParaRPr>
                </a:p>
              </p:txBody>
            </p:sp>
            <p:sp>
              <p:nvSpPr>
                <p:cNvPr id="9" name="Line 68"/>
                <p:cNvSpPr>
                  <a:spLocks noChangeShapeType="1"/>
                </p:cNvSpPr>
                <p:nvPr/>
              </p:nvSpPr>
              <p:spPr bwMode="auto">
                <a:xfrm>
                  <a:off x="1" y="2989271"/>
                  <a:ext cx="9144001" cy="0"/>
                </a:xfrm>
                <a:prstGeom prst="line">
                  <a:avLst/>
                </a:prstGeom>
                <a:noFill/>
                <a:ln w="9525">
                  <a:solidFill>
                    <a:srgbClr val="C0C0C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ko-KR" altLang="en-US"/>
                </a:p>
              </p:txBody>
            </p:sp>
          </p:grpSp>
          <p:sp>
            <p:nvSpPr>
              <p:cNvPr id="14" name="Rectangle 69"/>
              <p:cNvSpPr>
                <a:spLocks noChangeArrowheads="1"/>
              </p:cNvSpPr>
              <p:nvPr/>
            </p:nvSpPr>
            <p:spPr bwMode="auto">
              <a:xfrm>
                <a:off x="0" y="3076519"/>
                <a:ext cx="9144000" cy="373685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pPr algn="dist">
                  <a:lnSpc>
                    <a:spcPct val="120000"/>
                  </a:lnSpc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의식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: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개인이 직접 인식할 수 있는 정신의 부분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사고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감정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감각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직관을 사용</a:t>
                </a:r>
                <a:endPara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>
                  <a:lnSpc>
                    <a:spcPct val="120000"/>
                  </a:lnSpc>
                </a:pP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 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하는 과정에서 분화</a:t>
                </a:r>
              </a:p>
              <a:p>
                <a:pPr algn="dist">
                  <a:lnSpc>
                    <a:spcPct val="120000"/>
                  </a:lnSpc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자아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: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의식적인 지각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기억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사고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감정 등으로 이루어져 있으며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의식의 주인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. </a:t>
                </a:r>
              </a:p>
              <a:p>
                <a:pPr algn="dist">
                  <a:lnSpc>
                    <a:spcPct val="120000"/>
                  </a:lnSpc>
                </a:pP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 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자신을 외부에 표현하고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외부의 현실을 인식하고 내면세계를 탐색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사회집단</a:t>
                </a:r>
                <a:endPara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>
                  <a:lnSpc>
                    <a:spcPct val="120000"/>
                  </a:lnSpc>
                </a:pP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 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의 요구에 적응하기 위한 행동양식을 익힘</a:t>
                </a:r>
              </a:p>
              <a:p>
                <a:pPr algn="dist">
                  <a:lnSpc>
                    <a:spcPct val="120000"/>
                  </a:lnSpc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페르소나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: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사회가 개인에게 요구하는 규범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사명이나 본분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윤리를 의미하며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</a:p>
              <a:p>
                <a:pPr algn="dist">
                  <a:lnSpc>
                    <a:spcPct val="120000"/>
                  </a:lnSpc>
                </a:pP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 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체면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가면 또는 외관임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.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즉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개인이 사회적 요구에 대한 반응으로 밖으로 </a:t>
                </a:r>
                <a:endPara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 algn="dist">
                  <a:lnSpc>
                    <a:spcPct val="120000"/>
                  </a:lnSpc>
                </a:pP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 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내놓는 공적 얼굴로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외부와의 적응에서 생긴 기능적 콤플렉스로 적응의 원형</a:t>
                </a:r>
              </a:p>
              <a:p>
                <a:pPr algn="dist">
                  <a:lnSpc>
                    <a:spcPct val="120000"/>
                  </a:lnSpc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페르소나는 외부 세계 적응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대인관계 형성 등의 순기능을 하지만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자신을 은폐</a:t>
                </a:r>
                <a:endPara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>
                  <a:lnSpc>
                    <a:spcPct val="120000"/>
                  </a:lnSpc>
                </a:pP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하고 이중적 성격을 형성하고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자신의 본성에서 소외되고 고독해지게 만듦</a:t>
                </a:r>
              </a:p>
            </p:txBody>
          </p:sp>
        </p:grpSp>
        <p:sp>
          <p:nvSpPr>
            <p:cNvPr id="10" name="Rectangle 67"/>
            <p:cNvSpPr>
              <a:spLocks noChangeArrowheads="1"/>
            </p:cNvSpPr>
            <p:nvPr/>
          </p:nvSpPr>
          <p:spPr bwMode="auto">
            <a:xfrm>
              <a:off x="26757" y="620688"/>
              <a:ext cx="9117243" cy="16685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en-US" altLang="ko-KR" sz="28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견고딕" pitchFamily="18" charset="-127"/>
                  <a:ea typeface="HY견고딕" pitchFamily="18" charset="-127"/>
                </a:rPr>
                <a:t> 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ea"/>
                  <a:ea typeface="+mn-ea"/>
                </a:rPr>
                <a:t>Jung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ea"/>
                  <a:ea typeface="+mn-ea"/>
                </a:rPr>
                <a:t>은 성격 전체를 정신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ea"/>
                  <a:ea typeface="+mn-ea"/>
                </a:rPr>
                <a:t>(psyche)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ea"/>
                  <a:ea typeface="+mn-ea"/>
                </a:rPr>
                <a:t>라 부르며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ea"/>
                  <a:ea typeface="+mn-ea"/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ea"/>
                  <a:ea typeface="+mn-ea"/>
                </a:rPr>
                <a:t>여기에는 영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ea"/>
                  <a:ea typeface="+mn-ea"/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ea"/>
                  <a:ea typeface="+mn-ea"/>
                </a:rPr>
                <a:t>혼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ea"/>
                  <a:ea typeface="+mn-ea"/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ea"/>
                  <a:ea typeface="+mn-ea"/>
                </a:rPr>
                <a:t>마음이 포함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  <a:ea typeface="+mn-ea"/>
              </a:endParaRPr>
            </a:p>
            <a:p>
              <a:pPr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ea"/>
                  <a:ea typeface="+mn-ea"/>
                </a:rPr>
                <a:t> 정신의 수준과 구조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ea"/>
                  <a:ea typeface="+mn-ea"/>
                </a:rPr>
                <a:t>: </a:t>
              </a:r>
              <a:r>
                <a:rPr lang="ko-KR" altLang="en-US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ea"/>
                  <a:ea typeface="+mn-ea"/>
                </a:rPr>
                <a:t>교재 </a:t>
              </a:r>
              <a:r>
                <a:rPr lang="en-US" altLang="ko-KR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ea"/>
                  <a:ea typeface="+mn-ea"/>
                </a:rPr>
                <a:t>351</a:t>
              </a:r>
              <a:r>
                <a:rPr lang="ko-KR" altLang="en-US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ea"/>
                  <a:ea typeface="+mn-ea"/>
                </a:rPr>
                <a:t>쪽 그림 </a:t>
              </a:r>
              <a:r>
                <a:rPr lang="en-US" altLang="ko-KR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ea"/>
                  <a:ea typeface="+mn-ea"/>
                </a:rPr>
                <a:t>13-1 </a:t>
              </a:r>
              <a:r>
                <a:rPr lang="ko-KR" altLang="en-US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ea"/>
                  <a:ea typeface="+mn-ea"/>
                </a:rPr>
                <a:t>참조</a:t>
              </a:r>
              <a:endParaRPr lang="en-US" altLang="ko-KR" sz="20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  <a:ea typeface="+mn-ea"/>
              </a:endParaRPr>
            </a:p>
            <a:p>
              <a:pPr algn="dist"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ea"/>
                  <a:ea typeface="+mn-ea"/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ea"/>
                  <a:ea typeface="+mn-ea"/>
                </a:rPr>
                <a:t>정신 구조는 분리된 것이 아니라 서로 약점을 보상하거나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ea"/>
                  <a:ea typeface="+mn-ea"/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ea"/>
                  <a:ea typeface="+mn-ea"/>
                </a:rPr>
                <a:t>대립하거나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ea"/>
                  <a:ea typeface="+mn-ea"/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ea"/>
                  <a:ea typeface="+mn-ea"/>
                </a:rPr>
                <a:t>종합을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  <a:ea typeface="+mn-ea"/>
              </a:endParaRPr>
            </a:p>
            <a:p>
              <a:pPr>
                <a:lnSpc>
                  <a:spcPct val="12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ea"/>
                  <a:ea typeface="+mn-ea"/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ea"/>
                  <a:ea typeface="+mn-ea"/>
                </a:rPr>
                <a:t>이루는 방식으로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ea"/>
                  <a:ea typeface="+mn-ea"/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ea"/>
                  <a:ea typeface="+mn-ea"/>
                </a:rPr>
                <a:t>상호작용함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  <a:ea typeface="+mn-ea"/>
              </a:endParaRPr>
            </a:p>
          </p:txBody>
        </p: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5"/>
          <p:cNvGrpSpPr/>
          <p:nvPr/>
        </p:nvGrpSpPr>
        <p:grpSpPr>
          <a:xfrm>
            <a:off x="-35497" y="188640"/>
            <a:ext cx="9144001" cy="6588928"/>
            <a:chOff x="-1" y="692696"/>
            <a:chExt cx="9144001" cy="6588928"/>
          </a:xfrm>
        </p:grpSpPr>
        <p:sp>
          <p:nvSpPr>
            <p:cNvPr id="6" name="Rectangle 69"/>
            <p:cNvSpPr>
              <a:spLocks noChangeArrowheads="1"/>
            </p:cNvSpPr>
            <p:nvPr/>
          </p:nvSpPr>
          <p:spPr bwMode="auto">
            <a:xfrm>
              <a:off x="0" y="1268760"/>
              <a:ext cx="9144000" cy="60128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dist">
                <a:lnSpc>
                  <a:spcPct val="114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무의식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개인이 의식하고 있는 것 너머의 미지의 정신세계로서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개인무의식과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14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집단무의식으로 구성되며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의식의 구애를 받지 않고 자율적으로 기능하며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</a:p>
            <a:p>
              <a:pPr>
                <a:lnSpc>
                  <a:spcPct val="114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의식에 가능성을 제시하며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의식에 결여된 부분을 보충하는 역할</a:t>
              </a:r>
            </a:p>
            <a:p>
              <a:pPr algn="dist">
                <a:lnSpc>
                  <a:spcPct val="114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개인무의식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개인의 경험 중에서 의식에 도달하지 못하거나 의식되긴 하였지만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14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중요하지 않거나 고통스러운 것이어서 망각하거나 억압하여 의식에 머물 수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14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없게 된 경험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. Freud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의 무의식과 전의식을 포괄하는 개념으로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콤플렉스를 중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14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심으로 모여 있음</a:t>
              </a:r>
            </a:p>
            <a:p>
              <a:pPr algn="dist">
                <a:lnSpc>
                  <a:spcPct val="114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콤플렉스</a:t>
              </a:r>
              <a:r>
                <a:rPr lang="en-US" altLang="ko-KR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감정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기억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지각 등의 유사한 내용이 모여 하나의 무리를 형성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14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하고 있는 정서적 색채가 강한 심리적 내용의 묶음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예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죽음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조국 콤플렉스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  <a:endPara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14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콤플렉스는 사고 흐름 방해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의식의 질서 교란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감정 동요와 흥분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부정적 정서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14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경험과 이의 행동표현을 하게 함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.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자아가 콤플렉스에 동화되면 인격 해리현상</a:t>
              </a:r>
            </a:p>
            <a:p>
              <a:pPr algn="dist">
                <a:lnSpc>
                  <a:spcPct val="114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그림자</a:t>
              </a:r>
              <a:r>
                <a:rPr lang="en-US" altLang="ko-KR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개인의 의식적인 자아와 상충되는 무의식적 측면으로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자아가 자신의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14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일부로 받아들이기를 꺼리는 것으로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인간의 사악한 측면과 사회에서 부정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14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되거나 부도덕하고 악하다고 생각되는 원형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14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그림자의 투사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예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-&gt;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누군가를 만났을 때 이유 없이 미운 감정이 드는 경우</a:t>
              </a:r>
            </a:p>
            <a:p>
              <a:pPr algn="dist">
                <a:lnSpc>
                  <a:spcPct val="114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그림자는 반드시 부정적인 것은 아니며 사회적으로 수용 가능한 형태로 표출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14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한다면 생명력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자발성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창조성의 원천이 됨</a:t>
              </a:r>
            </a:p>
          </p:txBody>
        </p:sp>
        <p:sp>
          <p:nvSpPr>
            <p:cNvPr id="13" name="Line 68"/>
            <p:cNvSpPr>
              <a:spLocks noChangeShapeType="1"/>
            </p:cNvSpPr>
            <p:nvPr/>
          </p:nvSpPr>
          <p:spPr bwMode="auto">
            <a:xfrm>
              <a:off x="-1" y="1196752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5" name="Rectangle 67"/>
            <p:cNvSpPr>
              <a:spLocks noChangeArrowheads="1"/>
            </p:cNvSpPr>
            <p:nvPr/>
          </p:nvSpPr>
          <p:spPr bwMode="auto">
            <a:xfrm>
              <a:off x="0" y="692696"/>
              <a:ext cx="6032421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 2)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개인무의식</a:t>
              </a:r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,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콤플렉스와 그림자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9"/>
          <p:cNvGrpSpPr/>
          <p:nvPr/>
        </p:nvGrpSpPr>
        <p:grpSpPr>
          <a:xfrm>
            <a:off x="0" y="116632"/>
            <a:ext cx="9144001" cy="6677259"/>
            <a:chOff x="0" y="642918"/>
            <a:chExt cx="9144001" cy="6677259"/>
          </a:xfrm>
        </p:grpSpPr>
        <p:sp>
          <p:nvSpPr>
            <p:cNvPr id="6" name="Rectangle 69"/>
            <p:cNvSpPr>
              <a:spLocks noChangeArrowheads="1"/>
            </p:cNvSpPr>
            <p:nvPr/>
          </p:nvSpPr>
          <p:spPr bwMode="auto">
            <a:xfrm>
              <a:off x="0" y="1282690"/>
              <a:ext cx="9144000" cy="60374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dist">
                <a:lnSpc>
                  <a:spcPct val="13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집단무의식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역사와 문화를 통해 공유해 온 정신적 자료의 저장소이자 생명의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3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원천이며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창조적 가능성을 지닌 심연의 무의식 영역</a:t>
              </a:r>
            </a:p>
            <a:p>
              <a:pPr algn="dist">
                <a:lnSpc>
                  <a:spcPct val="13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집단무의식은 유전을 통해 전승된 것으로 개인의 지각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정서 행동에 영향을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3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미치며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신화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민속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예술 등을 통해 간접적으로 관찰됨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3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집단무의식은 조상으로부터 물려받은 본래적인 잠재적 이미지와 소질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예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뱀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3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공포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로 개인의 사고 등을 어느 정도 결정하지만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어느 정도 발달하고 표현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3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되는지는 개인의 경험에 따라 달라짐</a:t>
              </a:r>
            </a:p>
            <a:p>
              <a:pPr algn="dist">
                <a:lnSpc>
                  <a:spcPct val="13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원형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시간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공간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문화나 인종의 차이와 관계없이 인간에게 보편적으로 존재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3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하는 인류의 원초적 행동유형으로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인간의 보편적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집단적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선험적 원시이미지</a:t>
              </a:r>
            </a:p>
            <a:p>
              <a:pPr algn="dist">
                <a:lnSpc>
                  <a:spcPct val="13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원형은 각기 별개의 구조를 이루고 있지만 서로 융합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예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영웅과 악마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-&gt;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무자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3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비한 지도자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되기도 하므로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동일한 원형이라도 어떤 조건하에서 표현되는가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3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에 따라 개인차가 나타남</a:t>
              </a:r>
            </a:p>
            <a:p>
              <a:pPr algn="dist">
                <a:lnSpc>
                  <a:spcPct val="13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본능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복잡한 행동을 불러일으키는 충동이며 정동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과 원형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그러한 복잡한 행동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3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을 선험적으로 이해하는 관점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은 차이가 있으나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서로 분리하여 생각할 수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3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없는 하나의 생명현상이자 집단무의식의 요소</a:t>
              </a:r>
            </a:p>
          </p:txBody>
        </p:sp>
        <p:sp>
          <p:nvSpPr>
            <p:cNvPr id="11" name="Rectangle 67"/>
            <p:cNvSpPr>
              <a:spLocks noChangeArrowheads="1"/>
            </p:cNvSpPr>
            <p:nvPr/>
          </p:nvSpPr>
          <p:spPr bwMode="auto">
            <a:xfrm>
              <a:off x="0" y="642918"/>
              <a:ext cx="5500694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 3)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집단무의식과 원형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12" name="Line 68"/>
            <p:cNvSpPr>
              <a:spLocks noChangeShapeType="1"/>
            </p:cNvSpPr>
            <p:nvPr/>
          </p:nvSpPr>
          <p:spPr bwMode="auto">
            <a:xfrm>
              <a:off x="0" y="1142984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9"/>
          <p:cNvGrpSpPr/>
          <p:nvPr/>
        </p:nvGrpSpPr>
        <p:grpSpPr>
          <a:xfrm>
            <a:off x="0" y="214290"/>
            <a:ext cx="9144001" cy="6587901"/>
            <a:chOff x="0" y="214290"/>
            <a:chExt cx="9144001" cy="6587901"/>
          </a:xfrm>
        </p:grpSpPr>
        <p:sp>
          <p:nvSpPr>
            <p:cNvPr id="2116" name="Line 68"/>
            <p:cNvSpPr>
              <a:spLocks noChangeShapeType="1"/>
            </p:cNvSpPr>
            <p:nvPr/>
          </p:nvSpPr>
          <p:spPr bwMode="auto">
            <a:xfrm>
              <a:off x="0" y="785794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6" name="Rectangle 69"/>
            <p:cNvSpPr>
              <a:spLocks noChangeArrowheads="1"/>
            </p:cNvSpPr>
            <p:nvPr/>
          </p:nvSpPr>
          <p:spPr bwMode="auto">
            <a:xfrm>
              <a:off x="0" y="764704"/>
              <a:ext cx="9144000" cy="60374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dist">
                <a:lnSpc>
                  <a:spcPct val="13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페르소나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=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외부 세계와 관계를 맺고 적응 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vs.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아니마와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아니무스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=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내적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성격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</a:t>
              </a:r>
            </a:p>
            <a:p>
              <a:pPr>
                <a:lnSpc>
                  <a:spcPct val="13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아니마와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아니무스는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집단무의식으로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인도하는 매개체로서의 역할</a:t>
              </a:r>
            </a:p>
            <a:p>
              <a:pPr algn="dist">
                <a:lnSpc>
                  <a:spcPct val="13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사회적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성역할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기대에 맞추어 가는 가운데 남성과 여성의 무의식에는 남성과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3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여성의 페르소나에 대항하는 내적 성격이 형성</a:t>
              </a:r>
            </a:p>
            <a:p>
              <a:pPr>
                <a:lnSpc>
                  <a:spcPct val="13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남성의 무의식 내부에는 여성적 성격이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여성의 내부에는 남성적 성격 존재 </a:t>
              </a:r>
            </a:p>
            <a:p>
              <a:pPr>
                <a:lnSpc>
                  <a:spcPct val="13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아니마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남성 정신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(logos)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내부의 여성적 측면 </a:t>
              </a:r>
            </a:p>
            <a:p>
              <a:pPr>
                <a:lnSpc>
                  <a:spcPct val="13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아니무스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여성 정신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</a:t>
              </a:r>
              <a:r>
                <a:rPr lang="en-US" altLang="ko-KR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eros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내부의 남성적 측면</a:t>
              </a:r>
            </a:p>
            <a:p>
              <a:pPr algn="dist">
                <a:lnSpc>
                  <a:spcPct val="13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성숙한 인간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남성은 이성을 바탕으로 사랑을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여성은 사랑을 바탕으로 이성을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3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개발해야 함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3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남녀 모두 이성과의 접촉을 통하여 이성을 이해하고 반응하는데 유용한 이성의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3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여러 특징을 획득한 것을 유전적으로 물려받으므로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인간은 본래 양성적 존재</a:t>
              </a:r>
            </a:p>
            <a:p>
              <a:pPr algn="dist">
                <a:lnSpc>
                  <a:spcPct val="13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문화적으로 남아는 남성적 역할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여아는 여성적 역할을 학습하도록 기대하므로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3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페르소나의 발달은 조장하는 반면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아니마와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아니무스는 억압</a:t>
              </a:r>
            </a:p>
            <a:p>
              <a:pPr algn="dist">
                <a:lnSpc>
                  <a:spcPct val="13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강한 페르소나에 대항하여 집단무의식 속의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아니마와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아니무스가 더욱 강하게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3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표출될 경우 동성애자나 성전환자가 되기도 함</a:t>
              </a:r>
            </a:p>
          </p:txBody>
        </p:sp>
        <p:sp>
          <p:nvSpPr>
            <p:cNvPr id="9" name="Rectangle 67"/>
            <p:cNvSpPr>
              <a:spLocks noChangeArrowheads="1"/>
            </p:cNvSpPr>
            <p:nvPr/>
          </p:nvSpPr>
          <p:spPr bwMode="auto">
            <a:xfrm>
              <a:off x="0" y="214290"/>
              <a:ext cx="4136069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 4) </a:t>
              </a:r>
              <a:r>
                <a:rPr lang="ko-KR" altLang="en-US" sz="2800" b="1" dirty="0" err="1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아니마와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아니무스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기본 디자인">
  <a:themeElements>
    <a:clrScheme name="기본 디자인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기본 디자인">
      <a:majorFont>
        <a:latin typeface="굴림"/>
        <a:ea typeface="굴림"/>
        <a:cs typeface=""/>
      </a:majorFont>
      <a:minorFont>
        <a:latin typeface="굴림"/>
        <a:ea typeface="굴림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기본 디자인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1669</TotalTime>
  <Words>2529</Words>
  <Application>Microsoft Office PowerPoint</Application>
  <PresentationFormat>화면 슬라이드 쇼(4:3)</PresentationFormat>
  <Paragraphs>254</Paragraphs>
  <Slides>17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3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17</vt:i4>
      </vt:variant>
    </vt:vector>
  </HeadingPairs>
  <TitlesOfParts>
    <vt:vector size="21" baseType="lpstr">
      <vt:lpstr>HY견고딕</vt:lpstr>
      <vt:lpstr>굴림</vt:lpstr>
      <vt:lpstr>Wingdings</vt:lpstr>
      <vt:lpstr>기본 디자인</vt:lpstr>
      <vt:lpstr>제 3 부   인간 성격과 사회복지실천</vt:lpstr>
      <vt:lpstr>제 13 장   분석심리이론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>길벗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강은정</dc:creator>
  <cp:lastModifiedBy>권중돈</cp:lastModifiedBy>
  <cp:revision>252</cp:revision>
  <dcterms:created xsi:type="dcterms:W3CDTF">2004-08-11T05:45:06Z</dcterms:created>
  <dcterms:modified xsi:type="dcterms:W3CDTF">2021-06-01T02:30:11Z</dcterms:modified>
</cp:coreProperties>
</file>