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8" r:id="rId5"/>
    <p:sldId id="267" r:id="rId6"/>
    <p:sldId id="269" r:id="rId7"/>
    <p:sldId id="275" r:id="rId8"/>
    <p:sldId id="270" r:id="rId9"/>
    <p:sldId id="256" r:id="rId10"/>
    <p:sldId id="261" r:id="rId11"/>
    <p:sldId id="257" r:id="rId12"/>
    <p:sldId id="260" r:id="rId13"/>
    <p:sldId id="280" r:id="rId14"/>
    <p:sldId id="281" r:id="rId15"/>
    <p:sldId id="276" r:id="rId16"/>
    <p:sldId id="277" r:id="rId17"/>
    <p:sldId id="278" r:id="rId18"/>
    <p:sldId id="279" r:id="rId19"/>
    <p:sldId id="282" r:id="rId20"/>
    <p:sldId id="283" r:id="rId21"/>
    <p:sldId id="287" r:id="rId22"/>
    <p:sldId id="284" r:id="rId23"/>
    <p:sldId id="288" r:id="rId2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12ADFA-ACBA-495E-A7D8-874BCA67B08B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4B0DCDE-106B-4D24-BB9C-0CF4399BDB2B}">
      <dgm:prSet/>
      <dgm:spPr/>
      <dgm:t>
        <a:bodyPr/>
        <a:lstStyle/>
        <a:p>
          <a:pPr rtl="0" latinLnBrk="1"/>
          <a:r>
            <a:rPr lang="ko-KR" smtClean="0"/>
            <a:t>동료검토</a:t>
          </a:r>
          <a:endParaRPr lang="ko-KR"/>
        </a:p>
      </dgm:t>
    </dgm:pt>
    <dgm:pt modelId="{5D15105E-D684-4759-BAEC-FE142D0F9DE3}" type="parTrans" cxnId="{F5E1E95C-D239-4AC0-BA66-DD14BE12CA90}">
      <dgm:prSet/>
      <dgm:spPr/>
      <dgm:t>
        <a:bodyPr/>
        <a:lstStyle/>
        <a:p>
          <a:pPr latinLnBrk="1"/>
          <a:endParaRPr lang="ko-KR" altLang="en-US"/>
        </a:p>
      </dgm:t>
    </dgm:pt>
    <dgm:pt modelId="{91833DFA-BC7E-476A-8B7C-119573C8688A}" type="sibTrans" cxnId="{F5E1E95C-D239-4AC0-BA66-DD14BE12CA90}">
      <dgm:prSet/>
      <dgm:spPr/>
      <dgm:t>
        <a:bodyPr/>
        <a:lstStyle/>
        <a:p>
          <a:pPr latinLnBrk="1"/>
          <a:endParaRPr lang="ko-KR" altLang="en-US"/>
        </a:p>
      </dgm:t>
    </dgm:pt>
    <dgm:pt modelId="{00A11600-460D-4681-9017-EF3CFB2D7AF4}">
      <dgm:prSet/>
      <dgm:spPr/>
      <dgm:t>
        <a:bodyPr/>
        <a:lstStyle/>
        <a:p>
          <a:pPr rtl="0" latinLnBrk="1"/>
          <a:r>
            <a:rPr lang="ko-KR" smtClean="0"/>
            <a:t>슈퍼비전체계</a:t>
          </a:r>
          <a:endParaRPr lang="ko-KR"/>
        </a:p>
      </dgm:t>
    </dgm:pt>
    <dgm:pt modelId="{8836E553-9152-45EA-A481-9961CA3B1881}" type="parTrans" cxnId="{6D9509C7-2FB5-4E31-9457-2987454D476F}">
      <dgm:prSet/>
      <dgm:spPr/>
      <dgm:t>
        <a:bodyPr/>
        <a:lstStyle/>
        <a:p>
          <a:pPr latinLnBrk="1"/>
          <a:endParaRPr lang="ko-KR" altLang="en-US"/>
        </a:p>
      </dgm:t>
    </dgm:pt>
    <dgm:pt modelId="{22A7C21E-F6EC-4779-BD28-704ED8B44758}" type="sibTrans" cxnId="{6D9509C7-2FB5-4E31-9457-2987454D476F}">
      <dgm:prSet/>
      <dgm:spPr/>
      <dgm:t>
        <a:bodyPr/>
        <a:lstStyle/>
        <a:p>
          <a:pPr latinLnBrk="1"/>
          <a:endParaRPr lang="ko-KR" altLang="en-US"/>
        </a:p>
      </dgm:t>
    </dgm:pt>
    <dgm:pt modelId="{EF0462CF-434A-4147-8ABF-F5BC5E0ED0EB}">
      <dgm:prSet/>
      <dgm:spPr/>
      <dgm:t>
        <a:bodyPr/>
        <a:lstStyle/>
        <a:p>
          <a:pPr rtl="0" latinLnBrk="1"/>
          <a:r>
            <a:rPr lang="ko-KR" smtClean="0"/>
            <a:t>윤리적 의사결정을 위한 교육체계 활용</a:t>
          </a:r>
          <a:endParaRPr lang="ko-KR"/>
        </a:p>
      </dgm:t>
    </dgm:pt>
    <dgm:pt modelId="{98F49132-9FD0-4F09-BB8C-58E63C76FBCA}" type="parTrans" cxnId="{E2FD89F8-63DB-4FB9-A651-FBC8125B051C}">
      <dgm:prSet/>
      <dgm:spPr/>
      <dgm:t>
        <a:bodyPr/>
        <a:lstStyle/>
        <a:p>
          <a:pPr latinLnBrk="1"/>
          <a:endParaRPr lang="ko-KR" altLang="en-US"/>
        </a:p>
      </dgm:t>
    </dgm:pt>
    <dgm:pt modelId="{EA001A49-29D0-4A3D-A38D-3CD354373651}" type="sibTrans" cxnId="{E2FD89F8-63DB-4FB9-A651-FBC8125B051C}">
      <dgm:prSet/>
      <dgm:spPr/>
      <dgm:t>
        <a:bodyPr/>
        <a:lstStyle/>
        <a:p>
          <a:pPr latinLnBrk="1"/>
          <a:endParaRPr lang="ko-KR" altLang="en-US"/>
        </a:p>
      </dgm:t>
    </dgm:pt>
    <dgm:pt modelId="{047AA463-2836-4B66-BBC2-A38BFE9905CC}">
      <dgm:prSet/>
      <dgm:spPr/>
      <dgm:t>
        <a:bodyPr/>
        <a:lstStyle/>
        <a:p>
          <a:pPr rtl="0" latinLnBrk="1"/>
          <a:r>
            <a:rPr lang="ko-KR" smtClean="0"/>
            <a:t>클라이언트를 위한 권리 규정</a:t>
          </a:r>
          <a:endParaRPr lang="ko-KR"/>
        </a:p>
      </dgm:t>
    </dgm:pt>
    <dgm:pt modelId="{E48AED56-7C7A-46D5-A181-F222D59A2A9C}" type="parTrans" cxnId="{D13C87C6-A4AB-4189-B7FE-C0F3B05DDAD7}">
      <dgm:prSet/>
      <dgm:spPr/>
      <dgm:t>
        <a:bodyPr/>
        <a:lstStyle/>
        <a:p>
          <a:pPr latinLnBrk="1"/>
          <a:endParaRPr lang="ko-KR" altLang="en-US"/>
        </a:p>
      </dgm:t>
    </dgm:pt>
    <dgm:pt modelId="{7EDFDFD9-86A4-4885-89E2-147B3C813A09}" type="sibTrans" cxnId="{D13C87C6-A4AB-4189-B7FE-C0F3B05DDAD7}">
      <dgm:prSet/>
      <dgm:spPr/>
      <dgm:t>
        <a:bodyPr/>
        <a:lstStyle/>
        <a:p>
          <a:pPr latinLnBrk="1"/>
          <a:endParaRPr lang="ko-KR" altLang="en-US"/>
        </a:p>
      </dgm:t>
    </dgm:pt>
    <dgm:pt modelId="{65AAE048-F61F-4B1B-AD18-0A89A2E4F541}">
      <dgm:prSet/>
      <dgm:spPr/>
      <dgm:t>
        <a:bodyPr/>
        <a:lstStyle/>
        <a:p>
          <a:pPr rtl="0" latinLnBrk="1"/>
          <a:r>
            <a:rPr lang="ko-KR" smtClean="0"/>
            <a:t>전문가 집단 활용</a:t>
          </a:r>
          <a:endParaRPr lang="ko-KR"/>
        </a:p>
      </dgm:t>
    </dgm:pt>
    <dgm:pt modelId="{3E5AC0BF-C5D4-4D26-8582-CE30A4A0560F}" type="parTrans" cxnId="{16862D6F-42B2-4259-8053-A6C2B4AADAA3}">
      <dgm:prSet/>
      <dgm:spPr/>
      <dgm:t>
        <a:bodyPr/>
        <a:lstStyle/>
        <a:p>
          <a:pPr latinLnBrk="1"/>
          <a:endParaRPr lang="ko-KR" altLang="en-US"/>
        </a:p>
      </dgm:t>
    </dgm:pt>
    <dgm:pt modelId="{2DF91ECE-4A92-427C-9F13-4A470B76F960}" type="sibTrans" cxnId="{16862D6F-42B2-4259-8053-A6C2B4AADAA3}">
      <dgm:prSet/>
      <dgm:spPr/>
      <dgm:t>
        <a:bodyPr/>
        <a:lstStyle/>
        <a:p>
          <a:pPr latinLnBrk="1"/>
          <a:endParaRPr lang="ko-KR" altLang="en-US"/>
        </a:p>
      </dgm:t>
    </dgm:pt>
    <dgm:pt modelId="{93868208-69A1-49C0-9747-55AC8A9BF52F}">
      <dgm:prSet/>
      <dgm:spPr/>
      <dgm:t>
        <a:bodyPr/>
        <a:lstStyle/>
        <a:p>
          <a:pPr rtl="0" latinLnBrk="1"/>
          <a:r>
            <a:rPr lang="ko-KR" smtClean="0"/>
            <a:t>판례집의 활용</a:t>
          </a:r>
          <a:endParaRPr lang="ko-KR"/>
        </a:p>
      </dgm:t>
    </dgm:pt>
    <dgm:pt modelId="{9B4B37EB-C8A5-402C-8C64-2CC1BC8661EE}" type="parTrans" cxnId="{F3BE9235-6351-473B-8D31-C37D107FBD38}">
      <dgm:prSet/>
      <dgm:spPr/>
      <dgm:t>
        <a:bodyPr/>
        <a:lstStyle/>
        <a:p>
          <a:pPr latinLnBrk="1"/>
          <a:endParaRPr lang="ko-KR" altLang="en-US"/>
        </a:p>
      </dgm:t>
    </dgm:pt>
    <dgm:pt modelId="{5A676996-3D03-414C-8BE4-160FC2357318}" type="sibTrans" cxnId="{F3BE9235-6351-473B-8D31-C37D107FBD38}">
      <dgm:prSet/>
      <dgm:spPr/>
      <dgm:t>
        <a:bodyPr/>
        <a:lstStyle/>
        <a:p>
          <a:pPr latinLnBrk="1"/>
          <a:endParaRPr lang="ko-KR" altLang="en-US"/>
        </a:p>
      </dgm:t>
    </dgm:pt>
    <dgm:pt modelId="{89B4078B-BD4B-4E52-9C45-3911B2146A30}">
      <dgm:prSet/>
      <dgm:spPr/>
      <dgm:t>
        <a:bodyPr/>
        <a:lstStyle/>
        <a:p>
          <a:pPr latinLnBrk="1"/>
          <a:endParaRPr lang="ko-KR" altLang="en-US"/>
        </a:p>
      </dgm:t>
    </dgm:pt>
    <dgm:pt modelId="{B7CAF3C8-40F9-4918-8916-121F22380ACE}" type="parTrans" cxnId="{A1D3F46F-E520-4D2E-8A57-95F1EB2289DD}">
      <dgm:prSet/>
      <dgm:spPr/>
      <dgm:t>
        <a:bodyPr/>
        <a:lstStyle/>
        <a:p>
          <a:pPr latinLnBrk="1"/>
          <a:endParaRPr lang="ko-KR" altLang="en-US"/>
        </a:p>
      </dgm:t>
    </dgm:pt>
    <dgm:pt modelId="{C4958AC8-F361-4FA8-A47A-EE9B442C6061}" type="sibTrans" cxnId="{A1D3F46F-E520-4D2E-8A57-95F1EB2289DD}">
      <dgm:prSet/>
      <dgm:spPr/>
      <dgm:t>
        <a:bodyPr/>
        <a:lstStyle/>
        <a:p>
          <a:pPr latinLnBrk="1"/>
          <a:endParaRPr lang="ko-KR" altLang="en-US"/>
        </a:p>
      </dgm:t>
    </dgm:pt>
    <dgm:pt modelId="{80E5B39A-9BF4-473D-B9AB-C4BFE18204A1}" type="pres">
      <dgm:prSet presAssocID="{C012ADFA-ACBA-495E-A7D8-874BCA67B08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0AE8040-F766-4E49-8E13-E846BDFCA798}" type="pres">
      <dgm:prSet presAssocID="{34B0DCDE-106B-4D24-BB9C-0CF4399BDB2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0AA6CFC-29F4-47D8-9929-8A1905BC5BAC}" type="pres">
      <dgm:prSet presAssocID="{34B0DCDE-106B-4D24-BB9C-0CF4399BDB2B}" presName="spNode" presStyleCnt="0"/>
      <dgm:spPr/>
    </dgm:pt>
    <dgm:pt modelId="{572C4A3C-F4B8-4784-80F8-96557BC18689}" type="pres">
      <dgm:prSet presAssocID="{91833DFA-BC7E-476A-8B7C-119573C8688A}" presName="sibTrans" presStyleLbl="sibTrans1D1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B63E8D43-F0A7-46D4-AF3C-AA2D2FA9CE90}" type="pres">
      <dgm:prSet presAssocID="{00A11600-460D-4681-9017-EF3CFB2D7AF4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1755E19-49B3-4252-B407-9CC9397EFA65}" type="pres">
      <dgm:prSet presAssocID="{00A11600-460D-4681-9017-EF3CFB2D7AF4}" presName="spNode" presStyleCnt="0"/>
      <dgm:spPr/>
    </dgm:pt>
    <dgm:pt modelId="{752A272C-6DBF-40AC-8C99-0A2B481D857E}" type="pres">
      <dgm:prSet presAssocID="{22A7C21E-F6EC-4779-BD28-704ED8B44758}" presName="sibTrans" presStyleLbl="sibTrans1D1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CB1D16DB-766B-4F24-9919-78F25EF88C8D}" type="pres">
      <dgm:prSet presAssocID="{EF0462CF-434A-4147-8ABF-F5BC5E0ED0E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D63E5E6-7112-43C2-A2BC-5CB21F69D9B4}" type="pres">
      <dgm:prSet presAssocID="{EF0462CF-434A-4147-8ABF-F5BC5E0ED0EB}" presName="spNode" presStyleCnt="0"/>
      <dgm:spPr/>
    </dgm:pt>
    <dgm:pt modelId="{762FC20B-7614-469B-B031-C6966B117569}" type="pres">
      <dgm:prSet presAssocID="{EA001A49-29D0-4A3D-A38D-3CD354373651}" presName="sibTrans" presStyleLbl="sibTrans1D1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3A19E8A9-6427-4991-8688-10C85DA5E9E1}" type="pres">
      <dgm:prSet presAssocID="{047AA463-2836-4B66-BBC2-A38BFE9905CC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A1FB0CE-613C-4C98-BCD2-CA8644C8F489}" type="pres">
      <dgm:prSet presAssocID="{047AA463-2836-4B66-BBC2-A38BFE9905CC}" presName="spNode" presStyleCnt="0"/>
      <dgm:spPr/>
    </dgm:pt>
    <dgm:pt modelId="{743CF07B-9E5E-4C78-9B1A-791449131990}" type="pres">
      <dgm:prSet presAssocID="{7EDFDFD9-86A4-4885-89E2-147B3C813A09}" presName="sibTrans" presStyleLbl="sibTrans1D1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AA095FE5-87A6-4EDE-97D3-ADDCB79DC4F6}" type="pres">
      <dgm:prSet presAssocID="{65AAE048-F61F-4B1B-AD18-0A89A2E4F54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7323FC6-915E-43A6-8197-7FF48C1C078C}" type="pres">
      <dgm:prSet presAssocID="{65AAE048-F61F-4B1B-AD18-0A89A2E4F541}" presName="spNode" presStyleCnt="0"/>
      <dgm:spPr/>
    </dgm:pt>
    <dgm:pt modelId="{E6A23CC1-DC40-49A3-9E96-529587592F54}" type="pres">
      <dgm:prSet presAssocID="{2DF91ECE-4A92-427C-9F13-4A470B76F960}" presName="sibTrans" presStyleLbl="sibTrans1D1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2C13EBCD-C838-40CA-9034-6B298CC5F660}" type="pres">
      <dgm:prSet presAssocID="{93868208-69A1-49C0-9747-55AC8A9BF52F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28A8BB0-5D2D-4329-9B18-0D40BDA5A918}" type="pres">
      <dgm:prSet presAssocID="{93868208-69A1-49C0-9747-55AC8A9BF52F}" presName="spNode" presStyleCnt="0"/>
      <dgm:spPr/>
    </dgm:pt>
    <dgm:pt modelId="{F003B739-42C7-426A-AA47-7FC8CCD75B52}" type="pres">
      <dgm:prSet presAssocID="{5A676996-3D03-414C-8BE4-160FC2357318}" presName="sibTrans" presStyleLbl="sibTrans1D1" presStyleIdx="5" presStyleCnt="6"/>
      <dgm:spPr/>
      <dgm:t>
        <a:bodyPr/>
        <a:lstStyle/>
        <a:p>
          <a:pPr latinLnBrk="1"/>
          <a:endParaRPr lang="ko-KR" altLang="en-US"/>
        </a:p>
      </dgm:t>
    </dgm:pt>
  </dgm:ptLst>
  <dgm:cxnLst>
    <dgm:cxn modelId="{D13C87C6-A4AB-4189-B7FE-C0F3B05DDAD7}" srcId="{C012ADFA-ACBA-495E-A7D8-874BCA67B08B}" destId="{047AA463-2836-4B66-BBC2-A38BFE9905CC}" srcOrd="3" destOrd="0" parTransId="{E48AED56-7C7A-46D5-A181-F222D59A2A9C}" sibTransId="{7EDFDFD9-86A4-4885-89E2-147B3C813A09}"/>
    <dgm:cxn modelId="{46BCB887-C701-4B5A-BAF5-A0F42FDCF41B}" type="presOf" srcId="{047AA463-2836-4B66-BBC2-A38BFE9905CC}" destId="{3A19E8A9-6427-4991-8688-10C85DA5E9E1}" srcOrd="0" destOrd="0" presId="urn:microsoft.com/office/officeart/2005/8/layout/cycle6"/>
    <dgm:cxn modelId="{055E1E9D-C295-4D8D-97E5-207D41681E37}" type="presOf" srcId="{00A11600-460D-4681-9017-EF3CFB2D7AF4}" destId="{B63E8D43-F0A7-46D4-AF3C-AA2D2FA9CE90}" srcOrd="0" destOrd="0" presId="urn:microsoft.com/office/officeart/2005/8/layout/cycle6"/>
    <dgm:cxn modelId="{9B83D0E8-4457-458A-B611-3223E025EFE6}" type="presOf" srcId="{91833DFA-BC7E-476A-8B7C-119573C8688A}" destId="{572C4A3C-F4B8-4784-80F8-96557BC18689}" srcOrd="0" destOrd="0" presId="urn:microsoft.com/office/officeart/2005/8/layout/cycle6"/>
    <dgm:cxn modelId="{53B321C0-3811-4375-B368-4DA4C848B0D6}" type="presOf" srcId="{EF0462CF-434A-4147-8ABF-F5BC5E0ED0EB}" destId="{CB1D16DB-766B-4F24-9919-78F25EF88C8D}" srcOrd="0" destOrd="0" presId="urn:microsoft.com/office/officeart/2005/8/layout/cycle6"/>
    <dgm:cxn modelId="{F2767245-5E03-43D5-9F95-464E281A8990}" type="presOf" srcId="{2DF91ECE-4A92-427C-9F13-4A470B76F960}" destId="{E6A23CC1-DC40-49A3-9E96-529587592F54}" srcOrd="0" destOrd="0" presId="urn:microsoft.com/office/officeart/2005/8/layout/cycle6"/>
    <dgm:cxn modelId="{95B547ED-02E8-4852-A129-136CEA96397B}" type="presOf" srcId="{7EDFDFD9-86A4-4885-89E2-147B3C813A09}" destId="{743CF07B-9E5E-4C78-9B1A-791449131990}" srcOrd="0" destOrd="0" presId="urn:microsoft.com/office/officeart/2005/8/layout/cycle6"/>
    <dgm:cxn modelId="{6731B0B2-22CF-40E1-8F78-749234F45062}" type="presOf" srcId="{65AAE048-F61F-4B1B-AD18-0A89A2E4F541}" destId="{AA095FE5-87A6-4EDE-97D3-ADDCB79DC4F6}" srcOrd="0" destOrd="0" presId="urn:microsoft.com/office/officeart/2005/8/layout/cycle6"/>
    <dgm:cxn modelId="{33D93CEF-CE74-4F29-A731-9C8238B4591C}" type="presOf" srcId="{22A7C21E-F6EC-4779-BD28-704ED8B44758}" destId="{752A272C-6DBF-40AC-8C99-0A2B481D857E}" srcOrd="0" destOrd="0" presId="urn:microsoft.com/office/officeart/2005/8/layout/cycle6"/>
    <dgm:cxn modelId="{C22E4FD6-38CF-4F5D-909D-14BBEBD55031}" type="presOf" srcId="{C012ADFA-ACBA-495E-A7D8-874BCA67B08B}" destId="{80E5B39A-9BF4-473D-B9AB-C4BFE18204A1}" srcOrd="0" destOrd="0" presId="urn:microsoft.com/office/officeart/2005/8/layout/cycle6"/>
    <dgm:cxn modelId="{40DB97AE-5DC7-45CE-BFDC-8E479069E41B}" type="presOf" srcId="{EA001A49-29D0-4A3D-A38D-3CD354373651}" destId="{762FC20B-7614-469B-B031-C6966B117569}" srcOrd="0" destOrd="0" presId="urn:microsoft.com/office/officeart/2005/8/layout/cycle6"/>
    <dgm:cxn modelId="{9356DCB0-8D9C-43E8-AACE-46E5F08FD647}" type="presOf" srcId="{89B4078B-BD4B-4E52-9C45-3911B2146A30}" destId="{60AE8040-F766-4E49-8E13-E846BDFCA798}" srcOrd="0" destOrd="1" presId="urn:microsoft.com/office/officeart/2005/8/layout/cycle6"/>
    <dgm:cxn modelId="{F5E1E95C-D239-4AC0-BA66-DD14BE12CA90}" srcId="{C012ADFA-ACBA-495E-A7D8-874BCA67B08B}" destId="{34B0DCDE-106B-4D24-BB9C-0CF4399BDB2B}" srcOrd="0" destOrd="0" parTransId="{5D15105E-D684-4759-BAEC-FE142D0F9DE3}" sibTransId="{91833DFA-BC7E-476A-8B7C-119573C8688A}"/>
    <dgm:cxn modelId="{CEAD2E5D-D31D-40D1-8DF5-079EBD452AAB}" type="presOf" srcId="{5A676996-3D03-414C-8BE4-160FC2357318}" destId="{F003B739-42C7-426A-AA47-7FC8CCD75B52}" srcOrd="0" destOrd="0" presId="urn:microsoft.com/office/officeart/2005/8/layout/cycle6"/>
    <dgm:cxn modelId="{6D9509C7-2FB5-4E31-9457-2987454D476F}" srcId="{C012ADFA-ACBA-495E-A7D8-874BCA67B08B}" destId="{00A11600-460D-4681-9017-EF3CFB2D7AF4}" srcOrd="1" destOrd="0" parTransId="{8836E553-9152-45EA-A481-9961CA3B1881}" sibTransId="{22A7C21E-F6EC-4779-BD28-704ED8B44758}"/>
    <dgm:cxn modelId="{5445A6CD-50BB-4C69-AF1F-7A32CA11495B}" type="presOf" srcId="{93868208-69A1-49C0-9747-55AC8A9BF52F}" destId="{2C13EBCD-C838-40CA-9034-6B298CC5F660}" srcOrd="0" destOrd="0" presId="urn:microsoft.com/office/officeart/2005/8/layout/cycle6"/>
    <dgm:cxn modelId="{16862D6F-42B2-4259-8053-A6C2B4AADAA3}" srcId="{C012ADFA-ACBA-495E-A7D8-874BCA67B08B}" destId="{65AAE048-F61F-4B1B-AD18-0A89A2E4F541}" srcOrd="4" destOrd="0" parTransId="{3E5AC0BF-C5D4-4D26-8582-CE30A4A0560F}" sibTransId="{2DF91ECE-4A92-427C-9F13-4A470B76F960}"/>
    <dgm:cxn modelId="{E2FD89F8-63DB-4FB9-A651-FBC8125B051C}" srcId="{C012ADFA-ACBA-495E-A7D8-874BCA67B08B}" destId="{EF0462CF-434A-4147-8ABF-F5BC5E0ED0EB}" srcOrd="2" destOrd="0" parTransId="{98F49132-9FD0-4F09-BB8C-58E63C76FBCA}" sibTransId="{EA001A49-29D0-4A3D-A38D-3CD354373651}"/>
    <dgm:cxn modelId="{4217A926-6CD6-418C-BE9A-B532CD842EB5}" type="presOf" srcId="{34B0DCDE-106B-4D24-BB9C-0CF4399BDB2B}" destId="{60AE8040-F766-4E49-8E13-E846BDFCA798}" srcOrd="0" destOrd="0" presId="urn:microsoft.com/office/officeart/2005/8/layout/cycle6"/>
    <dgm:cxn modelId="{F3BE9235-6351-473B-8D31-C37D107FBD38}" srcId="{C012ADFA-ACBA-495E-A7D8-874BCA67B08B}" destId="{93868208-69A1-49C0-9747-55AC8A9BF52F}" srcOrd="5" destOrd="0" parTransId="{9B4B37EB-C8A5-402C-8C64-2CC1BC8661EE}" sibTransId="{5A676996-3D03-414C-8BE4-160FC2357318}"/>
    <dgm:cxn modelId="{A1D3F46F-E520-4D2E-8A57-95F1EB2289DD}" srcId="{34B0DCDE-106B-4D24-BB9C-0CF4399BDB2B}" destId="{89B4078B-BD4B-4E52-9C45-3911B2146A30}" srcOrd="0" destOrd="0" parTransId="{B7CAF3C8-40F9-4918-8916-121F22380ACE}" sibTransId="{C4958AC8-F361-4FA8-A47A-EE9B442C6061}"/>
    <dgm:cxn modelId="{3D8E0246-6530-49EA-82DE-704A43C0F427}" type="presParOf" srcId="{80E5B39A-9BF4-473D-B9AB-C4BFE18204A1}" destId="{60AE8040-F766-4E49-8E13-E846BDFCA798}" srcOrd="0" destOrd="0" presId="urn:microsoft.com/office/officeart/2005/8/layout/cycle6"/>
    <dgm:cxn modelId="{E07FB736-DCAD-454F-ACF9-98E28F2EBB10}" type="presParOf" srcId="{80E5B39A-9BF4-473D-B9AB-C4BFE18204A1}" destId="{90AA6CFC-29F4-47D8-9929-8A1905BC5BAC}" srcOrd="1" destOrd="0" presId="urn:microsoft.com/office/officeart/2005/8/layout/cycle6"/>
    <dgm:cxn modelId="{1FDADDDE-6E10-4A29-8635-09ED105B2A3D}" type="presParOf" srcId="{80E5B39A-9BF4-473D-B9AB-C4BFE18204A1}" destId="{572C4A3C-F4B8-4784-80F8-96557BC18689}" srcOrd="2" destOrd="0" presId="urn:microsoft.com/office/officeart/2005/8/layout/cycle6"/>
    <dgm:cxn modelId="{9CA9EE4F-202F-401B-9C75-DD301D82DFC4}" type="presParOf" srcId="{80E5B39A-9BF4-473D-B9AB-C4BFE18204A1}" destId="{B63E8D43-F0A7-46D4-AF3C-AA2D2FA9CE90}" srcOrd="3" destOrd="0" presId="urn:microsoft.com/office/officeart/2005/8/layout/cycle6"/>
    <dgm:cxn modelId="{C1FDC2C7-4D3A-4A67-84E3-DE87B6EA771E}" type="presParOf" srcId="{80E5B39A-9BF4-473D-B9AB-C4BFE18204A1}" destId="{D1755E19-49B3-4252-B407-9CC9397EFA65}" srcOrd="4" destOrd="0" presId="urn:microsoft.com/office/officeart/2005/8/layout/cycle6"/>
    <dgm:cxn modelId="{7329469E-5E0B-4617-B1BC-3D99B873BF73}" type="presParOf" srcId="{80E5B39A-9BF4-473D-B9AB-C4BFE18204A1}" destId="{752A272C-6DBF-40AC-8C99-0A2B481D857E}" srcOrd="5" destOrd="0" presId="urn:microsoft.com/office/officeart/2005/8/layout/cycle6"/>
    <dgm:cxn modelId="{5663A443-21ED-4614-B4C2-46AB7933A5D6}" type="presParOf" srcId="{80E5B39A-9BF4-473D-B9AB-C4BFE18204A1}" destId="{CB1D16DB-766B-4F24-9919-78F25EF88C8D}" srcOrd="6" destOrd="0" presId="urn:microsoft.com/office/officeart/2005/8/layout/cycle6"/>
    <dgm:cxn modelId="{189316C3-3521-4FCE-96A4-2FCA00154E5C}" type="presParOf" srcId="{80E5B39A-9BF4-473D-B9AB-C4BFE18204A1}" destId="{5D63E5E6-7112-43C2-A2BC-5CB21F69D9B4}" srcOrd="7" destOrd="0" presId="urn:microsoft.com/office/officeart/2005/8/layout/cycle6"/>
    <dgm:cxn modelId="{FC67BB40-718C-4B32-A1BE-047AEC7D54B8}" type="presParOf" srcId="{80E5B39A-9BF4-473D-B9AB-C4BFE18204A1}" destId="{762FC20B-7614-469B-B031-C6966B117569}" srcOrd="8" destOrd="0" presId="urn:microsoft.com/office/officeart/2005/8/layout/cycle6"/>
    <dgm:cxn modelId="{EF0DAE81-9210-469A-8CCD-C7E0CB6396F6}" type="presParOf" srcId="{80E5B39A-9BF4-473D-B9AB-C4BFE18204A1}" destId="{3A19E8A9-6427-4991-8688-10C85DA5E9E1}" srcOrd="9" destOrd="0" presId="urn:microsoft.com/office/officeart/2005/8/layout/cycle6"/>
    <dgm:cxn modelId="{936180AA-4A51-485E-B228-A719FF342E79}" type="presParOf" srcId="{80E5B39A-9BF4-473D-B9AB-C4BFE18204A1}" destId="{CA1FB0CE-613C-4C98-BCD2-CA8644C8F489}" srcOrd="10" destOrd="0" presId="urn:microsoft.com/office/officeart/2005/8/layout/cycle6"/>
    <dgm:cxn modelId="{1AAC73DD-21D0-4517-B562-5A744A1F9137}" type="presParOf" srcId="{80E5B39A-9BF4-473D-B9AB-C4BFE18204A1}" destId="{743CF07B-9E5E-4C78-9B1A-791449131990}" srcOrd="11" destOrd="0" presId="urn:microsoft.com/office/officeart/2005/8/layout/cycle6"/>
    <dgm:cxn modelId="{805A4897-DD3D-4BCE-ADC6-177D7BA27B19}" type="presParOf" srcId="{80E5B39A-9BF4-473D-B9AB-C4BFE18204A1}" destId="{AA095FE5-87A6-4EDE-97D3-ADDCB79DC4F6}" srcOrd="12" destOrd="0" presId="urn:microsoft.com/office/officeart/2005/8/layout/cycle6"/>
    <dgm:cxn modelId="{4C7402BC-0976-40C5-B2B1-ACD200682506}" type="presParOf" srcId="{80E5B39A-9BF4-473D-B9AB-C4BFE18204A1}" destId="{37323FC6-915E-43A6-8197-7FF48C1C078C}" srcOrd="13" destOrd="0" presId="urn:microsoft.com/office/officeart/2005/8/layout/cycle6"/>
    <dgm:cxn modelId="{CBD75360-215A-4ABC-BD04-024AC5DA395F}" type="presParOf" srcId="{80E5B39A-9BF4-473D-B9AB-C4BFE18204A1}" destId="{E6A23CC1-DC40-49A3-9E96-529587592F54}" srcOrd="14" destOrd="0" presId="urn:microsoft.com/office/officeart/2005/8/layout/cycle6"/>
    <dgm:cxn modelId="{030C3AF4-E85D-4149-BD4E-7D95A14D0340}" type="presParOf" srcId="{80E5B39A-9BF4-473D-B9AB-C4BFE18204A1}" destId="{2C13EBCD-C838-40CA-9034-6B298CC5F660}" srcOrd="15" destOrd="0" presId="urn:microsoft.com/office/officeart/2005/8/layout/cycle6"/>
    <dgm:cxn modelId="{3FAECC56-DD73-43FF-97B5-C4335F9DD079}" type="presParOf" srcId="{80E5B39A-9BF4-473D-B9AB-C4BFE18204A1}" destId="{128A8BB0-5D2D-4329-9B18-0D40BDA5A918}" srcOrd="16" destOrd="0" presId="urn:microsoft.com/office/officeart/2005/8/layout/cycle6"/>
    <dgm:cxn modelId="{B05725C3-1E1D-4302-8ADB-3716B8D42B15}" type="presParOf" srcId="{80E5B39A-9BF4-473D-B9AB-C4BFE18204A1}" destId="{F003B739-42C7-426A-AA47-7FC8CCD75B52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FC5071-4CA7-42BE-A361-DF8FCD24B259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F415318A-1296-4A67-8C92-CABC457E098C}">
      <dgm:prSet/>
      <dgm:spPr/>
      <dgm:t>
        <a:bodyPr/>
        <a:lstStyle/>
        <a:p>
          <a:pPr rtl="0" latinLnBrk="1"/>
          <a:endParaRPr lang="ko-KR"/>
        </a:p>
      </dgm:t>
    </dgm:pt>
    <dgm:pt modelId="{4B572882-EBED-4B4D-BF4C-2F7E877E40D3}" type="parTrans" cxnId="{A6A7135B-3ED4-4E79-BA94-25620947EA24}">
      <dgm:prSet/>
      <dgm:spPr/>
      <dgm:t>
        <a:bodyPr/>
        <a:lstStyle/>
        <a:p>
          <a:pPr latinLnBrk="1"/>
          <a:endParaRPr lang="ko-KR" altLang="en-US"/>
        </a:p>
      </dgm:t>
    </dgm:pt>
    <dgm:pt modelId="{11F5AE62-DE4D-4FFF-A25A-64115214A46A}" type="sibTrans" cxnId="{A6A7135B-3ED4-4E79-BA94-25620947EA24}">
      <dgm:prSet/>
      <dgm:spPr/>
      <dgm:t>
        <a:bodyPr/>
        <a:lstStyle/>
        <a:p>
          <a:pPr latinLnBrk="1"/>
          <a:endParaRPr lang="ko-KR" altLang="en-US"/>
        </a:p>
      </dgm:t>
    </dgm:pt>
    <dgm:pt modelId="{AA2E79D4-7C6F-4B82-9842-1AC9B06F6FA5}">
      <dgm:prSet/>
      <dgm:spPr/>
      <dgm:t>
        <a:bodyPr/>
        <a:lstStyle/>
        <a:p>
          <a:pPr rtl="0" latinLnBrk="1"/>
          <a:r>
            <a:rPr lang="ko-KR" smtClean="0"/>
            <a:t>윤리적 원칙심사</a:t>
          </a:r>
          <a:r>
            <a:rPr lang="en-US" smtClean="0"/>
            <a:t>(Ethical Principles Screen)</a:t>
          </a:r>
          <a:endParaRPr lang="ko-KR"/>
        </a:p>
      </dgm:t>
    </dgm:pt>
    <dgm:pt modelId="{797E6323-405A-489D-827A-6EDE3B662785}" type="parTrans" cxnId="{12D303AF-BC36-45B7-80E9-E0299FA81327}">
      <dgm:prSet/>
      <dgm:spPr/>
      <dgm:t>
        <a:bodyPr/>
        <a:lstStyle/>
        <a:p>
          <a:pPr latinLnBrk="1"/>
          <a:endParaRPr lang="ko-KR" altLang="en-US"/>
        </a:p>
      </dgm:t>
    </dgm:pt>
    <dgm:pt modelId="{458583AA-C856-477B-BB70-F32C46E072F4}" type="sibTrans" cxnId="{12D303AF-BC36-45B7-80E9-E0299FA81327}">
      <dgm:prSet/>
      <dgm:spPr/>
      <dgm:t>
        <a:bodyPr/>
        <a:lstStyle/>
        <a:p>
          <a:pPr latinLnBrk="1"/>
          <a:endParaRPr lang="ko-KR" altLang="en-US"/>
        </a:p>
      </dgm:t>
    </dgm:pt>
    <dgm:pt modelId="{C1C6906C-5573-4431-9C8A-84C1FC8C50BF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1</a:t>
          </a:r>
          <a:r>
            <a:rPr lang="ko-KR" smtClean="0"/>
            <a:t>원칙  생명보호의 원칙</a:t>
          </a:r>
          <a:endParaRPr lang="ko-KR"/>
        </a:p>
      </dgm:t>
    </dgm:pt>
    <dgm:pt modelId="{71054981-8593-4C02-AE18-70EDBFF5AEDB}" type="parTrans" cxnId="{D06B9324-C1EE-4B55-96BB-B17C0A22D9FE}">
      <dgm:prSet/>
      <dgm:spPr/>
      <dgm:t>
        <a:bodyPr/>
        <a:lstStyle/>
        <a:p>
          <a:pPr latinLnBrk="1"/>
          <a:endParaRPr lang="ko-KR" altLang="en-US"/>
        </a:p>
      </dgm:t>
    </dgm:pt>
    <dgm:pt modelId="{2776DA1A-69CC-4171-80AA-81C301CCA6E1}" type="sibTrans" cxnId="{D06B9324-C1EE-4B55-96BB-B17C0A22D9FE}">
      <dgm:prSet/>
      <dgm:spPr/>
      <dgm:t>
        <a:bodyPr/>
        <a:lstStyle/>
        <a:p>
          <a:pPr latinLnBrk="1"/>
          <a:endParaRPr lang="ko-KR" altLang="en-US"/>
        </a:p>
      </dgm:t>
    </dgm:pt>
    <dgm:pt modelId="{5596A4A3-CFD3-45FB-BFC2-ADB7240043AA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2</a:t>
          </a:r>
          <a:r>
            <a:rPr lang="ko-KR" smtClean="0"/>
            <a:t>원칙  평등과 불평등 원칙</a:t>
          </a:r>
          <a:endParaRPr lang="ko-KR"/>
        </a:p>
      </dgm:t>
    </dgm:pt>
    <dgm:pt modelId="{97A32F6F-4369-4D19-B11A-7CDB8E4647AB}" type="parTrans" cxnId="{C5A17DB4-36D5-4401-AA61-C22CF2464401}">
      <dgm:prSet/>
      <dgm:spPr/>
      <dgm:t>
        <a:bodyPr/>
        <a:lstStyle/>
        <a:p>
          <a:pPr latinLnBrk="1"/>
          <a:endParaRPr lang="ko-KR" altLang="en-US"/>
        </a:p>
      </dgm:t>
    </dgm:pt>
    <dgm:pt modelId="{DC8A824E-FD66-4BB4-83CC-7856D3AB415D}" type="sibTrans" cxnId="{C5A17DB4-36D5-4401-AA61-C22CF2464401}">
      <dgm:prSet/>
      <dgm:spPr/>
      <dgm:t>
        <a:bodyPr/>
        <a:lstStyle/>
        <a:p>
          <a:pPr latinLnBrk="1"/>
          <a:endParaRPr lang="ko-KR" altLang="en-US"/>
        </a:p>
      </dgm:t>
    </dgm:pt>
    <dgm:pt modelId="{8AEB6C9F-B6BC-431D-A1A9-4A785F4CCE6B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3</a:t>
          </a:r>
          <a:r>
            <a:rPr lang="ko-KR" smtClean="0"/>
            <a:t>원칙  자율성과 자유의 원칙</a:t>
          </a:r>
          <a:endParaRPr lang="ko-KR"/>
        </a:p>
      </dgm:t>
    </dgm:pt>
    <dgm:pt modelId="{ECD5D8D5-0F41-4B19-BDDA-F2F2948BCF25}" type="parTrans" cxnId="{7E4A2CF7-A6D1-4D9B-97C6-2EEAB333EE0F}">
      <dgm:prSet/>
      <dgm:spPr/>
      <dgm:t>
        <a:bodyPr/>
        <a:lstStyle/>
        <a:p>
          <a:pPr latinLnBrk="1"/>
          <a:endParaRPr lang="ko-KR" altLang="en-US"/>
        </a:p>
      </dgm:t>
    </dgm:pt>
    <dgm:pt modelId="{61163A69-6ADF-41A1-AEEE-061D898DFDF4}" type="sibTrans" cxnId="{7E4A2CF7-A6D1-4D9B-97C6-2EEAB333EE0F}">
      <dgm:prSet/>
      <dgm:spPr/>
      <dgm:t>
        <a:bodyPr/>
        <a:lstStyle/>
        <a:p>
          <a:pPr latinLnBrk="1"/>
          <a:endParaRPr lang="ko-KR" altLang="en-US"/>
        </a:p>
      </dgm:t>
    </dgm:pt>
    <dgm:pt modelId="{E8A6E2B7-E65E-490E-85B7-E380CBA7215C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4</a:t>
          </a:r>
          <a:r>
            <a:rPr lang="ko-KR" smtClean="0"/>
            <a:t>원칙  최소한의 손실의 원칙</a:t>
          </a:r>
          <a:endParaRPr lang="ko-KR"/>
        </a:p>
      </dgm:t>
    </dgm:pt>
    <dgm:pt modelId="{3EA07A14-4590-4CA6-8C86-4E7DE31FC1D2}" type="parTrans" cxnId="{1D66B11A-8811-4141-8788-1715E27825B8}">
      <dgm:prSet/>
      <dgm:spPr/>
      <dgm:t>
        <a:bodyPr/>
        <a:lstStyle/>
        <a:p>
          <a:pPr latinLnBrk="1"/>
          <a:endParaRPr lang="ko-KR" altLang="en-US"/>
        </a:p>
      </dgm:t>
    </dgm:pt>
    <dgm:pt modelId="{F21464FC-2965-48E2-B97A-EA91DFF0AEEB}" type="sibTrans" cxnId="{1D66B11A-8811-4141-8788-1715E27825B8}">
      <dgm:prSet/>
      <dgm:spPr/>
      <dgm:t>
        <a:bodyPr/>
        <a:lstStyle/>
        <a:p>
          <a:pPr latinLnBrk="1"/>
          <a:endParaRPr lang="ko-KR" altLang="en-US"/>
        </a:p>
      </dgm:t>
    </dgm:pt>
    <dgm:pt modelId="{2276B827-6C20-4BC3-A6DC-08C250B505CE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5</a:t>
          </a:r>
          <a:r>
            <a:rPr lang="ko-KR" smtClean="0"/>
            <a:t>원칙  삶의 질 원칙</a:t>
          </a:r>
          <a:endParaRPr lang="ko-KR"/>
        </a:p>
      </dgm:t>
    </dgm:pt>
    <dgm:pt modelId="{AEF887CC-51DA-4366-B48D-57535B6B4FCD}" type="parTrans" cxnId="{DA8EA9E1-628C-4A65-A99C-9FB888171492}">
      <dgm:prSet/>
      <dgm:spPr/>
      <dgm:t>
        <a:bodyPr/>
        <a:lstStyle/>
        <a:p>
          <a:pPr latinLnBrk="1"/>
          <a:endParaRPr lang="ko-KR" altLang="en-US"/>
        </a:p>
      </dgm:t>
    </dgm:pt>
    <dgm:pt modelId="{BB45B087-29E0-48FB-B8F5-B943B67C336C}" type="sibTrans" cxnId="{DA8EA9E1-628C-4A65-A99C-9FB888171492}">
      <dgm:prSet/>
      <dgm:spPr/>
      <dgm:t>
        <a:bodyPr/>
        <a:lstStyle/>
        <a:p>
          <a:pPr latinLnBrk="1"/>
          <a:endParaRPr lang="ko-KR" altLang="en-US"/>
        </a:p>
      </dgm:t>
    </dgm:pt>
    <dgm:pt modelId="{E7D6C1B5-C988-4F01-9049-0B9E28D27F67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6</a:t>
          </a:r>
          <a:r>
            <a:rPr lang="ko-KR" smtClean="0"/>
            <a:t>원칙  사생활 보호와 비밀보장 원칙</a:t>
          </a:r>
          <a:endParaRPr lang="ko-KR"/>
        </a:p>
      </dgm:t>
    </dgm:pt>
    <dgm:pt modelId="{BC00DEE1-FB52-4DB4-ADC3-32CE606062DD}" type="parTrans" cxnId="{80B70921-4B88-4306-8E11-267B84AA6F61}">
      <dgm:prSet/>
      <dgm:spPr/>
      <dgm:t>
        <a:bodyPr/>
        <a:lstStyle/>
        <a:p>
          <a:pPr latinLnBrk="1"/>
          <a:endParaRPr lang="ko-KR" altLang="en-US"/>
        </a:p>
      </dgm:t>
    </dgm:pt>
    <dgm:pt modelId="{FB716D79-AB34-464C-A8BB-CA2F47EA615A}" type="sibTrans" cxnId="{80B70921-4B88-4306-8E11-267B84AA6F61}">
      <dgm:prSet/>
      <dgm:spPr/>
      <dgm:t>
        <a:bodyPr/>
        <a:lstStyle/>
        <a:p>
          <a:pPr latinLnBrk="1"/>
          <a:endParaRPr lang="ko-KR" altLang="en-US"/>
        </a:p>
      </dgm:t>
    </dgm:pt>
    <dgm:pt modelId="{CEC006E1-C755-4455-8CB1-7CE7AD2366FB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7</a:t>
          </a:r>
          <a:r>
            <a:rPr lang="ko-KR" smtClean="0"/>
            <a:t>원칙  진실성과 정보개방의 원칙</a:t>
          </a:r>
          <a:endParaRPr lang="ko-KR"/>
        </a:p>
      </dgm:t>
    </dgm:pt>
    <dgm:pt modelId="{B71B2CD5-13F7-4101-8490-70601C916624}" type="parTrans" cxnId="{AFC6BF4A-3A48-4E08-AC53-7F5C087D9513}">
      <dgm:prSet/>
      <dgm:spPr/>
      <dgm:t>
        <a:bodyPr/>
        <a:lstStyle/>
        <a:p>
          <a:pPr latinLnBrk="1"/>
          <a:endParaRPr lang="ko-KR" altLang="en-US"/>
        </a:p>
      </dgm:t>
    </dgm:pt>
    <dgm:pt modelId="{572BD44B-2E84-4021-9D87-B29A500E43CB}" type="sibTrans" cxnId="{AFC6BF4A-3A48-4E08-AC53-7F5C087D9513}">
      <dgm:prSet/>
      <dgm:spPr/>
      <dgm:t>
        <a:bodyPr/>
        <a:lstStyle/>
        <a:p>
          <a:pPr latinLnBrk="1"/>
          <a:endParaRPr lang="ko-KR" altLang="en-US"/>
        </a:p>
      </dgm:t>
    </dgm:pt>
    <dgm:pt modelId="{8ABFC14E-59EE-4727-BAB0-B856AA0B3B5E}" type="pres">
      <dgm:prSet presAssocID="{D4FC5071-4CA7-42BE-A361-DF8FCD24B25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CA2786-6B08-4D61-98A0-CEDDA834CABA}" type="pres">
      <dgm:prSet presAssocID="{F415318A-1296-4A67-8C92-CABC457E098C}" presName="Name8" presStyleCnt="0"/>
      <dgm:spPr/>
    </dgm:pt>
    <dgm:pt modelId="{5045D407-9CDF-415E-B656-A842A400D0BF}" type="pres">
      <dgm:prSet presAssocID="{F415318A-1296-4A67-8C92-CABC457E098C}" presName="acctBkgd" presStyleLbl="alignAcc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DB3C8BA7-A2A8-49CC-87A8-41863CC1DDE5}" type="pres">
      <dgm:prSet presAssocID="{F415318A-1296-4A67-8C92-CABC457E098C}" presName="acctTx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89EC420-A362-4C8D-93D4-BE8D4E7BAB0A}" type="pres">
      <dgm:prSet presAssocID="{F415318A-1296-4A67-8C92-CABC457E098C}" presName="level" presStyleLbl="node1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F1D3CE1-1C18-4EC5-9DC7-3306FE6F27A0}" type="pres">
      <dgm:prSet presAssocID="{F415318A-1296-4A67-8C92-CABC457E098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95061DF-3C5A-4BB7-92CA-77629B6832F7}" type="pres">
      <dgm:prSet presAssocID="{C1C6906C-5573-4431-9C8A-84C1FC8C50BF}" presName="Name8" presStyleCnt="0"/>
      <dgm:spPr/>
    </dgm:pt>
    <dgm:pt modelId="{A0EF4F8D-8DD0-42DF-8041-D1EA986F82BB}" type="pres">
      <dgm:prSet presAssocID="{C1C6906C-5573-4431-9C8A-84C1FC8C50BF}" presName="level" presStyleLbl="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3F4C967-C1E2-4E36-84F9-6A8C8E4D0587}" type="pres">
      <dgm:prSet presAssocID="{C1C6906C-5573-4431-9C8A-84C1FC8C50B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6A0379E-B61B-4F00-BE8B-89EBB49D9DCF}" type="pres">
      <dgm:prSet presAssocID="{5596A4A3-CFD3-45FB-BFC2-ADB7240043AA}" presName="Name8" presStyleCnt="0"/>
      <dgm:spPr/>
    </dgm:pt>
    <dgm:pt modelId="{E6B59871-E3F0-47E9-BEC7-B184B262BFDA}" type="pres">
      <dgm:prSet presAssocID="{5596A4A3-CFD3-45FB-BFC2-ADB7240043AA}" presName="level" presStyleLbl="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A0A7AE8-A0F7-429E-BD19-30D12FA9C6AA}" type="pres">
      <dgm:prSet presAssocID="{5596A4A3-CFD3-45FB-BFC2-ADB7240043A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51C5C01-216B-4D97-9112-07EF08D0D049}" type="pres">
      <dgm:prSet presAssocID="{8AEB6C9F-B6BC-431D-A1A9-4A785F4CCE6B}" presName="Name8" presStyleCnt="0"/>
      <dgm:spPr/>
    </dgm:pt>
    <dgm:pt modelId="{84CC0A53-ED4A-487D-A5E6-2124509ED4EC}" type="pres">
      <dgm:prSet presAssocID="{8AEB6C9F-B6BC-431D-A1A9-4A785F4CCE6B}" presName="level" presStyleLbl="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44749D-9EEA-4F12-8328-5A56991ED8B3}" type="pres">
      <dgm:prSet presAssocID="{8AEB6C9F-B6BC-431D-A1A9-4A785F4CCE6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93541F5-0A85-4DF8-A449-E28FF927C090}" type="pres">
      <dgm:prSet presAssocID="{E8A6E2B7-E65E-490E-85B7-E380CBA7215C}" presName="Name8" presStyleCnt="0"/>
      <dgm:spPr/>
    </dgm:pt>
    <dgm:pt modelId="{357E0D0C-7A4A-4175-844E-74515A85DA6A}" type="pres">
      <dgm:prSet presAssocID="{E8A6E2B7-E65E-490E-85B7-E380CBA7215C}" presName="level" presStyleLbl="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070A2AD-935C-4BC9-A6C8-FEE86E7D7F0E}" type="pres">
      <dgm:prSet presAssocID="{E8A6E2B7-E65E-490E-85B7-E380CBA7215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E644E0A-DA64-4001-ADE0-3F18C17D9549}" type="pres">
      <dgm:prSet presAssocID="{2276B827-6C20-4BC3-A6DC-08C250B505CE}" presName="Name8" presStyleCnt="0"/>
      <dgm:spPr/>
    </dgm:pt>
    <dgm:pt modelId="{76B390F8-EF8A-4FAE-983B-CE1C9C29A7B8}" type="pres">
      <dgm:prSet presAssocID="{2276B827-6C20-4BC3-A6DC-08C250B505CE}" presName="level" presStyleLbl="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74D0573-BC13-4567-958A-1D3872F08AE6}" type="pres">
      <dgm:prSet presAssocID="{2276B827-6C20-4BC3-A6DC-08C250B505C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B314B32-CEAA-46C7-8485-01D8AA753784}" type="pres">
      <dgm:prSet presAssocID="{E7D6C1B5-C988-4F01-9049-0B9E28D27F67}" presName="Name8" presStyleCnt="0"/>
      <dgm:spPr/>
    </dgm:pt>
    <dgm:pt modelId="{F731794A-463B-48FF-9533-29C81FC5E77B}" type="pres">
      <dgm:prSet presAssocID="{E7D6C1B5-C988-4F01-9049-0B9E28D27F67}" presName="level" presStyleLbl="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E390E2-B981-4238-9434-46F4C3FE53C8}" type="pres">
      <dgm:prSet presAssocID="{E7D6C1B5-C988-4F01-9049-0B9E28D27F6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4FCB18C-A0FB-4A65-A16A-79F70AE0A1A0}" type="pres">
      <dgm:prSet presAssocID="{CEC006E1-C755-4455-8CB1-7CE7AD2366FB}" presName="Name8" presStyleCnt="0"/>
      <dgm:spPr/>
    </dgm:pt>
    <dgm:pt modelId="{3C97D007-228C-4E9C-88B6-80250C0BF65B}" type="pres">
      <dgm:prSet presAssocID="{CEC006E1-C755-4455-8CB1-7CE7AD2366FB}" presName="level" presStyleLbl="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F3DCAF2-391E-478A-834A-D492D029C656}" type="pres">
      <dgm:prSet presAssocID="{CEC006E1-C755-4455-8CB1-7CE7AD2366F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E5EC772-B6E2-45C1-84DE-9EE6E2ED3185}" type="presOf" srcId="{2276B827-6C20-4BC3-A6DC-08C250B505CE}" destId="{76B390F8-EF8A-4FAE-983B-CE1C9C29A7B8}" srcOrd="0" destOrd="0" presId="urn:microsoft.com/office/officeart/2005/8/layout/pyramid1"/>
    <dgm:cxn modelId="{7E0EC865-1017-427E-AEE2-976BD3C7B3F5}" type="presOf" srcId="{F415318A-1296-4A67-8C92-CABC457E098C}" destId="{D89EC420-A362-4C8D-93D4-BE8D4E7BAB0A}" srcOrd="0" destOrd="0" presId="urn:microsoft.com/office/officeart/2005/8/layout/pyramid1"/>
    <dgm:cxn modelId="{1E081BBC-F198-4088-BDFE-718348C5D01A}" type="presOf" srcId="{AA2E79D4-7C6F-4B82-9842-1AC9B06F6FA5}" destId="{DB3C8BA7-A2A8-49CC-87A8-41863CC1DDE5}" srcOrd="1" destOrd="0" presId="urn:microsoft.com/office/officeart/2005/8/layout/pyramid1"/>
    <dgm:cxn modelId="{80B70921-4B88-4306-8E11-267B84AA6F61}" srcId="{D4FC5071-4CA7-42BE-A361-DF8FCD24B259}" destId="{E7D6C1B5-C988-4F01-9049-0B9E28D27F67}" srcOrd="6" destOrd="0" parTransId="{BC00DEE1-FB52-4DB4-ADC3-32CE606062DD}" sibTransId="{FB716D79-AB34-464C-A8BB-CA2F47EA615A}"/>
    <dgm:cxn modelId="{C5A17DB4-36D5-4401-AA61-C22CF2464401}" srcId="{D4FC5071-4CA7-42BE-A361-DF8FCD24B259}" destId="{5596A4A3-CFD3-45FB-BFC2-ADB7240043AA}" srcOrd="2" destOrd="0" parTransId="{97A32F6F-4369-4D19-B11A-7CDB8E4647AB}" sibTransId="{DC8A824E-FD66-4BB4-83CC-7856D3AB415D}"/>
    <dgm:cxn modelId="{41893A8A-A2C9-411C-8F85-C9030C4DFB5F}" type="presOf" srcId="{CEC006E1-C755-4455-8CB1-7CE7AD2366FB}" destId="{BF3DCAF2-391E-478A-834A-D492D029C656}" srcOrd="1" destOrd="0" presId="urn:microsoft.com/office/officeart/2005/8/layout/pyramid1"/>
    <dgm:cxn modelId="{83157C37-2ED0-4786-A0B2-B186DCD5723A}" type="presOf" srcId="{5596A4A3-CFD3-45FB-BFC2-ADB7240043AA}" destId="{CA0A7AE8-A0F7-429E-BD19-30D12FA9C6AA}" srcOrd="1" destOrd="0" presId="urn:microsoft.com/office/officeart/2005/8/layout/pyramid1"/>
    <dgm:cxn modelId="{EB15DC03-1032-4FCE-8E87-847BDAFB5E49}" type="presOf" srcId="{C1C6906C-5573-4431-9C8A-84C1FC8C50BF}" destId="{A0EF4F8D-8DD0-42DF-8041-D1EA986F82BB}" srcOrd="0" destOrd="0" presId="urn:microsoft.com/office/officeart/2005/8/layout/pyramid1"/>
    <dgm:cxn modelId="{212169A9-36DA-4793-BA59-68B3B134CF1D}" type="presOf" srcId="{8AEB6C9F-B6BC-431D-A1A9-4A785F4CCE6B}" destId="{7644749D-9EEA-4F12-8328-5A56991ED8B3}" srcOrd="1" destOrd="0" presId="urn:microsoft.com/office/officeart/2005/8/layout/pyramid1"/>
    <dgm:cxn modelId="{43CE840E-9E26-44C0-BED8-258C8D5521D0}" type="presOf" srcId="{8AEB6C9F-B6BC-431D-A1A9-4A785F4CCE6B}" destId="{84CC0A53-ED4A-487D-A5E6-2124509ED4EC}" srcOrd="0" destOrd="0" presId="urn:microsoft.com/office/officeart/2005/8/layout/pyramid1"/>
    <dgm:cxn modelId="{C31DD1FD-FE0F-453A-883D-01FF9C49629B}" type="presOf" srcId="{E7D6C1B5-C988-4F01-9049-0B9E28D27F67}" destId="{50E390E2-B981-4238-9434-46F4C3FE53C8}" srcOrd="1" destOrd="0" presId="urn:microsoft.com/office/officeart/2005/8/layout/pyramid1"/>
    <dgm:cxn modelId="{A6A7135B-3ED4-4E79-BA94-25620947EA24}" srcId="{D4FC5071-4CA7-42BE-A361-DF8FCD24B259}" destId="{F415318A-1296-4A67-8C92-CABC457E098C}" srcOrd="0" destOrd="0" parTransId="{4B572882-EBED-4B4D-BF4C-2F7E877E40D3}" sibTransId="{11F5AE62-DE4D-4FFF-A25A-64115214A46A}"/>
    <dgm:cxn modelId="{4CA67878-EA8F-46FB-8E80-9A1C3C32E1C9}" type="presOf" srcId="{C1C6906C-5573-4431-9C8A-84C1FC8C50BF}" destId="{13F4C967-C1E2-4E36-84F9-6A8C8E4D0587}" srcOrd="1" destOrd="0" presId="urn:microsoft.com/office/officeart/2005/8/layout/pyramid1"/>
    <dgm:cxn modelId="{B192703A-3DCA-475D-BB44-8856BD49F07E}" type="presOf" srcId="{D4FC5071-4CA7-42BE-A361-DF8FCD24B259}" destId="{8ABFC14E-59EE-4727-BAB0-B856AA0B3B5E}" srcOrd="0" destOrd="0" presId="urn:microsoft.com/office/officeart/2005/8/layout/pyramid1"/>
    <dgm:cxn modelId="{7E4A2CF7-A6D1-4D9B-97C6-2EEAB333EE0F}" srcId="{D4FC5071-4CA7-42BE-A361-DF8FCD24B259}" destId="{8AEB6C9F-B6BC-431D-A1A9-4A785F4CCE6B}" srcOrd="3" destOrd="0" parTransId="{ECD5D8D5-0F41-4B19-BDDA-F2F2948BCF25}" sibTransId="{61163A69-6ADF-41A1-AEEE-061D898DFDF4}"/>
    <dgm:cxn modelId="{AC281C29-7305-4E46-B026-E85A173862DC}" type="presOf" srcId="{F415318A-1296-4A67-8C92-CABC457E098C}" destId="{6F1D3CE1-1C18-4EC5-9DC7-3306FE6F27A0}" srcOrd="1" destOrd="0" presId="urn:microsoft.com/office/officeart/2005/8/layout/pyramid1"/>
    <dgm:cxn modelId="{AFC6BF4A-3A48-4E08-AC53-7F5C087D9513}" srcId="{D4FC5071-4CA7-42BE-A361-DF8FCD24B259}" destId="{CEC006E1-C755-4455-8CB1-7CE7AD2366FB}" srcOrd="7" destOrd="0" parTransId="{B71B2CD5-13F7-4101-8490-70601C916624}" sibTransId="{572BD44B-2E84-4021-9D87-B29A500E43CB}"/>
    <dgm:cxn modelId="{BD316CB8-1B19-49D4-9B59-52168190A23E}" type="presOf" srcId="{E8A6E2B7-E65E-490E-85B7-E380CBA7215C}" destId="{F070A2AD-935C-4BC9-A6C8-FEE86E7D7F0E}" srcOrd="1" destOrd="0" presId="urn:microsoft.com/office/officeart/2005/8/layout/pyramid1"/>
    <dgm:cxn modelId="{DA8EA9E1-628C-4A65-A99C-9FB888171492}" srcId="{D4FC5071-4CA7-42BE-A361-DF8FCD24B259}" destId="{2276B827-6C20-4BC3-A6DC-08C250B505CE}" srcOrd="5" destOrd="0" parTransId="{AEF887CC-51DA-4366-B48D-57535B6B4FCD}" sibTransId="{BB45B087-29E0-48FB-B8F5-B943B67C336C}"/>
    <dgm:cxn modelId="{871FA345-6AB3-4792-8B2F-436944BB7ABE}" type="presOf" srcId="{5596A4A3-CFD3-45FB-BFC2-ADB7240043AA}" destId="{E6B59871-E3F0-47E9-BEC7-B184B262BFDA}" srcOrd="0" destOrd="0" presId="urn:microsoft.com/office/officeart/2005/8/layout/pyramid1"/>
    <dgm:cxn modelId="{7C4A4DF7-114C-4629-AA24-C3EA63D034E1}" type="presOf" srcId="{2276B827-6C20-4BC3-A6DC-08C250B505CE}" destId="{E74D0573-BC13-4567-958A-1D3872F08AE6}" srcOrd="1" destOrd="0" presId="urn:microsoft.com/office/officeart/2005/8/layout/pyramid1"/>
    <dgm:cxn modelId="{1D66B11A-8811-4141-8788-1715E27825B8}" srcId="{D4FC5071-4CA7-42BE-A361-DF8FCD24B259}" destId="{E8A6E2B7-E65E-490E-85B7-E380CBA7215C}" srcOrd="4" destOrd="0" parTransId="{3EA07A14-4590-4CA6-8C86-4E7DE31FC1D2}" sibTransId="{F21464FC-2965-48E2-B97A-EA91DFF0AEEB}"/>
    <dgm:cxn modelId="{073392E9-9FDA-44E0-933C-74AB3F4AF25F}" type="presOf" srcId="{AA2E79D4-7C6F-4B82-9842-1AC9B06F6FA5}" destId="{5045D407-9CDF-415E-B656-A842A400D0BF}" srcOrd="0" destOrd="0" presId="urn:microsoft.com/office/officeart/2005/8/layout/pyramid1"/>
    <dgm:cxn modelId="{AD0BBF69-931A-4161-A48A-8BD7F42603F8}" type="presOf" srcId="{E7D6C1B5-C988-4F01-9049-0B9E28D27F67}" destId="{F731794A-463B-48FF-9533-29C81FC5E77B}" srcOrd="0" destOrd="0" presId="urn:microsoft.com/office/officeart/2005/8/layout/pyramid1"/>
    <dgm:cxn modelId="{D06B9324-C1EE-4B55-96BB-B17C0A22D9FE}" srcId="{D4FC5071-4CA7-42BE-A361-DF8FCD24B259}" destId="{C1C6906C-5573-4431-9C8A-84C1FC8C50BF}" srcOrd="1" destOrd="0" parTransId="{71054981-8593-4C02-AE18-70EDBFF5AEDB}" sibTransId="{2776DA1A-69CC-4171-80AA-81C301CCA6E1}"/>
    <dgm:cxn modelId="{E7F1F496-3942-4477-957F-381756D84E07}" type="presOf" srcId="{E8A6E2B7-E65E-490E-85B7-E380CBA7215C}" destId="{357E0D0C-7A4A-4175-844E-74515A85DA6A}" srcOrd="0" destOrd="0" presId="urn:microsoft.com/office/officeart/2005/8/layout/pyramid1"/>
    <dgm:cxn modelId="{12D303AF-BC36-45B7-80E9-E0299FA81327}" srcId="{F415318A-1296-4A67-8C92-CABC457E098C}" destId="{AA2E79D4-7C6F-4B82-9842-1AC9B06F6FA5}" srcOrd="0" destOrd="0" parTransId="{797E6323-405A-489D-827A-6EDE3B662785}" sibTransId="{458583AA-C856-477B-BB70-F32C46E072F4}"/>
    <dgm:cxn modelId="{29D16C5E-DA6D-45EA-8073-47A6E0693192}" type="presOf" srcId="{CEC006E1-C755-4455-8CB1-7CE7AD2366FB}" destId="{3C97D007-228C-4E9C-88B6-80250C0BF65B}" srcOrd="0" destOrd="0" presId="urn:microsoft.com/office/officeart/2005/8/layout/pyramid1"/>
    <dgm:cxn modelId="{B1524693-ABEF-4508-AF1B-F1F72626D282}" type="presParOf" srcId="{8ABFC14E-59EE-4727-BAB0-B856AA0B3B5E}" destId="{72CA2786-6B08-4D61-98A0-CEDDA834CABA}" srcOrd="0" destOrd="0" presId="urn:microsoft.com/office/officeart/2005/8/layout/pyramid1"/>
    <dgm:cxn modelId="{E483DC3F-882A-488A-A767-CD437B904178}" type="presParOf" srcId="{72CA2786-6B08-4D61-98A0-CEDDA834CABA}" destId="{5045D407-9CDF-415E-B656-A842A400D0BF}" srcOrd="0" destOrd="0" presId="urn:microsoft.com/office/officeart/2005/8/layout/pyramid1"/>
    <dgm:cxn modelId="{189DD631-77DD-4AE0-9383-6E2C6784E88D}" type="presParOf" srcId="{72CA2786-6B08-4D61-98A0-CEDDA834CABA}" destId="{DB3C8BA7-A2A8-49CC-87A8-41863CC1DDE5}" srcOrd="1" destOrd="0" presId="urn:microsoft.com/office/officeart/2005/8/layout/pyramid1"/>
    <dgm:cxn modelId="{A8D9F1F8-B0A1-4B9A-A9D2-6D65D07C7149}" type="presParOf" srcId="{72CA2786-6B08-4D61-98A0-CEDDA834CABA}" destId="{D89EC420-A362-4C8D-93D4-BE8D4E7BAB0A}" srcOrd="2" destOrd="0" presId="urn:microsoft.com/office/officeart/2005/8/layout/pyramid1"/>
    <dgm:cxn modelId="{60FA2F95-9D9F-4E91-856A-C78556B1BE01}" type="presParOf" srcId="{72CA2786-6B08-4D61-98A0-CEDDA834CABA}" destId="{6F1D3CE1-1C18-4EC5-9DC7-3306FE6F27A0}" srcOrd="3" destOrd="0" presId="urn:microsoft.com/office/officeart/2005/8/layout/pyramid1"/>
    <dgm:cxn modelId="{8D86A8BB-927C-4144-A4FF-E1419E14DB33}" type="presParOf" srcId="{8ABFC14E-59EE-4727-BAB0-B856AA0B3B5E}" destId="{C95061DF-3C5A-4BB7-92CA-77629B6832F7}" srcOrd="1" destOrd="0" presId="urn:microsoft.com/office/officeart/2005/8/layout/pyramid1"/>
    <dgm:cxn modelId="{11A7DA6F-81B3-4EE6-B698-3643A670D8DC}" type="presParOf" srcId="{C95061DF-3C5A-4BB7-92CA-77629B6832F7}" destId="{A0EF4F8D-8DD0-42DF-8041-D1EA986F82BB}" srcOrd="0" destOrd="0" presId="urn:microsoft.com/office/officeart/2005/8/layout/pyramid1"/>
    <dgm:cxn modelId="{5B50BCC4-3164-48F9-B8E9-EB10F1D3D6DE}" type="presParOf" srcId="{C95061DF-3C5A-4BB7-92CA-77629B6832F7}" destId="{13F4C967-C1E2-4E36-84F9-6A8C8E4D0587}" srcOrd="1" destOrd="0" presId="urn:microsoft.com/office/officeart/2005/8/layout/pyramid1"/>
    <dgm:cxn modelId="{12D2936C-5E81-4469-8CD9-C21A8D8AC595}" type="presParOf" srcId="{8ABFC14E-59EE-4727-BAB0-B856AA0B3B5E}" destId="{D6A0379E-B61B-4F00-BE8B-89EBB49D9DCF}" srcOrd="2" destOrd="0" presId="urn:microsoft.com/office/officeart/2005/8/layout/pyramid1"/>
    <dgm:cxn modelId="{6E70926C-BA25-43FE-9C74-5CF94262AA8A}" type="presParOf" srcId="{D6A0379E-B61B-4F00-BE8B-89EBB49D9DCF}" destId="{E6B59871-E3F0-47E9-BEC7-B184B262BFDA}" srcOrd="0" destOrd="0" presId="urn:microsoft.com/office/officeart/2005/8/layout/pyramid1"/>
    <dgm:cxn modelId="{D6AE1B52-A710-4D09-9D90-932C6CE0C178}" type="presParOf" srcId="{D6A0379E-B61B-4F00-BE8B-89EBB49D9DCF}" destId="{CA0A7AE8-A0F7-429E-BD19-30D12FA9C6AA}" srcOrd="1" destOrd="0" presId="urn:microsoft.com/office/officeart/2005/8/layout/pyramid1"/>
    <dgm:cxn modelId="{C6D39A1A-DE8C-4256-BDF4-4EEA926EC76C}" type="presParOf" srcId="{8ABFC14E-59EE-4727-BAB0-B856AA0B3B5E}" destId="{751C5C01-216B-4D97-9112-07EF08D0D049}" srcOrd="3" destOrd="0" presId="urn:microsoft.com/office/officeart/2005/8/layout/pyramid1"/>
    <dgm:cxn modelId="{757B8829-A35D-4AEC-A365-79E6BA2BB296}" type="presParOf" srcId="{751C5C01-216B-4D97-9112-07EF08D0D049}" destId="{84CC0A53-ED4A-487D-A5E6-2124509ED4EC}" srcOrd="0" destOrd="0" presId="urn:microsoft.com/office/officeart/2005/8/layout/pyramid1"/>
    <dgm:cxn modelId="{86FB75A4-AE9D-4AB1-A4DB-8181846F71EF}" type="presParOf" srcId="{751C5C01-216B-4D97-9112-07EF08D0D049}" destId="{7644749D-9EEA-4F12-8328-5A56991ED8B3}" srcOrd="1" destOrd="0" presId="urn:microsoft.com/office/officeart/2005/8/layout/pyramid1"/>
    <dgm:cxn modelId="{521C7DDF-B9E7-4A71-A201-39F4980D0844}" type="presParOf" srcId="{8ABFC14E-59EE-4727-BAB0-B856AA0B3B5E}" destId="{F93541F5-0A85-4DF8-A449-E28FF927C090}" srcOrd="4" destOrd="0" presId="urn:microsoft.com/office/officeart/2005/8/layout/pyramid1"/>
    <dgm:cxn modelId="{36E84530-597C-4095-A7FD-CE2933FE1BAA}" type="presParOf" srcId="{F93541F5-0A85-4DF8-A449-E28FF927C090}" destId="{357E0D0C-7A4A-4175-844E-74515A85DA6A}" srcOrd="0" destOrd="0" presId="urn:microsoft.com/office/officeart/2005/8/layout/pyramid1"/>
    <dgm:cxn modelId="{50DC8D4F-80EA-4FEB-8645-D6CA11F5C91B}" type="presParOf" srcId="{F93541F5-0A85-4DF8-A449-E28FF927C090}" destId="{F070A2AD-935C-4BC9-A6C8-FEE86E7D7F0E}" srcOrd="1" destOrd="0" presId="urn:microsoft.com/office/officeart/2005/8/layout/pyramid1"/>
    <dgm:cxn modelId="{69B1B236-C7E2-4F5A-8157-41CDDBCCC600}" type="presParOf" srcId="{8ABFC14E-59EE-4727-BAB0-B856AA0B3B5E}" destId="{6E644E0A-DA64-4001-ADE0-3F18C17D9549}" srcOrd="5" destOrd="0" presId="urn:microsoft.com/office/officeart/2005/8/layout/pyramid1"/>
    <dgm:cxn modelId="{81E7CE5E-61EC-4CCD-8CBC-F2EC8708C5BB}" type="presParOf" srcId="{6E644E0A-DA64-4001-ADE0-3F18C17D9549}" destId="{76B390F8-EF8A-4FAE-983B-CE1C9C29A7B8}" srcOrd="0" destOrd="0" presId="urn:microsoft.com/office/officeart/2005/8/layout/pyramid1"/>
    <dgm:cxn modelId="{85243D90-EEFF-491B-A9D2-6C3F9A9DB278}" type="presParOf" srcId="{6E644E0A-DA64-4001-ADE0-3F18C17D9549}" destId="{E74D0573-BC13-4567-958A-1D3872F08AE6}" srcOrd="1" destOrd="0" presId="urn:microsoft.com/office/officeart/2005/8/layout/pyramid1"/>
    <dgm:cxn modelId="{8D4D9532-6450-4BE6-B529-D4FA9A3C346B}" type="presParOf" srcId="{8ABFC14E-59EE-4727-BAB0-B856AA0B3B5E}" destId="{AB314B32-CEAA-46C7-8485-01D8AA753784}" srcOrd="6" destOrd="0" presId="urn:microsoft.com/office/officeart/2005/8/layout/pyramid1"/>
    <dgm:cxn modelId="{E677B04D-65C9-4B3E-A418-48F07F6E7ED8}" type="presParOf" srcId="{AB314B32-CEAA-46C7-8485-01D8AA753784}" destId="{F731794A-463B-48FF-9533-29C81FC5E77B}" srcOrd="0" destOrd="0" presId="urn:microsoft.com/office/officeart/2005/8/layout/pyramid1"/>
    <dgm:cxn modelId="{76D351ED-1E55-411E-AF05-BBD5231C5BD9}" type="presParOf" srcId="{AB314B32-CEAA-46C7-8485-01D8AA753784}" destId="{50E390E2-B981-4238-9434-46F4C3FE53C8}" srcOrd="1" destOrd="0" presId="urn:microsoft.com/office/officeart/2005/8/layout/pyramid1"/>
    <dgm:cxn modelId="{A31F754D-B515-49A4-9003-EBD3792BE013}" type="presParOf" srcId="{8ABFC14E-59EE-4727-BAB0-B856AA0B3B5E}" destId="{E4FCB18C-A0FB-4A65-A16A-79F70AE0A1A0}" srcOrd="7" destOrd="0" presId="urn:microsoft.com/office/officeart/2005/8/layout/pyramid1"/>
    <dgm:cxn modelId="{F5A79F34-6D43-4941-8289-0D4B46ED643F}" type="presParOf" srcId="{E4FCB18C-A0FB-4A65-A16A-79F70AE0A1A0}" destId="{3C97D007-228C-4E9C-88B6-80250C0BF65B}" srcOrd="0" destOrd="0" presId="urn:microsoft.com/office/officeart/2005/8/layout/pyramid1"/>
    <dgm:cxn modelId="{89BB64B0-77EE-4D58-AB37-6DC6EBEB1E9A}" type="presParOf" srcId="{E4FCB18C-A0FB-4A65-A16A-79F70AE0A1A0}" destId="{BF3DCAF2-391E-478A-834A-D492D029C65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E8040-F766-4E49-8E13-E846BDFCA798}">
      <dsp:nvSpPr>
        <dsp:cNvPr id="0" name=""/>
        <dsp:cNvSpPr/>
      </dsp:nvSpPr>
      <dsp:spPr>
        <a:xfrm>
          <a:off x="3436701" y="3843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동료검토</a:t>
          </a:r>
          <a:endParaRPr lang="ko-KR" altLang="en-US" sz="1100" kern="1200"/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900" kern="1200"/>
        </a:p>
      </dsp:txBody>
      <dsp:txXfrm>
        <a:off x="3479734" y="46876"/>
        <a:ext cx="1270130" cy="795461"/>
      </dsp:txXfrm>
    </dsp:sp>
    <dsp:sp modelId="{572C4A3C-F4B8-4784-80F8-96557BC18689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2762425" y="116900"/>
              </a:moveTo>
              <a:arcTo wR="2075672" hR="2075672" stAng="17359251" swAng="14999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E8D43-F0A7-46D4-AF3C-AA2D2FA9CE90}">
      <dsp:nvSpPr>
        <dsp:cNvPr id="0" name=""/>
        <dsp:cNvSpPr/>
      </dsp:nvSpPr>
      <dsp:spPr>
        <a:xfrm>
          <a:off x="5234287" y="1041679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슈퍼비전체계</a:t>
          </a:r>
          <a:endParaRPr lang="ko-KR" altLang="en-US" sz="1100" kern="1200"/>
        </a:p>
      </dsp:txBody>
      <dsp:txXfrm>
        <a:off x="5277320" y="1084712"/>
        <a:ext cx="1270130" cy="795461"/>
      </dsp:txXfrm>
    </dsp:sp>
    <dsp:sp modelId="{752A272C-6DBF-40AC-8C99-0A2B481D857E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4067019" y="1490046"/>
              </a:moveTo>
              <a:arcTo wR="2075672" hR="2075672" stAng="20616729" swAng="196654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D16DB-766B-4F24-9919-78F25EF88C8D}">
      <dsp:nvSpPr>
        <dsp:cNvPr id="0" name=""/>
        <dsp:cNvSpPr/>
      </dsp:nvSpPr>
      <dsp:spPr>
        <a:xfrm>
          <a:off x="5234287" y="3117352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윤리적 의사결정을 위한 교육체계 활용</a:t>
          </a:r>
          <a:endParaRPr lang="ko-KR" altLang="en-US" sz="1100" kern="1200"/>
        </a:p>
      </dsp:txBody>
      <dsp:txXfrm>
        <a:off x="5277320" y="3160385"/>
        <a:ext cx="1270130" cy="795461"/>
      </dsp:txXfrm>
    </dsp:sp>
    <dsp:sp modelId="{762FC20B-7614-469B-B031-C6966B117569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3525894" y="3560690"/>
              </a:moveTo>
              <a:arcTo wR="2075672" hR="2075672" stAng="2740751" swAng="14999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19E8A9-6427-4991-8688-10C85DA5E9E1}">
      <dsp:nvSpPr>
        <dsp:cNvPr id="0" name=""/>
        <dsp:cNvSpPr/>
      </dsp:nvSpPr>
      <dsp:spPr>
        <a:xfrm>
          <a:off x="3436701" y="4155189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클라이언트를 위한 권리 규정</a:t>
          </a:r>
          <a:endParaRPr lang="ko-KR" altLang="en-US" sz="1100" kern="1200"/>
        </a:p>
      </dsp:txBody>
      <dsp:txXfrm>
        <a:off x="3479734" y="4198222"/>
        <a:ext cx="1270130" cy="795461"/>
      </dsp:txXfrm>
    </dsp:sp>
    <dsp:sp modelId="{743CF07B-9E5E-4C78-9B1A-791449131990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1388920" y="4034445"/>
              </a:moveTo>
              <a:arcTo wR="2075672" hR="2075672" stAng="6559251" swAng="14999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095FE5-87A6-4EDE-97D3-ADDCB79DC4F6}">
      <dsp:nvSpPr>
        <dsp:cNvPr id="0" name=""/>
        <dsp:cNvSpPr/>
      </dsp:nvSpPr>
      <dsp:spPr>
        <a:xfrm>
          <a:off x="1639116" y="3117352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전문가 집단 활용</a:t>
          </a:r>
          <a:endParaRPr lang="ko-KR" altLang="en-US" sz="1100" kern="1200"/>
        </a:p>
      </dsp:txBody>
      <dsp:txXfrm>
        <a:off x="1682149" y="3160385"/>
        <a:ext cx="1270130" cy="795461"/>
      </dsp:txXfrm>
    </dsp:sp>
    <dsp:sp modelId="{E6A23CC1-DC40-49A3-9E96-529587592F54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84326" y="2661299"/>
              </a:moveTo>
              <a:arcTo wR="2075672" hR="2075672" stAng="9816729" swAng="196654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13EBCD-C838-40CA-9034-6B298CC5F660}">
      <dsp:nvSpPr>
        <dsp:cNvPr id="0" name=""/>
        <dsp:cNvSpPr/>
      </dsp:nvSpPr>
      <dsp:spPr>
        <a:xfrm>
          <a:off x="1639116" y="1041679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판례집의 활용</a:t>
          </a:r>
          <a:endParaRPr lang="ko-KR" altLang="en-US" sz="1100" kern="1200"/>
        </a:p>
      </dsp:txBody>
      <dsp:txXfrm>
        <a:off x="1682149" y="1084712"/>
        <a:ext cx="1270130" cy="795461"/>
      </dsp:txXfrm>
    </dsp:sp>
    <dsp:sp modelId="{F003B739-42C7-426A-AA47-7FC8CCD75B52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625451" y="590655"/>
              </a:moveTo>
              <a:arcTo wR="2075672" hR="2075672" stAng="13540751" swAng="14999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5D407-9CDF-415E-B656-A842A400D0BF}">
      <dsp:nvSpPr>
        <dsp:cNvPr id="0" name=""/>
        <dsp:cNvSpPr/>
      </dsp:nvSpPr>
      <dsp:spPr>
        <a:xfrm rot="10800000">
          <a:off x="2798063" y="0"/>
          <a:ext cx="5431536" cy="732239"/>
        </a:xfrm>
        <a:prstGeom prst="nonIsoscelesTrapezoid">
          <a:avLst>
            <a:gd name="adj1" fmla="val 0"/>
            <a:gd name="adj2" fmla="val 47766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71450" lvl="1" indent="-171450" algn="l" defTabSz="844550" rtl="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sz="1900" kern="1200" smtClean="0"/>
            <a:t>윤리적 원칙심사</a:t>
          </a:r>
          <a:r>
            <a:rPr lang="en-US" sz="1900" kern="1200" smtClean="0"/>
            <a:t>(Ethical Principles Screen)</a:t>
          </a:r>
          <a:endParaRPr lang="ko-KR" sz="1900" kern="1200"/>
        </a:p>
      </dsp:txBody>
      <dsp:txXfrm rot="10800000">
        <a:off x="3147821" y="0"/>
        <a:ext cx="5081778" cy="732239"/>
      </dsp:txXfrm>
    </dsp:sp>
    <dsp:sp modelId="{D89EC420-A362-4C8D-93D4-BE8D4E7BAB0A}">
      <dsp:nvSpPr>
        <dsp:cNvPr id="0" name=""/>
        <dsp:cNvSpPr/>
      </dsp:nvSpPr>
      <dsp:spPr>
        <a:xfrm>
          <a:off x="2448306" y="0"/>
          <a:ext cx="699515" cy="732239"/>
        </a:xfrm>
        <a:prstGeom prst="trapezoid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sz="1100" kern="1200"/>
        </a:p>
      </dsp:txBody>
      <dsp:txXfrm>
        <a:off x="2448306" y="0"/>
        <a:ext cx="699515" cy="732239"/>
      </dsp:txXfrm>
    </dsp:sp>
    <dsp:sp modelId="{A0EF4F8D-8DD0-42DF-8041-D1EA986F82BB}">
      <dsp:nvSpPr>
        <dsp:cNvPr id="0" name=""/>
        <dsp:cNvSpPr/>
      </dsp:nvSpPr>
      <dsp:spPr>
        <a:xfrm>
          <a:off x="2098547" y="732239"/>
          <a:ext cx="1399031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1</a:t>
          </a:r>
          <a:r>
            <a:rPr lang="ko-KR" sz="1100" kern="1200" smtClean="0"/>
            <a:t>원칙  생명보호의 원칙</a:t>
          </a:r>
          <a:endParaRPr lang="ko-KR" sz="1100" kern="1200"/>
        </a:p>
      </dsp:txBody>
      <dsp:txXfrm>
        <a:off x="2343378" y="732239"/>
        <a:ext cx="909370" cy="732239"/>
      </dsp:txXfrm>
    </dsp:sp>
    <dsp:sp modelId="{E6B59871-E3F0-47E9-BEC7-B184B262BFDA}">
      <dsp:nvSpPr>
        <dsp:cNvPr id="0" name=""/>
        <dsp:cNvSpPr/>
      </dsp:nvSpPr>
      <dsp:spPr>
        <a:xfrm>
          <a:off x="1748790" y="1464478"/>
          <a:ext cx="2098547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2</a:t>
          </a:r>
          <a:r>
            <a:rPr lang="ko-KR" sz="1100" kern="1200" smtClean="0"/>
            <a:t>원칙  평등과 불평등 원칙</a:t>
          </a:r>
          <a:endParaRPr lang="ko-KR" sz="1100" kern="1200"/>
        </a:p>
      </dsp:txBody>
      <dsp:txXfrm>
        <a:off x="2116035" y="1464478"/>
        <a:ext cx="1364056" cy="732239"/>
      </dsp:txXfrm>
    </dsp:sp>
    <dsp:sp modelId="{84CC0A53-ED4A-487D-A5E6-2124509ED4EC}">
      <dsp:nvSpPr>
        <dsp:cNvPr id="0" name=""/>
        <dsp:cNvSpPr/>
      </dsp:nvSpPr>
      <dsp:spPr>
        <a:xfrm>
          <a:off x="1399031" y="2196718"/>
          <a:ext cx="2798063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3</a:t>
          </a:r>
          <a:r>
            <a:rPr lang="ko-KR" sz="1100" kern="1200" smtClean="0"/>
            <a:t>원칙  자율성과 자유의 원칙</a:t>
          </a:r>
          <a:endParaRPr lang="ko-KR" sz="1100" kern="1200"/>
        </a:p>
      </dsp:txBody>
      <dsp:txXfrm>
        <a:off x="1888693" y="2196718"/>
        <a:ext cx="1818741" cy="732239"/>
      </dsp:txXfrm>
    </dsp:sp>
    <dsp:sp modelId="{357E0D0C-7A4A-4175-844E-74515A85DA6A}">
      <dsp:nvSpPr>
        <dsp:cNvPr id="0" name=""/>
        <dsp:cNvSpPr/>
      </dsp:nvSpPr>
      <dsp:spPr>
        <a:xfrm>
          <a:off x="1049273" y="2928958"/>
          <a:ext cx="3497579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4</a:t>
          </a:r>
          <a:r>
            <a:rPr lang="ko-KR" sz="1100" kern="1200" smtClean="0"/>
            <a:t>원칙  최소한의 손실의 원칙</a:t>
          </a:r>
          <a:endParaRPr lang="ko-KR" sz="1100" kern="1200"/>
        </a:p>
      </dsp:txBody>
      <dsp:txXfrm>
        <a:off x="1661350" y="2928958"/>
        <a:ext cx="2273427" cy="732239"/>
      </dsp:txXfrm>
    </dsp:sp>
    <dsp:sp modelId="{76B390F8-EF8A-4FAE-983B-CE1C9C29A7B8}">
      <dsp:nvSpPr>
        <dsp:cNvPr id="0" name=""/>
        <dsp:cNvSpPr/>
      </dsp:nvSpPr>
      <dsp:spPr>
        <a:xfrm>
          <a:off x="699515" y="3661197"/>
          <a:ext cx="4197095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5</a:t>
          </a:r>
          <a:r>
            <a:rPr lang="ko-KR" sz="1100" kern="1200" smtClean="0"/>
            <a:t>원칙  삶의 질 원칙</a:t>
          </a:r>
          <a:endParaRPr lang="ko-KR" sz="1100" kern="1200"/>
        </a:p>
      </dsp:txBody>
      <dsp:txXfrm>
        <a:off x="1434007" y="3661197"/>
        <a:ext cx="2728112" cy="732239"/>
      </dsp:txXfrm>
    </dsp:sp>
    <dsp:sp modelId="{F731794A-463B-48FF-9533-29C81FC5E77B}">
      <dsp:nvSpPr>
        <dsp:cNvPr id="0" name=""/>
        <dsp:cNvSpPr/>
      </dsp:nvSpPr>
      <dsp:spPr>
        <a:xfrm>
          <a:off x="349757" y="4393437"/>
          <a:ext cx="4896612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6</a:t>
          </a:r>
          <a:r>
            <a:rPr lang="ko-KR" sz="1100" kern="1200" smtClean="0"/>
            <a:t>원칙  사생활 보호와 비밀보장 원칙</a:t>
          </a:r>
          <a:endParaRPr lang="ko-KR" sz="1100" kern="1200"/>
        </a:p>
      </dsp:txBody>
      <dsp:txXfrm>
        <a:off x="1206665" y="4393437"/>
        <a:ext cx="3182797" cy="732239"/>
      </dsp:txXfrm>
    </dsp:sp>
    <dsp:sp modelId="{3C97D007-228C-4E9C-88B6-80250C0BF65B}">
      <dsp:nvSpPr>
        <dsp:cNvPr id="0" name=""/>
        <dsp:cNvSpPr/>
      </dsp:nvSpPr>
      <dsp:spPr>
        <a:xfrm>
          <a:off x="0" y="5125676"/>
          <a:ext cx="5596127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7</a:t>
          </a:r>
          <a:r>
            <a:rPr lang="ko-KR" sz="1100" kern="1200" smtClean="0"/>
            <a:t>원칙  진실성과 정보개방의 원칙</a:t>
          </a:r>
          <a:endParaRPr lang="ko-KR" sz="1100" kern="1200"/>
        </a:p>
      </dsp:txBody>
      <dsp:txXfrm>
        <a:off x="979322" y="5125676"/>
        <a:ext cx="3637483" cy="732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r>
              <a:rPr lang="ko-KR" altLang="en-US" sz="2700" b="1" dirty="0" smtClean="0"/>
              <a:t>윤리적 의사결정</a:t>
            </a:r>
            <a:r>
              <a:rPr lang="en-US" altLang="ko-KR" sz="2700" b="1" dirty="0" smtClean="0"/>
              <a:t/>
            </a:r>
            <a:br>
              <a:rPr lang="en-US" altLang="ko-KR" sz="2700" b="1" dirty="0" smtClean="0"/>
            </a:br>
            <a:r>
              <a:rPr lang="ko-KR" altLang="en-US" sz="2700" dirty="0"/>
              <a:t/>
            </a:r>
            <a:br>
              <a:rPr lang="ko-KR" altLang="en-US" sz="2700" dirty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715016"/>
          </a:xfrm>
        </p:spPr>
        <p:txBody>
          <a:bodyPr>
            <a:normAutofit/>
          </a:bodyPr>
          <a:lstStyle/>
          <a:p>
            <a:pPr marL="457200" indent="-457200" fontAlgn="base">
              <a:buAutoNum type="arabicPeriod"/>
            </a:pPr>
            <a:r>
              <a:rPr lang="ko-KR" altLang="en-US" sz="2000" b="1" spc="190" dirty="0" smtClean="0"/>
              <a:t>사회복지전문직의 윤리적 의사결정이란</a:t>
            </a:r>
            <a:r>
              <a:rPr lang="en-US" altLang="ko-KR" sz="2000" b="1" spc="190" dirty="0" smtClean="0"/>
              <a:t>?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의사결정을 하는 목적과 방법은 다양하지만 사회복지실천과정에서 행해지는 의사결정은 실천과정 전반에 걸쳐 윤리적인 요소를 고려해야 함</a:t>
            </a:r>
            <a:endParaRPr lang="en-US" altLang="ko-KR" sz="2000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 의사결정에서 지향하는 가치가 사회복지에서 지향하는 가치와 부합되면서 기관과 사회복지사의 이익보다 클라이언트의 이익을 최우선에 두고 결정하는 것을 의미</a:t>
            </a:r>
            <a:r>
              <a:rPr lang="en-US" altLang="ko-KR" sz="2000" spc="190" dirty="0" smtClean="0"/>
              <a:t>. </a:t>
            </a:r>
            <a:r>
              <a:rPr lang="ko-KR" altLang="en-US" sz="2000" spc="190" dirty="0" smtClean="0"/>
              <a:t>즉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인간존엄성과 사회정의실현이라는 가치에 기반을 두고 클라이언트의 이익을 우선에 두는 옳은 결정을 의미함 </a:t>
            </a:r>
            <a:endParaRPr lang="en-US" altLang="ko-KR" sz="2000" spc="190" dirty="0" smtClean="0"/>
          </a:p>
        </p:txBody>
      </p:sp>
    </p:spTree>
    <p:extLst>
      <p:ext uri="{BB962C8B-B14F-4D97-AF65-F5344CB8AC3E}">
        <p14:creationId xmlns:p14="http://schemas.microsoft.com/office/powerpoint/2010/main" val="358046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spc="190" dirty="0" smtClean="0"/>
              <a:t>(1</a:t>
            </a:r>
            <a:r>
              <a:rPr lang="en-US" altLang="ko-KR" sz="2000" spc="190" dirty="0"/>
              <a:t>) </a:t>
            </a:r>
            <a:r>
              <a:rPr lang="ko-KR" altLang="en-US" sz="2000" spc="190" dirty="0" err="1"/>
              <a:t>리머의</a:t>
            </a:r>
            <a:r>
              <a:rPr lang="ko-KR" altLang="en-US" sz="2000" spc="190" dirty="0"/>
              <a:t> 윤리적 결정원칙</a:t>
            </a:r>
          </a:p>
          <a:p>
            <a:pPr fontAlgn="base">
              <a:buNone/>
            </a:pPr>
            <a:r>
              <a:rPr lang="ko-KR" altLang="en-US" sz="2000" spc="190" dirty="0" smtClean="0"/>
              <a:t>④ </a:t>
            </a:r>
            <a:r>
              <a:rPr lang="ko-KR" altLang="en-US" sz="2000" spc="190" dirty="0"/>
              <a:t>민주적 절차를 거쳐서 입법화된 법을 고의적으로 위반하는 것이나 혹은 </a:t>
            </a:r>
            <a:r>
              <a:rPr lang="ko-KR" altLang="en-US" sz="2000" spc="190" dirty="0" err="1"/>
              <a:t>사회복지사가</a:t>
            </a:r>
            <a:r>
              <a:rPr lang="ko-KR" altLang="en-US" sz="2000" spc="190" dirty="0"/>
              <a:t> 속한 기관의 정책을 고의적으로 위반하는 것은 비윤리적이다</a:t>
            </a:r>
          </a:p>
          <a:p>
            <a:pPr fontAlgn="base">
              <a:buNone/>
            </a:pPr>
            <a:r>
              <a:rPr lang="ko-KR" altLang="en-US" sz="2000" spc="190" dirty="0"/>
              <a:t>⑤ 법률이나 규칙</a:t>
            </a:r>
            <a:r>
              <a:rPr lang="en-US" altLang="ko-KR" sz="2000" spc="190" dirty="0"/>
              <a:t>, </a:t>
            </a:r>
            <a:r>
              <a:rPr lang="ko-KR" altLang="en-US" sz="2000" spc="190" dirty="0"/>
              <a:t>규정을 준수해야 하는 의무는 절대적인 것이 </a:t>
            </a:r>
            <a:r>
              <a:rPr lang="ko-KR" altLang="en-US" sz="2000" spc="190" dirty="0" smtClean="0"/>
              <a:t>아니며 </a:t>
            </a:r>
            <a:r>
              <a:rPr lang="ko-KR" altLang="en-US" sz="2000" spc="190" dirty="0"/>
              <a:t>한계가 있다</a:t>
            </a:r>
            <a:r>
              <a:rPr lang="en-US" altLang="ko-KR" sz="2000" spc="190" dirty="0"/>
              <a:t>. </a:t>
            </a:r>
            <a:r>
              <a:rPr lang="ko-KR" altLang="en-US" sz="2000" spc="190" dirty="0"/>
              <a:t>클라이언트의 기본적 복리를 위협하는 등의 경우에는 법률이나 규칙을 위반하는 행위는 정당화 된다</a:t>
            </a:r>
          </a:p>
          <a:p>
            <a:pPr fontAlgn="base">
              <a:buNone/>
            </a:pPr>
            <a:r>
              <a:rPr lang="ko-KR" altLang="en-US" sz="2000" spc="190" dirty="0"/>
              <a:t>⑥ 빈곤한 사람들에게 원조를 제공하고 기본적인 해악을 예방하기 위해서 필요한 조세 및 강제조치들을 </a:t>
            </a:r>
            <a:r>
              <a:rPr lang="ko-KR" altLang="en-US" sz="2000" spc="190" dirty="0" smtClean="0"/>
              <a:t>정당화한다</a:t>
            </a:r>
            <a:r>
              <a:rPr lang="en-US" altLang="ko-KR" sz="2000" spc="190" dirty="0" smtClean="0"/>
              <a:t>(</a:t>
            </a:r>
            <a:r>
              <a:rPr lang="ko-KR" altLang="en-US" sz="2000" spc="190" dirty="0" smtClean="0"/>
              <a:t>학대아동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빈곤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장애인에게 기본적인 서비스를 제공하기 위해서 세금을 부과하는 조치를 정당화시킴</a:t>
            </a:r>
            <a:r>
              <a:rPr lang="en-US" altLang="ko-KR" sz="2000" spc="190" dirty="0" smtClean="0"/>
              <a:t>)</a:t>
            </a:r>
            <a:r>
              <a:rPr lang="ko-KR" altLang="en-US" sz="2000" spc="190" dirty="0" smtClean="0"/>
              <a:t> </a:t>
            </a:r>
            <a:endParaRPr lang="ko-KR" altLang="en-US" sz="2000" spc="190" dirty="0"/>
          </a:p>
          <a:p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109364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dirty="0" smtClean="0"/>
              <a:t>(2</a:t>
            </a:r>
            <a:r>
              <a:rPr lang="en-US" altLang="ko-KR" sz="2000" dirty="0"/>
              <a:t>) </a:t>
            </a:r>
            <a:r>
              <a:rPr lang="ko-KR" altLang="en-US" sz="2000" dirty="0" err="1"/>
              <a:t>리머의</a:t>
            </a:r>
            <a:r>
              <a:rPr lang="ko-KR" altLang="en-US" sz="2000" dirty="0"/>
              <a:t> 윤리적 의사결정 과정</a:t>
            </a:r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1</a:t>
            </a:r>
            <a:r>
              <a:rPr lang="ko-KR" altLang="en-US" sz="2000" dirty="0"/>
              <a:t>단계</a:t>
            </a:r>
            <a:r>
              <a:rPr lang="en-US" altLang="ko-KR" sz="2000" dirty="0"/>
              <a:t>- </a:t>
            </a:r>
            <a:r>
              <a:rPr lang="ko-KR" altLang="en-US" sz="2000" dirty="0"/>
              <a:t>갈등을 일으키는 사회복지 실천가치와 의무를 포함하여</a:t>
            </a:r>
            <a:r>
              <a:rPr lang="en-US" altLang="ko-KR" sz="2000" dirty="0"/>
              <a:t>, </a:t>
            </a:r>
            <a:r>
              <a:rPr lang="ko-KR" altLang="en-US" sz="2000" dirty="0"/>
              <a:t>윤리적 이슈를 규명한다</a:t>
            </a:r>
          </a:p>
          <a:p>
            <a:pPr fontAlgn="base">
              <a:buNone/>
            </a:pPr>
            <a:r>
              <a:rPr lang="en-US" altLang="ko-KR" sz="2000" dirty="0"/>
              <a:t>2</a:t>
            </a:r>
            <a:r>
              <a:rPr lang="ko-KR" altLang="en-US" sz="2000" dirty="0"/>
              <a:t>단계 </a:t>
            </a:r>
            <a:r>
              <a:rPr lang="en-US" altLang="ko-KR" sz="2000" dirty="0"/>
              <a:t>-</a:t>
            </a:r>
            <a:r>
              <a:rPr lang="ko-KR" altLang="en-US" sz="2000" dirty="0"/>
              <a:t>윤리적 결정에 의하여 영향을 받을 가능성이 있는 개인이나 집단조직을 규명한다</a:t>
            </a:r>
          </a:p>
          <a:p>
            <a:pPr fontAlgn="base">
              <a:buNone/>
            </a:pPr>
            <a:r>
              <a:rPr lang="en-US" altLang="ko-KR" sz="2000" dirty="0"/>
              <a:t>3</a:t>
            </a:r>
            <a:r>
              <a:rPr lang="ko-KR" altLang="en-US" sz="2000" dirty="0"/>
              <a:t>단계 </a:t>
            </a:r>
            <a:r>
              <a:rPr lang="en-US" altLang="ko-KR" sz="2000" dirty="0"/>
              <a:t>-</a:t>
            </a:r>
            <a:r>
              <a:rPr lang="ko-KR" altLang="en-US" sz="2000" dirty="0" err="1"/>
              <a:t>실행가능한</a:t>
            </a:r>
            <a:r>
              <a:rPr lang="ko-KR" altLang="en-US" sz="2000" dirty="0"/>
              <a:t> 모든 행동방침과 </a:t>
            </a:r>
            <a:r>
              <a:rPr lang="ko-KR" altLang="en-US" sz="2000" dirty="0" smtClean="0"/>
              <a:t>각각의 </a:t>
            </a:r>
            <a:r>
              <a:rPr lang="ko-KR" altLang="en-US" sz="2000" dirty="0"/>
              <a:t>경우에 포함되는 참여자들 그리고 각 경우의 잠재적 이익과 위험을 잠정적으로 </a:t>
            </a:r>
            <a:r>
              <a:rPr lang="ko-KR" altLang="en-US" sz="2000" dirty="0" smtClean="0"/>
              <a:t>규정한다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Autofit/>
          </a:bodyPr>
          <a:lstStyle/>
          <a:p>
            <a:pPr fontAlgn="base">
              <a:buNone/>
            </a:pPr>
            <a:r>
              <a:rPr lang="en-US" altLang="ko-KR" sz="2000" dirty="0" smtClean="0"/>
              <a:t>(2</a:t>
            </a:r>
            <a:r>
              <a:rPr lang="en-US" altLang="ko-KR" sz="2000" dirty="0"/>
              <a:t>) </a:t>
            </a:r>
            <a:r>
              <a:rPr lang="ko-KR" altLang="en-US" sz="2000" dirty="0" err="1"/>
              <a:t>리머의</a:t>
            </a:r>
            <a:r>
              <a:rPr lang="ko-KR" altLang="en-US" sz="2000" dirty="0"/>
              <a:t> 윤리적 의사결정 과정</a:t>
            </a:r>
          </a:p>
          <a:p>
            <a:pPr fontAlgn="base">
              <a:buNone/>
            </a:pPr>
            <a:r>
              <a:rPr lang="en-US" altLang="ko-KR" sz="2000" dirty="0" smtClean="0"/>
              <a:t>4</a:t>
            </a:r>
            <a:r>
              <a:rPr lang="ko-KR" altLang="en-US" sz="2000" dirty="0"/>
              <a:t>단계</a:t>
            </a:r>
            <a:r>
              <a:rPr lang="en-US" altLang="ko-KR" sz="2000" dirty="0"/>
              <a:t>- </a:t>
            </a:r>
            <a:r>
              <a:rPr lang="ko-KR" altLang="en-US" sz="2000" dirty="0"/>
              <a:t>다음의 관련 사항을 고려하여</a:t>
            </a:r>
            <a:r>
              <a:rPr lang="en-US" altLang="ko-KR" sz="2000" dirty="0"/>
              <a:t>, </a:t>
            </a:r>
            <a:r>
              <a:rPr lang="ko-KR" altLang="en-US" sz="2000" dirty="0" smtClean="0"/>
              <a:t>각각의 </a:t>
            </a:r>
            <a:r>
              <a:rPr lang="ko-KR" altLang="en-US" sz="2000" dirty="0"/>
              <a:t>행동방침을 찬성 또는 반대하는 이유와 근거를 철저하게 검토한다</a:t>
            </a:r>
          </a:p>
          <a:p>
            <a:pPr fontAlgn="base">
              <a:buNone/>
            </a:pPr>
            <a:r>
              <a:rPr lang="ko-KR" altLang="en-US" sz="2000" dirty="0"/>
              <a:t>Ⓐ 윤리이론</a:t>
            </a:r>
            <a:r>
              <a:rPr lang="en-US" altLang="ko-KR" sz="2000" dirty="0"/>
              <a:t>, </a:t>
            </a:r>
            <a:r>
              <a:rPr lang="ko-KR" altLang="en-US" sz="2000" dirty="0"/>
              <a:t>원칙</a:t>
            </a:r>
            <a:r>
              <a:rPr lang="en-US" altLang="ko-KR" sz="2000" dirty="0"/>
              <a:t>, </a:t>
            </a:r>
            <a:r>
              <a:rPr lang="ko-KR" altLang="en-US" sz="2000" dirty="0"/>
              <a:t>지침들</a:t>
            </a:r>
          </a:p>
          <a:p>
            <a:pPr fontAlgn="base">
              <a:buNone/>
            </a:pPr>
            <a:r>
              <a:rPr lang="ko-KR" altLang="en-US" sz="2000" dirty="0"/>
              <a:t>Ⓑ 윤리강령과 법적 원칙들</a:t>
            </a:r>
          </a:p>
          <a:p>
            <a:pPr fontAlgn="base">
              <a:buNone/>
            </a:pPr>
            <a:r>
              <a:rPr lang="ko-KR" altLang="en-US" sz="2000" dirty="0"/>
              <a:t>Ⓒ 사회복지실천 이론과 원칙들</a:t>
            </a:r>
          </a:p>
          <a:p>
            <a:pPr fontAlgn="base">
              <a:buNone/>
            </a:pPr>
            <a:r>
              <a:rPr lang="ko-KR" altLang="en-US" sz="2000" dirty="0"/>
              <a:t>Ⓓ 개인적 가치들</a:t>
            </a:r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5</a:t>
            </a:r>
            <a:r>
              <a:rPr lang="ko-KR" altLang="en-US" sz="2000" dirty="0"/>
              <a:t>단계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동료나 </a:t>
            </a:r>
            <a:r>
              <a:rPr lang="ko-KR" altLang="en-US" sz="2000" dirty="0"/>
              <a:t>적당한 전문가와 상담한다</a:t>
            </a:r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6</a:t>
            </a:r>
            <a:r>
              <a:rPr lang="ko-KR" altLang="en-US" sz="2000" dirty="0"/>
              <a:t>단계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결정을 </a:t>
            </a:r>
            <a:r>
              <a:rPr lang="ko-KR" altLang="en-US" sz="2000" dirty="0"/>
              <a:t>내리고 의사결정과정의 증빙서류를 첨부한다</a:t>
            </a:r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7</a:t>
            </a:r>
            <a:r>
              <a:rPr lang="ko-KR" altLang="en-US" sz="2000" dirty="0"/>
              <a:t>단계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결정을 </a:t>
            </a:r>
            <a:r>
              <a:rPr lang="ko-KR" altLang="en-US" sz="2000" dirty="0"/>
              <a:t>감시</a:t>
            </a:r>
            <a:r>
              <a:rPr lang="en-US" altLang="ko-KR" sz="2000" dirty="0"/>
              <a:t>, </a:t>
            </a:r>
            <a:r>
              <a:rPr lang="ko-KR" altLang="en-US" sz="2000" dirty="0"/>
              <a:t>평가하고 결정에 관한 </a:t>
            </a:r>
            <a:r>
              <a:rPr lang="ko-KR" altLang="en-US" sz="2000" dirty="0" smtClean="0"/>
              <a:t>서류를 </a:t>
            </a:r>
            <a:r>
              <a:rPr lang="ko-KR" altLang="en-US" sz="2000" dirty="0"/>
              <a:t>첨부한다</a:t>
            </a:r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9589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spc="190" dirty="0" smtClean="0"/>
              <a:t>3) </a:t>
            </a:r>
            <a:r>
              <a:rPr lang="ko-KR" altLang="en-US" sz="2000" b="1" spc="190" dirty="0" err="1" smtClean="0"/>
              <a:t>콩그레스의</a:t>
            </a:r>
            <a:r>
              <a:rPr lang="ko-KR" altLang="en-US" sz="2000" b="1" spc="190" dirty="0" smtClean="0"/>
              <a:t> </a:t>
            </a:r>
            <a:r>
              <a:rPr lang="en-US" altLang="ko-KR" sz="2000" b="1" spc="190" dirty="0" smtClean="0"/>
              <a:t>ETHIC</a:t>
            </a:r>
            <a:endParaRPr lang="ko-KR" altLang="en-US" sz="2000" spc="190" dirty="0"/>
          </a:p>
          <a:p>
            <a:pPr fontAlgn="base">
              <a:buNone/>
            </a:pPr>
            <a:r>
              <a:rPr lang="en-US" altLang="ko-KR" sz="2000" spc="190" dirty="0"/>
              <a:t>- </a:t>
            </a:r>
            <a:r>
              <a:rPr lang="ko-KR" altLang="en-US" sz="2000" spc="190" dirty="0" smtClean="0"/>
              <a:t> 사회복지의 가치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윤리강령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그리고 사회복지의 맥락을 고려하여 신속하고 효과적으로 적용하기 위해 이 모델 제시</a:t>
            </a:r>
            <a:endParaRPr lang="ko-KR" altLang="en-US" sz="2000" spc="190" dirty="0"/>
          </a:p>
          <a:p>
            <a:pPr fontAlgn="base">
              <a:buNone/>
            </a:pPr>
            <a:r>
              <a:rPr lang="ko-KR" altLang="en-US" sz="2000" spc="190" dirty="0" smtClean="0"/>
              <a:t>① 윤리적인 사안과 관련된 개인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사회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기관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클라이언트와 전문가의 가치를 검토한다</a:t>
            </a:r>
            <a:r>
              <a:rPr lang="en-US" altLang="ko-KR" sz="2000" spc="190" dirty="0" smtClean="0"/>
              <a:t>(Examine): </a:t>
            </a:r>
            <a:r>
              <a:rPr lang="ko-KR" altLang="en-US" sz="2000" spc="190" dirty="0" smtClean="0"/>
              <a:t>의사결정과 관련된 체계들 사이에 존재하는 가치의 차이로 윤리적 딜레마 야기될 수 있음</a:t>
            </a:r>
            <a:endParaRPr lang="en-US" altLang="ko-KR" sz="2000" spc="190" dirty="0" smtClean="0"/>
          </a:p>
          <a:p>
            <a:pPr fontAlgn="base">
              <a:buNone/>
            </a:pPr>
            <a:r>
              <a:rPr lang="ko-KR" altLang="en-US" sz="2000" spc="190" dirty="0" smtClean="0"/>
              <a:t>② 윤리적 딜레마 상황에 사회복지사협회의 윤리강령 중 어떤 것을 적용할지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어떤 관련 법규와 판례를 적용할지를 숙고한다</a:t>
            </a:r>
            <a:r>
              <a:rPr lang="en-US" altLang="ko-KR" sz="2000" spc="190" dirty="0" smtClean="0"/>
              <a:t>(Think)</a:t>
            </a:r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spc="190" dirty="0" smtClean="0"/>
              <a:t>각기 다른 결정으로 인한 결과를 가정해 본다</a:t>
            </a:r>
            <a:r>
              <a:rPr lang="en-US" altLang="ko-KR" sz="2000" spc="190" dirty="0" smtClean="0"/>
              <a:t>(Hypothesize):</a:t>
            </a:r>
            <a:r>
              <a:rPr lang="ko-KR" altLang="en-US" sz="2000" spc="190" dirty="0" smtClean="0"/>
              <a:t>클라이언트의 권리를 극대화하여 손실을 최소화하는 윤리적 결정에 유용함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spc="190" dirty="0" smtClean="0"/>
              <a:t>가장 취약한 사람에게 헌신하다는 사회복지사의 관점에서 결정으로 인해 이득을 받는 사람과 해를 입는 사람이 </a:t>
            </a:r>
            <a:r>
              <a:rPr lang="ko-KR" altLang="en-US" sz="2000" spc="190" dirty="0" err="1" smtClean="0"/>
              <a:t>누구일지를</a:t>
            </a:r>
            <a:r>
              <a:rPr lang="ko-KR" altLang="en-US" sz="2000" spc="190" dirty="0" smtClean="0"/>
              <a:t> 확인해 본다</a:t>
            </a:r>
            <a:r>
              <a:rPr lang="en-US" altLang="ko-KR" sz="2000" spc="190" dirty="0" smtClean="0"/>
              <a:t>(Identify)</a:t>
            </a:r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spc="190" dirty="0" smtClean="0"/>
              <a:t>최선의 윤리적 결정과 관련하여 슈퍼바이져와 동료의 자문을 구한다</a:t>
            </a:r>
            <a:r>
              <a:rPr lang="en-US" altLang="ko-KR" sz="2000" spc="190" dirty="0" smtClean="0"/>
              <a:t>(Consult): </a:t>
            </a:r>
            <a:r>
              <a:rPr lang="ko-KR" altLang="en-US" sz="2000" spc="190" dirty="0" smtClean="0"/>
              <a:t>지금의 방향이 윤리적 결정인지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이 결정으로 제 </a:t>
            </a:r>
            <a:r>
              <a:rPr lang="en-US" altLang="ko-KR" sz="2000" spc="190" dirty="0" smtClean="0"/>
              <a:t>3</a:t>
            </a:r>
            <a:r>
              <a:rPr lang="ko-KR" altLang="en-US" sz="2000" spc="190" dirty="0" smtClean="0"/>
              <a:t>자가 불이익을 받는 것은 없는지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취약한 클라이언트를 보호하고 있는지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다른 대안이 더 바람직한 것을 아닌지 등과 관련하여 </a:t>
            </a:r>
            <a:r>
              <a:rPr lang="ko-KR" altLang="en-US" sz="2000" spc="190" dirty="0" err="1" smtClean="0"/>
              <a:t>슈퍼바이저와</a:t>
            </a:r>
            <a:r>
              <a:rPr lang="ko-KR" altLang="en-US" sz="2000" spc="190" dirty="0" smtClean="0"/>
              <a:t> 동료의 자문을 구하고 검증하는 과정  </a:t>
            </a:r>
            <a:r>
              <a:rPr lang="en-US" altLang="ko-KR" sz="2000" spc="190" dirty="0" smtClean="0"/>
              <a:t>  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255278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spc="190" dirty="0" smtClean="0"/>
              <a:t>4) </a:t>
            </a:r>
            <a:r>
              <a:rPr lang="ko-KR" altLang="en-US" sz="2000" b="1" spc="190" dirty="0" smtClean="0"/>
              <a:t>조셉의 의사결정모델</a:t>
            </a:r>
            <a:endParaRPr lang="ko-KR" altLang="en-US" sz="2000" spc="190" dirty="0"/>
          </a:p>
          <a:p>
            <a:pPr fontAlgn="base">
              <a:buNone/>
            </a:pPr>
            <a:r>
              <a:rPr lang="en-US" altLang="ko-KR" sz="2000" spc="190" dirty="0"/>
              <a:t>- </a:t>
            </a:r>
            <a:r>
              <a:rPr lang="ko-KR" altLang="en-US" sz="2000" spc="190" dirty="0" smtClean="0"/>
              <a:t> 윤리적 갈등에 적용할 수 있는 의사결정과정을 </a:t>
            </a:r>
            <a:r>
              <a:rPr lang="en-US" altLang="ko-KR" sz="2000" spc="190" dirty="0" smtClean="0"/>
              <a:t>4</a:t>
            </a:r>
            <a:r>
              <a:rPr lang="ko-KR" altLang="en-US" sz="2000" spc="190" dirty="0" smtClean="0"/>
              <a:t>단계로 제시함</a:t>
            </a:r>
            <a:r>
              <a:rPr lang="en-US" altLang="ko-KR" sz="2000" spc="190" dirty="0" smtClean="0"/>
              <a:t>. </a:t>
            </a:r>
            <a:r>
              <a:rPr lang="ko-KR" altLang="en-US" sz="2000" spc="190" dirty="0" smtClean="0"/>
              <a:t>미시적 실천 뿐만 아니라 사회정책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기획과 같은 거시적 </a:t>
            </a:r>
            <a:r>
              <a:rPr lang="ko-KR" altLang="en-US" sz="2000" spc="190" dirty="0" err="1" smtClean="0"/>
              <a:t>실천상황의</a:t>
            </a:r>
            <a:r>
              <a:rPr lang="ko-KR" altLang="en-US" sz="2000" spc="190" dirty="0" smtClean="0"/>
              <a:t> 윤리적 갈등에도 적용됨</a:t>
            </a:r>
            <a:endParaRPr lang="ko-KR" altLang="en-US" sz="2000" spc="190" dirty="0"/>
          </a:p>
          <a:p>
            <a:pPr fontAlgn="base">
              <a:buNone/>
            </a:pPr>
            <a:r>
              <a:rPr lang="ko-KR" altLang="en-US" sz="2000" spc="190" dirty="0" smtClean="0"/>
              <a:t>① 윤리적 쟁점을 명확히 하는 단계</a:t>
            </a:r>
            <a:r>
              <a:rPr lang="en-US" altLang="ko-KR" sz="2000" spc="190" dirty="0" smtClean="0"/>
              <a:t>: </a:t>
            </a:r>
            <a:r>
              <a:rPr lang="ko-KR" altLang="en-US" sz="2000" spc="190" dirty="0" smtClean="0"/>
              <a:t>가장 문제가 되는 핵심적인 </a:t>
            </a:r>
            <a:r>
              <a:rPr lang="ko-KR" altLang="en-US" sz="2000" spc="190" dirty="0" err="1" smtClean="0"/>
              <a:t>가치갈등이</a:t>
            </a:r>
            <a:r>
              <a:rPr lang="ko-KR" altLang="en-US" sz="2000" spc="190" dirty="0" smtClean="0"/>
              <a:t> 무엇인지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이와 관련된 윤리적 쟁점이 무엇인지 명확히 하는 </a:t>
            </a:r>
            <a:r>
              <a:rPr lang="ko-KR" altLang="en-US" sz="2000" spc="190" dirty="0" err="1" smtClean="0"/>
              <a:t>하는</a:t>
            </a:r>
            <a:r>
              <a:rPr lang="ko-KR" altLang="en-US" sz="2000" spc="190" dirty="0" smtClean="0"/>
              <a:t> 단계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spc="190" dirty="0" smtClean="0"/>
              <a:t>윤리적 쟁점과 관련된 </a:t>
            </a:r>
            <a:r>
              <a:rPr lang="ko-KR" altLang="en-US" sz="2000" spc="190" dirty="0" err="1" smtClean="0"/>
              <a:t>배경정보</a:t>
            </a:r>
            <a:r>
              <a:rPr lang="ko-KR" altLang="en-US" sz="2000" spc="190" dirty="0" smtClean="0"/>
              <a:t> 수집 및 고찰 단계</a:t>
            </a:r>
            <a:r>
              <a:rPr lang="en-US" altLang="ko-KR" sz="2000" spc="190" dirty="0" smtClean="0"/>
              <a:t>: </a:t>
            </a:r>
            <a:r>
              <a:rPr lang="ko-KR" altLang="en-US" sz="2000" spc="190" dirty="0" smtClean="0"/>
              <a:t>정보를 수집하는 데 중요한 것은 객관성을 확보하는 것이며 대립되는 체계의 입장을 지지하는 정보를 고르게 수집하는 것</a:t>
            </a:r>
            <a:r>
              <a:rPr lang="en-US" altLang="ko-KR" sz="2000" spc="190" dirty="0" smtClean="0"/>
              <a:t>(</a:t>
            </a:r>
            <a:r>
              <a:rPr lang="ko-KR" altLang="en-US" sz="2000" spc="190" dirty="0" smtClean="0"/>
              <a:t>사례의 입장을 정당화할 윤리적 기준과 원칙에 대한 문헌연구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현 사례와 유사한 사례에 대한 경험적 근거 및 사례연구결과 확인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현 사례를 구상하고 있는 </a:t>
            </a:r>
            <a:r>
              <a:rPr lang="ko-KR" altLang="en-US" sz="2000" spc="190" dirty="0" err="1" smtClean="0"/>
              <a:t>배경사실에</a:t>
            </a:r>
            <a:r>
              <a:rPr lang="ko-KR" altLang="en-US" sz="2000" spc="190" dirty="0" smtClean="0"/>
              <a:t> 대한 지식 등이 고려되어야 함</a:t>
            </a:r>
            <a:r>
              <a:rPr lang="en-US" altLang="ko-KR" sz="2000" spc="190" dirty="0" smtClean="0"/>
              <a:t>)  </a:t>
            </a:r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spc="190" dirty="0" smtClean="0"/>
              <a:t>우선순위 </a:t>
            </a:r>
            <a:r>
              <a:rPr lang="ko-KR" altLang="en-US" sz="2000" spc="190" dirty="0" err="1" smtClean="0"/>
              <a:t>설정단계</a:t>
            </a:r>
            <a:r>
              <a:rPr lang="en-US" altLang="ko-KR" sz="2000" spc="190" dirty="0" smtClean="0"/>
              <a:t>: </a:t>
            </a:r>
            <a:r>
              <a:rPr lang="ko-KR" altLang="en-US" sz="2000" spc="190" dirty="0" smtClean="0"/>
              <a:t>갈등 상황을 구성하는 가치들을 확인하면서 가치의 상대적인 중요도를 결정하여 우선순위 정함</a:t>
            </a:r>
            <a:r>
              <a:rPr lang="en-US" altLang="ko-KR" sz="2000" spc="190" dirty="0" smtClean="0"/>
              <a:t>(</a:t>
            </a:r>
            <a:r>
              <a:rPr lang="ko-KR" altLang="en-US" sz="2000" spc="190" dirty="0" smtClean="0"/>
              <a:t>사회보지사의 </a:t>
            </a:r>
            <a:r>
              <a:rPr lang="ko-KR" altLang="en-US" sz="2000" spc="190" dirty="0" err="1" smtClean="0"/>
              <a:t>개인가치가</a:t>
            </a:r>
            <a:r>
              <a:rPr lang="ko-KR" altLang="en-US" sz="2000" spc="190" dirty="0" smtClean="0"/>
              <a:t> 관여되지 않도록 하는 것이 중요하고 가치중립적 자세를 취해야 함</a:t>
            </a:r>
            <a:r>
              <a:rPr lang="en-US" altLang="ko-KR" sz="2000" spc="190" dirty="0" smtClean="0"/>
              <a:t>)</a:t>
            </a:r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spc="190" dirty="0" smtClean="0"/>
              <a:t>대안 확정과 논리적 근거제시단계</a:t>
            </a:r>
            <a:r>
              <a:rPr lang="en-US" altLang="ko-KR" sz="2000" spc="190" dirty="0" smtClean="0"/>
              <a:t>: </a:t>
            </a:r>
            <a:r>
              <a:rPr lang="ko-KR" altLang="en-US" sz="2000" spc="190" dirty="0" smtClean="0"/>
              <a:t>윤리적 선택을 정당화 할 수 있는 논리적 근거를 제시해야 함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119297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5) </a:t>
            </a:r>
            <a:r>
              <a:rPr lang="ko-KR" altLang="en-US" sz="2000" b="1" dirty="0" err="1"/>
              <a:t>로웬버그와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돌고프의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크게 세 부분으로 나누어 볼 수 있다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윤리적 사정 심사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윤리적 원칙의 순위에서 윤리적 규정 심사와 원칙심사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(1) </a:t>
            </a:r>
            <a:r>
              <a:rPr lang="ko-KR" altLang="en-US" sz="2000" dirty="0" smtClean="0"/>
              <a:t>윤리적 사정심사의 내용과 순서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직면하고 있는 윤리적 갈등 상황과 관련하여 자신의 개인적 가치가 무엇인지 확인함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의사결정과 관련된 사회적 가치를 확인함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문제와 관련된 전문가의 가치를 확인함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개인적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전문가 가치간의 갈등을 최소화하기 위해 무엇을 할 수 있는가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선택의 대안을 확인한다 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어떤 </a:t>
            </a:r>
            <a:r>
              <a:rPr lang="ko-KR" altLang="en-US" sz="2000" dirty="0"/>
              <a:t>윤리적 </a:t>
            </a:r>
            <a:r>
              <a:rPr lang="ko-KR" altLang="en-US" sz="2000" dirty="0" smtClean="0"/>
              <a:t>선택의 대안이  </a:t>
            </a:r>
            <a:r>
              <a:rPr lang="ko-KR" altLang="en-US" sz="2000" dirty="0"/>
              <a:t>클라이언트와 다른 사람의 </a:t>
            </a:r>
            <a:r>
              <a:rPr lang="ko-KR" altLang="en-US" sz="2000" dirty="0" smtClean="0"/>
              <a:t>권리와 복지를 최대한 보장하는가</a:t>
            </a:r>
            <a:r>
              <a:rPr lang="en-US" altLang="ko-KR" sz="20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8228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5) </a:t>
            </a:r>
            <a:r>
              <a:rPr lang="ko-KR" altLang="en-US" sz="2000" b="1" dirty="0" err="1"/>
              <a:t>로웬버그와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돌고프의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모델</a:t>
            </a:r>
            <a:endParaRPr lang="en-US" altLang="ko-KR" sz="2000" b="1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457200" indent="-457200" fontAlgn="base">
              <a:buAutoNum type="arabicParenBoth"/>
            </a:pPr>
            <a:r>
              <a:rPr lang="ko-KR" altLang="en-US" sz="2000" dirty="0" smtClean="0"/>
              <a:t>윤리적 사정심사의 내용과 순서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 smtClean="0"/>
              <a:t>어떤 대안에 따른 행동이 사회의 권익을 최대한 보호 하는가</a:t>
            </a:r>
            <a:r>
              <a:rPr lang="en-US" altLang="ko-KR" sz="2000" dirty="0" smtClean="0"/>
              <a:t>?</a:t>
            </a: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 smtClean="0"/>
              <a:t>클라이언트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다른 사람들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사회의 권익 간의 갈등을 최소화하기 위하여 무엇을 할 수 있는가</a:t>
            </a:r>
            <a:r>
              <a:rPr lang="en-US" altLang="ko-KR" sz="2000" dirty="0" smtClean="0"/>
              <a:t>? </a:t>
            </a:r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/>
              <a:t>어떤 </a:t>
            </a:r>
            <a:r>
              <a:rPr lang="ko-KR" altLang="en-US" sz="2000" dirty="0" smtClean="0"/>
              <a:t>대안에 따른 행동이 최소 해악을 가져오는가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 smtClean="0"/>
              <a:t>각 행위의 대안들은 어느 정도 효율적이고 효과적이며 윤리적인가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 smtClean="0"/>
              <a:t>각각의 대안들이 가지고 있는 단기 및 장기적인 윤리적 결과를 모두 고려했는가</a:t>
            </a:r>
            <a:r>
              <a:rPr lang="en-US" altLang="ko-KR" sz="2000" dirty="0" smtClean="0"/>
              <a:t>?</a:t>
            </a:r>
            <a:r>
              <a:rPr lang="ko-KR" altLang="en-US" sz="2000" dirty="0" smtClean="0"/>
              <a:t> 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267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dirty="0" smtClean="0"/>
              <a:t>5) </a:t>
            </a:r>
            <a:r>
              <a:rPr lang="ko-KR" altLang="en-US" sz="2000" b="1" dirty="0" err="1"/>
              <a:t>로웬버그와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돌고프의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smtClean="0"/>
              <a:t>윤리적 원칙의 순위 </a:t>
            </a:r>
            <a:endParaRPr lang="en-US" altLang="ko-KR" sz="2000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/>
              <a:t>이러한 윤리적 사정심사의 과정을 거친다고 하더라도 윤리적인 의사결정이 용이한 것이 아니므로 상충하는 윤리적 원칙과 행위에 대한 우선순위를 판단하기 위해 윤리적 </a:t>
            </a:r>
            <a:r>
              <a:rPr lang="ko-KR" altLang="en-US" sz="2000" dirty="0" smtClean="0"/>
              <a:t>규정심사와 </a:t>
            </a:r>
            <a:r>
              <a:rPr lang="ko-KR" altLang="en-US" sz="2000" dirty="0"/>
              <a:t>윤리적 원칙심사를 하게 됨</a:t>
            </a:r>
            <a:endParaRPr lang="en-US" altLang="ko-KR" sz="2000" dirty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윤리적 규정심사의 단계에서 윤리강령에 적용할 수 없거나 상충될 경우 윤리적 원칙심사를 활용함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윤리적 규정심사는 윤리적 원칙심사보다 반드시 먼저 적용되어야 하고 윤리적 규정심사에서 만족스러운 의사결정을 내릴 수 없을 경우에만 윤리적 원칙심사를 해야 함</a:t>
            </a:r>
            <a:r>
              <a:rPr lang="en-US" altLang="ko-KR" sz="2000" dirty="0" smtClean="0"/>
              <a:t>)</a:t>
            </a:r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규정심사</a:t>
            </a:r>
            <a:r>
              <a:rPr lang="en-US" altLang="ko-KR" sz="2000" dirty="0" smtClean="0"/>
              <a:t>(Ethical Rules Screen): </a:t>
            </a:r>
            <a:r>
              <a:rPr lang="ko-KR" altLang="en-US" sz="2000" dirty="0" smtClean="0"/>
              <a:t>윤리강령을 우선적으로 적용함</a:t>
            </a:r>
            <a:endParaRPr lang="en-US" altLang="ko-KR" sz="2000" dirty="0" smtClean="0"/>
          </a:p>
          <a:p>
            <a:pPr fontAlgn="base">
              <a:buFontTx/>
              <a:buChar char="-"/>
            </a:pPr>
            <a:r>
              <a:rPr lang="ko-KR" altLang="en-US" sz="2000" dirty="0" smtClean="0"/>
              <a:t>윤리강령을 살펴보고 어떠한 규정을 적용할 수 있는지 살펴봄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사회복지사</a:t>
            </a:r>
            <a:r>
              <a:rPr lang="ko-KR" altLang="en-US" sz="2000" dirty="0" smtClean="0"/>
              <a:t> 개인의 가치체계보다 우선 함</a:t>
            </a:r>
            <a:r>
              <a:rPr lang="en-US" altLang="ko-KR" sz="2000" dirty="0" smtClean="0"/>
              <a:t>)</a:t>
            </a:r>
          </a:p>
          <a:p>
            <a:pPr fontAlgn="base">
              <a:buFontTx/>
              <a:buChar char="-"/>
            </a:pPr>
            <a:r>
              <a:rPr lang="ko-KR" altLang="en-US" sz="2000" dirty="0" smtClean="0"/>
              <a:t>하나 혹은 그 이상의 윤리강령이 </a:t>
            </a:r>
            <a:r>
              <a:rPr lang="ko-KR" altLang="en-US" sz="2000" dirty="0" err="1" smtClean="0"/>
              <a:t>적용가능한</a:t>
            </a:r>
            <a:r>
              <a:rPr lang="ko-KR" altLang="en-US" sz="2000" dirty="0" smtClean="0"/>
              <a:t> 경우 윤리 강령에 따름</a:t>
            </a:r>
            <a:endParaRPr lang="en-US" altLang="ko-KR" sz="2000" dirty="0" smtClean="0"/>
          </a:p>
          <a:p>
            <a:pPr fontAlgn="base">
              <a:buFontTx/>
              <a:buChar char="-"/>
            </a:pPr>
            <a:r>
              <a:rPr lang="ko-KR" altLang="en-US" sz="2000" dirty="0" smtClean="0"/>
              <a:t>윤리강령에 적용할 수 없거나 서로 상충될 경우에 윤리적 원칙사정을 함</a:t>
            </a:r>
            <a:endParaRPr lang="ko-KR" altLang="en-US" sz="2000" dirty="0"/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2824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037046"/>
              </p:ext>
            </p:extLst>
          </p:nvPr>
        </p:nvGraphicFramePr>
        <p:xfrm>
          <a:off x="457200" y="642918"/>
          <a:ext cx="8229600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778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현존하는 의사결정모델 중에 가장 완성도가 높은 </a:t>
            </a:r>
            <a:r>
              <a:rPr lang="ko-KR" altLang="en-US" sz="2000" dirty="0" err="1" smtClean="0"/>
              <a:t>로웬버그와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돌고프의</a:t>
            </a:r>
            <a:r>
              <a:rPr lang="ko-KR" altLang="en-US" sz="2000" dirty="0" smtClean="0"/>
              <a:t> 모델과 </a:t>
            </a:r>
            <a:r>
              <a:rPr lang="ko-KR" altLang="en-US" sz="2000" dirty="0" err="1" smtClean="0"/>
              <a:t>리머의</a:t>
            </a:r>
            <a:r>
              <a:rPr lang="ko-KR" altLang="en-US" sz="2000" dirty="0" smtClean="0"/>
              <a:t> 모델을 종합해서 통합모델을 완성함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로웬버그와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돌고프</a:t>
            </a:r>
            <a:r>
              <a:rPr lang="ko-KR" altLang="en-US" sz="2000" dirty="0" smtClean="0"/>
              <a:t> 모델의 장점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사회적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전문적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클라이언트의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사회복지사의 개인적 가치 들을 확인하고 가치 들간의 상충이 발생했을 때 이를 최소화할 수 있는 방안을 마련할 것을 주문함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사정심사에서 </a:t>
            </a:r>
            <a:r>
              <a:rPr lang="ko-KR" altLang="en-US" sz="2000" dirty="0" err="1" smtClean="0"/>
              <a:t>규칙의무로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행위공리주의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규칙 공리주의를 적용해 분석할 것을 제시하고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의무론과</a:t>
            </a:r>
            <a:r>
              <a:rPr lang="ko-KR" altLang="en-US" sz="2000" dirty="0" smtClean="0"/>
              <a:t> 목적론을 적용한 결과가 상충 될 때 갈등을 최소화할 수 있는 방안을 마련할 것을  제시함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사정심사에서 양적 공리주의에 대한 사회정의의 관점에서 비판을 수용해 최소한 해악의 원칙을 적용하도록 하고 있음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규칙심사에서 상충하는 가치들 간의 서열화를 위한 원칙을 제시하고 있음</a:t>
            </a:r>
            <a:endParaRPr lang="ko-KR" altLang="en-US" sz="2000" dirty="0"/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76143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904656"/>
          </a:xfrm>
        </p:spPr>
        <p:txBody>
          <a:bodyPr>
            <a:normAutofit/>
          </a:bodyPr>
          <a:lstStyle/>
          <a:p>
            <a:pPr marL="457200" indent="-457200" fontAlgn="base">
              <a:buAutoNum type="arabicPeriod"/>
            </a:pPr>
            <a:r>
              <a:rPr lang="ko-KR" altLang="en-US" sz="2000" b="1" spc="190" dirty="0" smtClean="0"/>
              <a:t>사회복지전문직의 윤리적 의사결정이란</a:t>
            </a:r>
            <a:r>
              <a:rPr lang="en-US" altLang="ko-KR" sz="2000" b="1" spc="190" dirty="0" smtClean="0"/>
              <a:t>?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클라이언트에게 가장 적합한 실천을 위한 의사결정을 하는 것이 쉽지 않은 이유</a:t>
            </a:r>
            <a:r>
              <a:rPr lang="en-US" altLang="ko-KR" sz="2000" spc="19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상충되는 가치의 타당성이 인정되지만 그 중 하나를 선택해야 될 경우가 발생됨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클라이언트의 문제를 해결하기 위한 대안이 다른 사람에게는 손실을 초래할 수 있기 때문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다양한 이해관계자의 요구를 외면할 수 없기 때문에 최선보다 차선을 고려해야 하는 상황도 발생됨</a:t>
            </a:r>
            <a:endParaRPr lang="en-US" altLang="ko-KR" sz="2000" spc="190" dirty="0" smtClean="0"/>
          </a:p>
          <a:p>
            <a:pPr marL="0" indent="0" fontAlgn="base">
              <a:buNone/>
            </a:pPr>
            <a:endParaRPr lang="en-US" altLang="ko-KR" sz="2000" spc="190" dirty="0"/>
          </a:p>
          <a:p>
            <a:pPr marL="0" indent="0" fontAlgn="base">
              <a:buNone/>
            </a:pP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382100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리머의</a:t>
            </a:r>
            <a:r>
              <a:rPr lang="ko-KR" altLang="en-US" sz="2000" dirty="0" smtClean="0"/>
              <a:t> 의사결정모델의 장점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간결하고 실용성이 높음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의사결정의 절차에 윤리적 쟁점에 대해 상충하는 가치와 의무들을 확인하도록 하고 있음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의사결정의 절차의 제 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단계에서 </a:t>
            </a:r>
            <a:r>
              <a:rPr lang="ko-KR" altLang="en-US" sz="2000" dirty="0" err="1" smtClean="0"/>
              <a:t>규범윤리학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윤리강령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법률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사회복지실천이론과 원칙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개인적 가치를 종합적으로 검토하도록 하고 있음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의사결정의 지침은 </a:t>
            </a:r>
            <a:r>
              <a:rPr lang="ko-KR" altLang="en-US" sz="2000" dirty="0" err="1" smtClean="0"/>
              <a:t>로웬버그와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돌고프의</a:t>
            </a:r>
            <a:r>
              <a:rPr lang="ko-KR" altLang="en-US" sz="2000" dirty="0" smtClean="0"/>
              <a:t> 윤리적 </a:t>
            </a:r>
            <a:r>
              <a:rPr lang="ko-KR" altLang="en-US" sz="2000" dirty="0" err="1" smtClean="0"/>
              <a:t>원칙심사와</a:t>
            </a:r>
            <a:r>
              <a:rPr lang="ko-KR" altLang="en-US" sz="2000" dirty="0" smtClean="0"/>
              <a:t> 마찬가지로 사회복지의 주요 가치들 간의 서열화를 위한 원칙을 제시하고 있음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8292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marL="457200" indent="-457200" fontAlgn="base">
              <a:buAutoNum type="arabicParenBoth"/>
            </a:pPr>
            <a:r>
              <a:rPr lang="ko-KR" altLang="en-US" sz="2000" dirty="0" smtClean="0"/>
              <a:t>통합적 윤리적 의사결정의 원칙</a:t>
            </a:r>
            <a:endParaRPr lang="en-US" altLang="ko-KR" sz="2000" dirty="0"/>
          </a:p>
          <a:p>
            <a:pPr marL="0" indent="0" fontAlgn="base">
              <a:buNone/>
            </a:pPr>
            <a:r>
              <a:rPr lang="en-US" altLang="ko-KR" sz="2000" dirty="0" smtClean="0"/>
              <a:t>1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윤리적 쟁점에 대해 상충하는 가치와 의무를 확인한다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2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사례와 관련해 전문적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클라이언트의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사회적</a:t>
            </a:r>
            <a:r>
              <a:rPr lang="en-US" altLang="ko-KR" sz="2000" dirty="0"/>
              <a:t> </a:t>
            </a:r>
            <a:r>
              <a:rPr lang="ko-KR" altLang="en-US" sz="2000" dirty="0" smtClean="0"/>
              <a:t>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사회복지사의 개인적 가치를 확인한다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3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윤리적 결정에 이해 영향을 받을 수 있는 개인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집단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조직을 확인한다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4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상충하는 가치와 의무를 각각 반영하는 상이한 실천적인 대안을 제시한다</a:t>
            </a: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389269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marL="457200" indent="-457200" fontAlgn="base">
              <a:buAutoNum type="arabicParenBoth"/>
            </a:pPr>
            <a:r>
              <a:rPr lang="ko-KR" altLang="en-US" sz="2000" dirty="0" smtClean="0"/>
              <a:t>통합적 윤리적 의사결정의 원칙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5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윤리적 사정을 실시한다</a:t>
            </a:r>
            <a:r>
              <a:rPr lang="en-US" altLang="ko-KR" sz="2000" dirty="0" smtClean="0"/>
              <a:t>.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en-US" altLang="ko-KR" sz="2000" dirty="0"/>
              <a:t> </a:t>
            </a:r>
            <a:r>
              <a:rPr lang="ko-KR" altLang="en-US" sz="2000" dirty="0" smtClean="0"/>
              <a:t>규범 윤리학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즉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규칙 의무론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행위공리주의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규칙공리주의를 적용해 분석한다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규칙의무론을 적용해 상충하는 가치와 의무 중의 </a:t>
            </a:r>
            <a:r>
              <a:rPr lang="ko-KR" altLang="en-US" sz="2000" dirty="0" err="1" smtClean="0"/>
              <a:t>우선순위을</a:t>
            </a:r>
            <a:r>
              <a:rPr lang="ko-KR" altLang="en-US" sz="2000" dirty="0" smtClean="0"/>
              <a:t> 정한다</a:t>
            </a:r>
            <a:r>
              <a:rPr lang="en-US" altLang="ko-KR" sz="2000" dirty="0" smtClean="0"/>
              <a:t>. </a:t>
            </a:r>
            <a:r>
              <a:rPr lang="ko-KR" altLang="en-US" sz="2000" dirty="0" err="1" smtClean="0"/>
              <a:t>로웬버그와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돌고프의</a:t>
            </a:r>
            <a:r>
              <a:rPr lang="ko-KR" altLang="en-US" sz="2000" dirty="0" smtClean="0"/>
              <a:t> 윤리적 </a:t>
            </a:r>
            <a:r>
              <a:rPr lang="ko-KR" altLang="en-US" sz="2000" dirty="0" err="1" smtClean="0"/>
              <a:t>사정심사와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리머의</a:t>
            </a:r>
            <a:r>
              <a:rPr lang="ko-KR" altLang="en-US" sz="2000" dirty="0" smtClean="0"/>
              <a:t> 윤리적 의사결정의 지침을 활용한다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행위공리주의와 규칙공리주의를 적용해 분석한다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이때 제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단계에서 확인한 윤리적 결정에 의해 영향을 받을 수 있는 개인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집단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조직을 반영한다 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smtClean="0"/>
              <a:t>윤리강령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관련 법률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사회복지실천이론을 적용한다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smtClean="0"/>
              <a:t>선택할 수 있는 상이한 실천적인 대안 중 최소한의 해악의 원칙에 저촉되는 경우가 있는지 확인한다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err="1" smtClean="0"/>
              <a:t>규범윤리학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윤리강령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관련법률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사회복지실천이론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최소한의 해악의 원칙을 적용한 분석결과를 종합한다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smtClean="0"/>
              <a:t>분석결과를 바탕으로 잠정적인 선택을 한다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0877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marL="457200" indent="-457200" fontAlgn="base">
              <a:buAutoNum type="arabicParenBoth"/>
            </a:pPr>
            <a:r>
              <a:rPr lang="ko-KR" altLang="en-US" sz="2000" dirty="0" smtClean="0"/>
              <a:t>통합적 윤리적 의사결정의 원칙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6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관련 가치 들간의 상충과 </a:t>
            </a:r>
            <a:r>
              <a:rPr lang="ko-KR" altLang="en-US" sz="2000" dirty="0" err="1" smtClean="0"/>
              <a:t>규범윤리학</a:t>
            </a:r>
            <a:r>
              <a:rPr lang="ko-KR" altLang="en-US" sz="2000" dirty="0" smtClean="0"/>
              <a:t> 내의 불일치를 해결할 수 있는 예방적인 조치가 가능한지 검토하고 시행한다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관련 가치들 간의 상충에서는 사회복지사의 개인적 가치의 반영가능성을 통제하고 특별히 클라이언트의 가치를 고려하는 방안을 강구한다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err="1" smtClean="0"/>
              <a:t>규범윤리학</a:t>
            </a:r>
            <a:r>
              <a:rPr lang="ko-KR" altLang="en-US" sz="2000" dirty="0" smtClean="0"/>
              <a:t> 내의 불일치에서는 규칙의무론과 행위 및 규칙 공리주의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행위공리주의와 규칙공리주의가 상충 될 때 최종적인 윤리적 판단의 지침이 현실적으로 부재하다는 점을 고려해 예방적 조치를 강구한다</a:t>
            </a: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7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단계의 잠정적인 선택을 바탕으로 </a:t>
            </a:r>
            <a:r>
              <a:rPr lang="en-US" altLang="ko-KR" sz="2000" dirty="0" smtClean="0"/>
              <a:t>6</a:t>
            </a:r>
            <a:r>
              <a:rPr lang="ko-KR" altLang="en-US" sz="2000" dirty="0" smtClean="0"/>
              <a:t>단계의 결과를 반영해 최종적인 선택을 실시하고 세부적인 실천계획을 세운다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8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동료나 관계된 전문가들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슈퍼바이저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기관행정가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변호사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윤리학자 등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의 자문을 얻는다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9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최종적으로 의사결정을 하고 결정과정을 기록한다</a:t>
            </a: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67857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2. </a:t>
            </a:r>
            <a:r>
              <a:rPr lang="ko-KR" altLang="en-US" sz="2000" b="1" spc="190" dirty="0" smtClean="0"/>
              <a:t>윤리적 딜레마 해결을 위한 고려사항</a:t>
            </a:r>
            <a:endParaRPr lang="en-US" altLang="ko-KR" sz="2000" b="1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 딜레마가 야기되는 갈등상황에서 </a:t>
            </a:r>
            <a:r>
              <a:rPr lang="en-US" altLang="ko-KR" sz="2000" spc="190" dirty="0" smtClean="0"/>
              <a:t>“</a:t>
            </a:r>
            <a:r>
              <a:rPr lang="ko-KR" altLang="en-US" sz="2000" spc="190" dirty="0" smtClean="0"/>
              <a:t>과연 클라이언트에게 적합한 것은 무엇인가</a:t>
            </a:r>
            <a:r>
              <a:rPr lang="en-US" altLang="ko-KR" sz="2000" spc="190" dirty="0" smtClean="0"/>
              <a:t>?”, “</a:t>
            </a:r>
            <a:r>
              <a:rPr lang="ko-KR" altLang="en-US" sz="2000" spc="190" dirty="0" smtClean="0"/>
              <a:t>무엇이 윤리적으로 옳은 선택이며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실천 오류를 어떻게 피할 수 있을까</a:t>
            </a:r>
            <a:r>
              <a:rPr lang="en-US" altLang="ko-KR" sz="2000" spc="190" dirty="0" smtClean="0"/>
              <a:t>?”</a:t>
            </a:r>
            <a:r>
              <a:rPr lang="ko-KR" altLang="en-US" sz="2000" spc="190" dirty="0" smtClean="0"/>
              <a:t>와 같은 질문을 하는 것이 필요한 과정임</a:t>
            </a:r>
            <a:endParaRPr lang="en-US" altLang="ko-KR" sz="2000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윤리적인 의사결정과정은 클라이언트에 대한 실천가의 책임이 따르는 것이기 때문에 신중하게 접근해야 함</a:t>
            </a:r>
            <a:endParaRPr lang="en-US" altLang="ko-KR" sz="2000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윤리적인 딜레마 상황에서 고려해야 할 사항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현재 직면하고 있는 윤리적 딜레마와 관련된 </a:t>
            </a:r>
            <a:r>
              <a:rPr lang="ko-KR" altLang="en-US" sz="2000" spc="190" dirty="0" err="1" smtClean="0"/>
              <a:t>사회복지사</a:t>
            </a:r>
            <a:r>
              <a:rPr lang="ko-KR" altLang="en-US" sz="2000" spc="190" dirty="0" smtClean="0"/>
              <a:t> 자신의 가치가 무엇인지 아는 것이 중요함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결정에 관련되는 사회의 가치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그리고 전문가 가치가 무엇인지를 확인하는 것이 필요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의사결정을 위해 가능한 대안이 무엇인지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어떤 것을 선택하는 것이 가장 최선인지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그 선택을 통해 이익을 받는 사람과 불이익을 받는 사람이 누구인지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클라이언트의 권리가 최대한 보장이 되는지를 파악해야 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실천가가 취하고자 하는 대안이 효율성과 효과성의 측면에서 최선인지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그러면서 윤리적인 것인지를 확인해야 함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373080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윤리적 의사결정의 체계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ko-KR" altLang="en-US" sz="2000" dirty="0"/>
              <a:t/>
            </a:r>
            <a:br>
              <a:rPr lang="ko-KR" altLang="en-US" sz="2000" dirty="0"/>
            </a:br>
            <a:endParaRPr lang="ko-KR" altLang="en-US" sz="2000" dirty="0"/>
          </a:p>
        </p:txBody>
      </p:sp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699716"/>
              </p:ext>
            </p:extLst>
          </p:nvPr>
        </p:nvGraphicFramePr>
        <p:xfrm>
          <a:off x="467544" y="1556792"/>
          <a:ext cx="82296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07904" y="378904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윤리적 의사결정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0872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400600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3. </a:t>
            </a:r>
            <a:r>
              <a:rPr lang="ko-KR" altLang="en-US" sz="2000" b="1" spc="190" dirty="0" smtClean="0"/>
              <a:t>윤리적 의사결정과 관련된 체계들</a:t>
            </a:r>
            <a:endParaRPr lang="en-US" altLang="ko-KR" sz="2000" b="1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윤리적인 의사결정에 도움이 되는 다양한 체계들 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동료검토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슈퍼비전체계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의사결정을 위한 교육체계 활용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클라이언트를 위한 권리 규정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전문가 집단 활용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판례집의 활용</a:t>
            </a:r>
            <a:endParaRPr lang="en-US" altLang="ko-KR" sz="2000" spc="190" dirty="0" smtClean="0"/>
          </a:p>
          <a:p>
            <a:pPr marL="0" indent="0" fontAlgn="base">
              <a:buNone/>
            </a:pP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304102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88632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4. </a:t>
            </a:r>
            <a:r>
              <a:rPr lang="ko-KR" altLang="en-US" sz="2000" b="1" spc="190" dirty="0" smtClean="0"/>
              <a:t>윤리적 의사결정의 특성</a:t>
            </a:r>
            <a:endParaRPr lang="en-US" altLang="ko-KR" sz="2000" b="1" spc="190" dirty="0" smtClean="0"/>
          </a:p>
          <a:p>
            <a:pPr marL="0" indent="0" fontAlgn="base">
              <a:buNone/>
            </a:pPr>
            <a:r>
              <a:rPr lang="ko-KR" altLang="en-US" sz="2000" spc="190" dirty="0" smtClean="0"/>
              <a:t> 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의사결정은 기본적으로 이성적인 작업임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순간적인 판단이 아니라 일련의 단계로 이루어지는 하나의 과정임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이상적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합리적 요인과 함께 심리적 요인도 영향을 미침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기본적으로 다양한 가치 사이에서 이루어지는 절충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en-US" altLang="ko-KR" sz="2000" spc="190" dirty="0" smtClean="0"/>
              <a:t>“</a:t>
            </a:r>
            <a:r>
              <a:rPr lang="ko-KR" altLang="en-US" sz="2000" spc="190" dirty="0" smtClean="0"/>
              <a:t>결정절차</a:t>
            </a:r>
            <a:r>
              <a:rPr lang="en-US" altLang="ko-KR" sz="2000" spc="190" dirty="0" smtClean="0"/>
              <a:t>”</a:t>
            </a:r>
            <a:r>
              <a:rPr lang="ko-KR" altLang="en-US" sz="2000" spc="190" dirty="0" smtClean="0"/>
              <a:t>와 </a:t>
            </a:r>
            <a:r>
              <a:rPr lang="en-US" altLang="ko-KR" sz="2000" spc="190" dirty="0" smtClean="0"/>
              <a:t>“</a:t>
            </a:r>
            <a:r>
              <a:rPr lang="ko-KR" altLang="en-US" sz="2000" spc="190" dirty="0" smtClean="0"/>
              <a:t>결정원칙</a:t>
            </a:r>
            <a:r>
              <a:rPr lang="en-US" altLang="ko-KR" sz="2000" spc="190" dirty="0" smtClean="0"/>
              <a:t>”</a:t>
            </a:r>
            <a:r>
              <a:rPr lang="ko-KR" altLang="en-US" sz="2000" spc="190" dirty="0" smtClean="0"/>
              <a:t>이라는 </a:t>
            </a:r>
            <a:r>
              <a:rPr lang="ko-KR" altLang="en-US" sz="2000" spc="190" dirty="0" err="1" smtClean="0"/>
              <a:t>두가지</a:t>
            </a:r>
            <a:r>
              <a:rPr lang="ko-KR" altLang="en-US" sz="2000" spc="190" dirty="0" smtClean="0"/>
              <a:t> 핵심요소로 이루어 짐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의사결정이라고 해서 사례의 윤리적 측면만을 고찰하는 것이 아님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사회복지분야에서 이루어지는 윤리적 결정이 합리적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체계적인 기준과 절차에 의한 것이라 해도 그 과정에는 필연적으로 의사결정자가 가지는 자유재량이 있음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의사결정 과정은 한 명의 의사결정자가 독단적으로 진행하는 것이 아니라 이러한 결정에 영향을 미칠 수 있고 또 영향을 받을 수 있는 모든 당사자가 전체적으로 참가한 결과 임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365655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88632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5. </a:t>
            </a:r>
            <a:r>
              <a:rPr lang="ko-KR" altLang="en-US" sz="2000" b="1" spc="190" dirty="0" smtClean="0"/>
              <a:t>윤리적 의사결정을 위해 미리 숙지하고 고려해야 할 사항</a:t>
            </a:r>
            <a:endParaRPr lang="en-US" altLang="ko-KR" sz="2000" b="1" spc="190" dirty="0" smtClean="0"/>
          </a:p>
          <a:p>
            <a:pPr marL="0" indent="0" fontAlgn="base">
              <a:buNone/>
            </a:pPr>
            <a:r>
              <a:rPr lang="ko-KR" altLang="en-US" sz="2000" spc="190" dirty="0" smtClean="0"/>
              <a:t> 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인간존엄과 생명보호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클라이언트 이익과 공공의 이익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사회적 가치와 개인적 가치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효율성과 </a:t>
            </a:r>
            <a:r>
              <a:rPr lang="ko-KR" altLang="en-US" sz="2000" spc="190" dirty="0" err="1" smtClean="0"/>
              <a:t>효과성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정의의 원리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원칙의 우선순위 원리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163969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88632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6. </a:t>
            </a:r>
            <a:r>
              <a:rPr lang="ko-KR" altLang="en-US" sz="2000" b="1" spc="190" dirty="0" smtClean="0"/>
              <a:t>윤리적 의사결정</a:t>
            </a:r>
            <a:endParaRPr lang="en-US" altLang="ko-KR" sz="2000" b="1" spc="190" dirty="0" smtClean="0"/>
          </a:p>
          <a:p>
            <a:pPr marL="0" indent="0" fontAlgn="base">
              <a:buNone/>
            </a:pPr>
            <a:endParaRPr lang="en-US" altLang="ko-KR" sz="2000" b="1" spc="190" dirty="0" smtClean="0"/>
          </a:p>
          <a:p>
            <a:pPr marL="457200" indent="-457200" fontAlgn="base">
              <a:buAutoNum type="arabicParenR"/>
            </a:pPr>
            <a:r>
              <a:rPr lang="ko-KR" altLang="en-US" sz="2000" b="1" spc="190" dirty="0" err="1" smtClean="0"/>
              <a:t>롯즈</a:t>
            </a:r>
            <a:r>
              <a:rPr lang="en-US" altLang="ko-KR" sz="2000" b="1" spc="190" dirty="0" smtClean="0"/>
              <a:t>(</a:t>
            </a:r>
            <a:r>
              <a:rPr lang="en-US" altLang="ko-KR" sz="2000" b="1" spc="190" dirty="0" err="1" smtClean="0"/>
              <a:t>Rodge</a:t>
            </a:r>
            <a:r>
              <a:rPr lang="en-US" altLang="ko-KR" sz="2000" b="1" spc="190" dirty="0" smtClean="0"/>
              <a:t>, 1986)</a:t>
            </a:r>
            <a:r>
              <a:rPr lang="ko-KR" altLang="en-US" sz="2000" b="1" spc="190" dirty="0" smtClean="0"/>
              <a:t>의 의사결정 분석틀</a:t>
            </a:r>
            <a:endParaRPr lang="en-US" altLang="ko-KR" sz="2000" b="1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err="1" smtClean="0"/>
              <a:t>롯즈는</a:t>
            </a:r>
            <a:r>
              <a:rPr lang="ko-KR" altLang="en-US" sz="2000" spc="190" dirty="0" smtClean="0"/>
              <a:t> 윤리적 의사결정의 정치적인 특성과 그것을 가능하게 하는 이념적인 체계에 대해 고찰 함</a:t>
            </a:r>
            <a:endParaRPr lang="en-US" altLang="ko-KR" sz="2000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 의사결정을 위해 대화식의 질문에 대한 답을 얻고자 함</a:t>
            </a:r>
            <a:r>
              <a:rPr lang="en-US" altLang="ko-KR" sz="2000" spc="190" dirty="0" smtClean="0"/>
              <a:t>. </a:t>
            </a:r>
            <a:r>
              <a:rPr lang="ko-KR" altLang="en-US" sz="2000" spc="190" dirty="0" smtClean="0"/>
              <a:t>구체적으로 제시한 질문은 다음과 같음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err="1" smtClean="0"/>
              <a:t>클라언트의</a:t>
            </a:r>
            <a:r>
              <a:rPr lang="ko-KR" altLang="en-US" sz="2000" spc="190" dirty="0" smtClean="0"/>
              <a:t> 관점은 무엇인가</a:t>
            </a:r>
            <a:r>
              <a:rPr lang="en-US" altLang="ko-KR" sz="2000" spc="19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사회복지사로서의 나의 관점은 무엇인가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err="1" smtClean="0"/>
              <a:t>사회복지사</a:t>
            </a:r>
            <a:r>
              <a:rPr lang="ko-KR" altLang="en-US" sz="2000" spc="190" dirty="0" smtClean="0"/>
              <a:t> </a:t>
            </a:r>
            <a:r>
              <a:rPr lang="ko-KR" altLang="en-US" sz="2000" spc="190" dirty="0" err="1" smtClean="0"/>
              <a:t>개인관점이</a:t>
            </a:r>
            <a:r>
              <a:rPr lang="ko-KR" altLang="en-US" sz="2000" spc="190" dirty="0" smtClean="0"/>
              <a:t> 아니라 전문가로서의 관점</a:t>
            </a:r>
            <a:r>
              <a:rPr lang="en-US" altLang="ko-KR" sz="2000" spc="190" dirty="0" smtClean="0"/>
              <a:t>)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err="1" smtClean="0"/>
              <a:t>사회복지사로서</a:t>
            </a:r>
            <a:r>
              <a:rPr lang="ko-KR" altLang="en-US" sz="2000" spc="190" dirty="0" smtClean="0"/>
              <a:t> 나 자신과 클라이언트 사이에 존재하는 시각 차이를 어떻게 해결해야 하는가</a:t>
            </a:r>
            <a:r>
              <a:rPr lang="en-US" altLang="ko-KR" sz="2000" spc="19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어떠한 선택이 필요한 것인가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smtClean="0"/>
              <a:t>클라이언트가 직면한 문제는 무엇인가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가장 우선적인 문제는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어떤 해결방법을 선택해야 하는가</a:t>
            </a:r>
            <a:r>
              <a:rPr lang="en-US" altLang="ko-KR" sz="2000" spc="190" dirty="0" smtClean="0"/>
              <a:t>)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어떤 실천의 대안이 존재하는가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err="1" smtClean="0"/>
              <a:t>가용자원</a:t>
            </a:r>
            <a:r>
              <a:rPr lang="en-US" altLang="ko-KR" sz="2000" spc="190" dirty="0" smtClean="0"/>
              <a:t>)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각각의 행동 대안은 어떠한 입장을 대변하는 것이며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각각의 입장에 대해서 어떤 논의가 가능한가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smtClean="0"/>
              <a:t>어떤 대안이 클라이언트에게 최선이며 제 </a:t>
            </a:r>
            <a:r>
              <a:rPr lang="en-US" altLang="ko-KR" sz="2000" spc="190" dirty="0" smtClean="0"/>
              <a:t>3</a:t>
            </a:r>
            <a:r>
              <a:rPr lang="ko-KR" altLang="en-US" sz="2000" spc="190" dirty="0" smtClean="0"/>
              <a:t>자에게 피해를 주지 않거나 최소화할 수 있을까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대안을 </a:t>
            </a:r>
            <a:r>
              <a:rPr lang="ko-KR" altLang="en-US" sz="2000" spc="190" dirty="0" err="1" smtClean="0"/>
              <a:t>선택했을때</a:t>
            </a:r>
            <a:r>
              <a:rPr lang="ko-KR" altLang="en-US" sz="2000" spc="190" dirty="0" smtClean="0"/>
              <a:t> 유용한 점</a:t>
            </a:r>
            <a:r>
              <a:rPr lang="en-US" altLang="ko-KR" sz="2000" spc="190" dirty="0" smtClean="0"/>
              <a:t>)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내가 결정한 해결책이 사회복지사로서의 목표와 부합하는 것인가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smtClean="0"/>
              <a:t>내가 클라이언트를 잘하도록 도울 수 있을까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돕기 위한 과정과 맥락은 상호 잘 연결되고 있는가</a:t>
            </a:r>
            <a:r>
              <a:rPr lang="en-US" altLang="ko-KR" sz="2000" spc="190" dirty="0" smtClean="0"/>
              <a:t>)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51267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spc="190" dirty="0" smtClean="0"/>
              <a:t>2) </a:t>
            </a:r>
            <a:r>
              <a:rPr lang="ko-KR" altLang="en-US" sz="2000" b="1" spc="190" dirty="0" err="1" smtClean="0"/>
              <a:t>리머의</a:t>
            </a:r>
            <a:r>
              <a:rPr lang="ko-KR" altLang="en-US" sz="2000" b="1" spc="190" dirty="0" smtClean="0"/>
              <a:t> </a:t>
            </a:r>
            <a:r>
              <a:rPr lang="ko-KR" altLang="en-US" sz="2000" b="1" spc="190" dirty="0"/>
              <a:t>모델</a:t>
            </a:r>
            <a:endParaRPr lang="ko-KR" altLang="en-US" sz="2000" spc="190" dirty="0"/>
          </a:p>
          <a:p>
            <a:pPr fontAlgn="base">
              <a:buNone/>
            </a:pPr>
            <a:r>
              <a:rPr lang="en-US" altLang="ko-KR" sz="2000" spc="190" dirty="0"/>
              <a:t>- </a:t>
            </a:r>
            <a:r>
              <a:rPr lang="ko-KR" altLang="en-US" sz="2000" spc="190" dirty="0"/>
              <a:t>규범윤리학과 </a:t>
            </a:r>
            <a:r>
              <a:rPr lang="ko-KR" altLang="en-US" sz="2000" spc="190" dirty="0" err="1"/>
              <a:t>지어스</a:t>
            </a:r>
            <a:r>
              <a:rPr lang="en-US" altLang="ko-KR" sz="2000" spc="190" dirty="0"/>
              <a:t>(</a:t>
            </a:r>
            <a:r>
              <a:rPr lang="en-US" altLang="ko-KR" sz="2000" spc="190" dirty="0" err="1"/>
              <a:t>Gewirth</a:t>
            </a:r>
            <a:r>
              <a:rPr lang="en-US" altLang="ko-KR" sz="2000" spc="190" dirty="0"/>
              <a:t>)</a:t>
            </a:r>
            <a:r>
              <a:rPr lang="ko-KR" altLang="en-US" sz="2000" spc="190" dirty="0"/>
              <a:t>의 윤리적 </a:t>
            </a:r>
            <a:r>
              <a:rPr lang="ko-KR" altLang="en-US" sz="2000" spc="190" dirty="0" smtClean="0"/>
              <a:t>결정 </a:t>
            </a:r>
            <a:r>
              <a:rPr lang="ko-KR" altLang="en-US" sz="2000" spc="190" dirty="0"/>
              <a:t>접근방법을 기초로 함</a:t>
            </a:r>
          </a:p>
          <a:p>
            <a:pPr fontAlgn="base">
              <a:buNone/>
            </a:pPr>
            <a:r>
              <a:rPr lang="en-US" altLang="ko-KR" sz="2000" spc="190" dirty="0" smtClean="0"/>
              <a:t>(1</a:t>
            </a:r>
            <a:r>
              <a:rPr lang="en-US" altLang="ko-KR" sz="2000" spc="190" dirty="0"/>
              <a:t>) </a:t>
            </a:r>
            <a:r>
              <a:rPr lang="ko-KR" altLang="en-US" sz="2000" spc="190" dirty="0" err="1"/>
              <a:t>리머의</a:t>
            </a:r>
            <a:r>
              <a:rPr lang="ko-KR" altLang="en-US" sz="2000" spc="190" dirty="0"/>
              <a:t> 윤리적 결정원칙</a:t>
            </a:r>
          </a:p>
          <a:p>
            <a:pPr fontAlgn="base">
              <a:buNone/>
            </a:pPr>
            <a:r>
              <a:rPr lang="ko-KR" altLang="en-US" sz="2000" spc="190" dirty="0"/>
              <a:t>① 개인을 폭력적인 해악으로부터 보호하는 것과 사생활 보호 중 한가지를 선택해야 한다면 개인을 폭력적인 해학으로부터 보호하는 것을 우선시해야 한다</a:t>
            </a:r>
          </a:p>
          <a:p>
            <a:pPr fontAlgn="base">
              <a:buNone/>
            </a:pPr>
            <a:r>
              <a:rPr lang="ko-KR" altLang="en-US" sz="2000" spc="190" dirty="0"/>
              <a:t>② 인간의 기본권을 위협하지만 않는다면 개인은 자기결정권과 자신이 원하는 대로 행동할 권리가 있다</a:t>
            </a:r>
          </a:p>
          <a:p>
            <a:pPr fontAlgn="base">
              <a:buNone/>
            </a:pPr>
            <a:r>
              <a:rPr lang="ko-KR" altLang="en-US" sz="2000" spc="190" dirty="0"/>
              <a:t>③ 개인이 해당 환경에 대한 지식을 가지고 자발적인 결정을 했으며</a:t>
            </a:r>
            <a:r>
              <a:rPr lang="en-US" altLang="ko-KR" sz="2000" spc="190" dirty="0"/>
              <a:t>, </a:t>
            </a:r>
            <a:r>
              <a:rPr lang="ko-KR" altLang="en-US" sz="2000" spc="190" dirty="0"/>
              <a:t>그 결과가 타인의 복지를 위협하지 않는다면 그렇게 하도록 허용해야 한다</a:t>
            </a:r>
          </a:p>
          <a:p>
            <a:pPr fontAlgn="base">
              <a:buNone/>
            </a:pPr>
            <a:endParaRPr lang="ko-KR" altLang="en-US" sz="2000" spc="1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1911</Words>
  <Application>Microsoft Office PowerPoint</Application>
  <PresentationFormat>화면 슬라이드 쇼(4:3)</PresentationFormat>
  <Paragraphs>200</Paragraphs>
  <Slides>23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7" baseType="lpstr">
      <vt:lpstr>맑은 고딕</vt:lpstr>
      <vt:lpstr>Arial</vt:lpstr>
      <vt:lpstr>Wingdings</vt:lpstr>
      <vt:lpstr>Office 테마</vt:lpstr>
      <vt:lpstr> 윤리적 의사결정  </vt:lpstr>
      <vt:lpstr> </vt:lpstr>
      <vt:lpstr> </vt:lpstr>
      <vt:lpstr>  윤리적 의사결정의 체계  </vt:lpstr>
      <vt:lpstr>PowerPoint 프레젠테이션</vt:lpstr>
      <vt:lpstr> </vt:lpstr>
      <vt:lpstr> </vt:lpstr>
      <vt:lpstr>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사회복지사들의 윤리적 의사결정 과정</dc:title>
  <dc:creator>사회복지학과</dc:creator>
  <cp:lastModifiedBy>USER</cp:lastModifiedBy>
  <cp:revision>41</cp:revision>
  <dcterms:created xsi:type="dcterms:W3CDTF">2011-06-07T09:40:44Z</dcterms:created>
  <dcterms:modified xsi:type="dcterms:W3CDTF">2022-11-17T06:15:10Z</dcterms:modified>
</cp:coreProperties>
</file>