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tif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93660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ko-KR">
        <a:uFillTx/>
      </a:defRPr>
    </a:defPPr>
    <a:lvl1pPr marL="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latinLnBrk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5818"/>
    <p:restoredTop sz="91563"/>
  </p:normalViewPr>
  <p:slideViewPr>
    <p:cSldViewPr>
      <p:cViewPr varScale="1">
        <p:scale>
          <a:sx n="156" d="100"/>
          <a:sy n="156" d="100"/>
        </p:scale>
        <p:origin x="920" y="176"/>
      </p:cViewPr>
      <p:guideLst>
        <p:guide orient="horz" pos="1612"/>
        <p:guide orient="horz" pos="28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slide" Target="slides/slide13.xml"  /><Relationship Id="rId16" Type="http://schemas.openxmlformats.org/officeDocument/2006/relationships/slide" Target="slides/slide14.xml"  /><Relationship Id="rId17" Type="http://schemas.openxmlformats.org/officeDocument/2006/relationships/slide" Target="slides/slide15.xml"  /><Relationship Id="rId18" Type="http://schemas.openxmlformats.org/officeDocument/2006/relationships/slide" Target="slides/slide16.xml"  /><Relationship Id="rId19" Type="http://schemas.openxmlformats.org/officeDocument/2006/relationships/slide" Target="slides/slide17.xml"  /><Relationship Id="rId2" Type="http://schemas.openxmlformats.org/officeDocument/2006/relationships/notesMaster" Target="notesMasters/notesMaster1.xml"  /><Relationship Id="rId20" Type="http://schemas.openxmlformats.org/officeDocument/2006/relationships/slide" Target="slides/slide18.xml"  /><Relationship Id="rId21" Type="http://schemas.openxmlformats.org/officeDocument/2006/relationships/slide" Target="slides/slide19.xml"  /><Relationship Id="rId22" Type="http://schemas.openxmlformats.org/officeDocument/2006/relationships/slide" Target="slides/slide20.xml"  /><Relationship Id="rId23" Type="http://schemas.openxmlformats.org/officeDocument/2006/relationships/slide" Target="slides/slide21.xml"  /><Relationship Id="rId24" Type="http://schemas.openxmlformats.org/officeDocument/2006/relationships/slide" Target="slides/slide22.xml"  /><Relationship Id="rId25" Type="http://schemas.openxmlformats.org/officeDocument/2006/relationships/slide" Target="slides/slide23.xml"  /><Relationship Id="rId26" Type="http://schemas.openxmlformats.org/officeDocument/2006/relationships/slide" Target="slides/slide24.xml"  /><Relationship Id="rId27" Type="http://schemas.openxmlformats.org/officeDocument/2006/relationships/slide" Target="slides/slide25.xml"  /><Relationship Id="rId28" Type="http://schemas.openxmlformats.org/officeDocument/2006/relationships/slide" Target="slides/slide26.xml"  /><Relationship Id="rId29" Type="http://schemas.openxmlformats.org/officeDocument/2006/relationships/slide" Target="slides/slide27.xml"  /><Relationship Id="rId3" Type="http://schemas.openxmlformats.org/officeDocument/2006/relationships/slide" Target="slides/slide1.xml"  /><Relationship Id="rId30" Type="http://schemas.openxmlformats.org/officeDocument/2006/relationships/slide" Target="slides/slide28.xml"  /><Relationship Id="rId31" Type="http://schemas.openxmlformats.org/officeDocument/2006/relationships/slide" Target="slides/slide29.xml"  /><Relationship Id="rId32" Type="http://schemas.openxmlformats.org/officeDocument/2006/relationships/slide" Target="slides/slide30.xml"  /><Relationship Id="rId33" Type="http://schemas.openxmlformats.org/officeDocument/2006/relationships/slide" Target="slides/slide31.xml"  /><Relationship Id="rId34" Type="http://schemas.openxmlformats.org/officeDocument/2006/relationships/slide" Target="slides/slide32.xml"  /><Relationship Id="rId35" Type="http://schemas.openxmlformats.org/officeDocument/2006/relationships/slide" Target="slides/slide33.xml"  /><Relationship Id="rId36" Type="http://schemas.openxmlformats.org/officeDocument/2006/relationships/presProps" Target="presProps.xml"  /><Relationship Id="rId37" Type="http://schemas.openxmlformats.org/officeDocument/2006/relationships/viewProps" Target="viewProps.xml"  /><Relationship Id="rId38" Type="http://schemas.openxmlformats.org/officeDocument/2006/relationships/theme" Target="theme/theme1.xml"  /><Relationship Id="rId39" Type="http://schemas.openxmlformats.org/officeDocument/2006/relationships/tableStyles" Target="tableStyles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>
                <a:uFillTx/>
              </a:defRPr>
            </a:lvl1pPr>
          </a:lstStyle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4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>
                <a:uFillTx/>
              </a:defRPr>
            </a:lvl1pPr>
          </a:lstStyle>
          <a:p>
            <a:pPr>
              <a:defRPr/>
            </a:pPr>
            <a:fld id="{2337DDAD-F602-86A4-831B-E4ACF03BF4BD}" type="datetime1">
              <a:rPr lang="ko-KR" altLang="en-US">
                <a:uFillTx/>
              </a:rPr>
              <a:pPr>
                <a:defRPr/>
              </a:pPr>
              <a:t>2019-05-22</a:t>
            </a:fld>
            <a:endParaRPr lang="ko-KR" altLang="en-US">
              <a:uFillTx/>
            </a:endParaRPr>
          </a:p>
        </p:txBody>
      </p:sp>
      <p:sp>
        <p:nvSpPr>
          <p:cNvPr id="6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>
              <a:defRPr/>
            </a:pPr>
            <a:endParaRPr lang="ko-KR" altLang="en-US">
              <a:uFillTx/>
            </a:endParaRPr>
          </a:p>
        </p:txBody>
      </p:sp>
      <p:sp>
        <p:nvSpPr>
          <p:cNvPr id="8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>
              <a:defRPr/>
            </a:pPr>
            <a:r>
              <a:rPr lang="ko-KR" altLang="en-US">
                <a:uFillTx/>
              </a:rPr>
              <a:t>마스터 텍스트 스타일 편집</a:t>
            </a:r>
            <a:endParaRPr lang="ko-KR" altLang="en-US">
              <a:uFillTx/>
            </a:endParaRPr>
          </a:p>
          <a:p>
            <a:pPr>
              <a:defRPr/>
            </a:pPr>
            <a:r>
              <a:rPr lang="ko-KR" altLang="en-US">
                <a:uFillTx/>
              </a:rPr>
              <a:t>둘째 수준</a:t>
            </a:r>
            <a:endParaRPr lang="ko-KR" altLang="en-US">
              <a:uFillTx/>
            </a:endParaRPr>
          </a:p>
          <a:p>
            <a:pPr>
              <a:defRPr/>
            </a:pPr>
            <a:r>
              <a:rPr lang="ko-KR" altLang="en-US">
                <a:uFillTx/>
              </a:rPr>
              <a:t>셋째 수준</a:t>
            </a:r>
            <a:endParaRPr lang="ko-KR" altLang="en-US">
              <a:uFillTx/>
            </a:endParaRPr>
          </a:p>
          <a:p>
            <a:pPr>
              <a:defRPr/>
            </a:pPr>
            <a:r>
              <a:rPr lang="ko-KR" altLang="en-US">
                <a:uFillTx/>
              </a:rPr>
              <a:t>넷째 수준</a:t>
            </a:r>
            <a:endParaRPr lang="ko-KR" altLang="en-US">
              <a:uFillTx/>
            </a:endParaRPr>
          </a:p>
          <a:p>
            <a:pPr>
              <a:defRPr/>
            </a:pPr>
            <a:r>
              <a:rPr lang="ko-KR" altLang="en-US">
                <a:uFillTx/>
              </a:rPr>
              <a:t>다섯째 수준</a:t>
            </a:r>
            <a:endParaRPr lang="ko-KR" altLang="en-US">
              <a:uFillTx/>
            </a:endParaRPr>
          </a:p>
        </p:txBody>
      </p:sp>
      <p:sp>
        <p:nvSpPr>
          <p:cNvPr id="10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>
                <a:uFillTx/>
              </a:defRPr>
            </a:lvl1pPr>
          </a:lstStyle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12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>
                <a:uFillTx/>
              </a:defRPr>
            </a:lvl1pPr>
          </a:lstStyle>
          <a:p>
            <a:pPr>
              <a:defRPr/>
            </a:pPr>
            <a:fld id="{2337DDAD-F602-86A4-831B-E4ACF03BF4BD}" type="slidenum">
              <a:rPr lang="ko-KR" altLang="en-US">
                <a:uFillTx/>
              </a:rPr>
              <a:pPr>
                <a:defRPr/>
              </a:pPr>
              <a:t>‹#›</a:t>
            </a:fld>
            <a:endParaRPr lang="ko-KR" alt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9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3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4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25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26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27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28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29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30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31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19</a:t>
            </a:fld>
            <a:endParaRPr lang="en-US" altLang="en-US">
              <a:uFillTx/>
            </a:endParaRPr>
          </a:p>
        </p:txBody>
      </p:sp>
    </p:spTree>
  </p:cSld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32</a:t>
            </a:fld>
            <a:endParaRPr lang="en-US" altLang="en-US">
              <a:uFillTx/>
            </a:endParaRPr>
          </a:p>
        </p:txBody>
      </p:sp>
    </p:spTree>
  </p:cSld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24</a:t>
            </a:fld>
            <a:endParaRPr lang="en-US" altLang="en-US">
              <a:uFillTx/>
            </a:endParaRPr>
          </a:p>
        </p:txBody>
      </p:sp>
    </p:spTree>
  </p:cSld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25</a:t>
            </a:fld>
            <a:endParaRPr lang="en-US" altLang="en-US">
              <a:uFillTx/>
            </a:endParaRPr>
          </a:p>
        </p:txBody>
      </p:sp>
    </p:spTree>
  </p:cSld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26</a:t>
            </a:fld>
            <a:endParaRPr lang="en-US" altLang="en-US">
              <a:uFillTx/>
            </a:endParaRPr>
          </a:p>
        </p:txBody>
      </p:sp>
    </p:spTree>
  </p:cSld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27</a:t>
            </a:fld>
            <a:endParaRPr lang="en-US" altLang="en-US">
              <a:uFillTx/>
            </a:endParaRPr>
          </a:p>
        </p:txBody>
      </p:sp>
    </p:spTree>
  </p:cSld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28</a:t>
            </a:fld>
            <a:endParaRPr lang="en-US" altLang="en-US">
              <a:uFillTx/>
            </a:endParaRPr>
          </a:p>
        </p:txBody>
      </p:sp>
    </p:spTree>
  </p:cSld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29</a:t>
            </a:fld>
            <a:endParaRPr lang="en-US" altLang="en-US">
              <a:uFillTx/>
            </a:endParaRPr>
          </a:p>
        </p:txBody>
      </p:sp>
    </p:spTree>
  </p:cSld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30</a:t>
            </a:fld>
            <a:endParaRPr lang="en-US" altLang="en-US">
              <a:uFillTx/>
            </a:endParaRPr>
          </a:p>
        </p:txBody>
      </p:sp>
    </p:spTree>
  </p:cSld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 idx="0"/>
          </p:nvPr>
        </p:nvSpPr>
        <p:spPr/>
      </p:sp>
      <p:sp>
        <p:nvSpPr>
          <p:cNvPr id="4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ko-KR" altLang="en-US">
                <a:uFillTx/>
              </a:rPr>
              <a:t/>
            </a:r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37DDAD-F602-86A4-831B-E4ACF03BF4BD}" type="slidenum">
              <a:rPr lang="en-US" altLang="en-US">
                <a:uFillTx/>
              </a:rPr>
              <a:pPr>
                <a:defRPr/>
              </a:pPr>
              <a:t>31</a:t>
            </a:fld>
            <a:endParaRPr lang="en-US" altLang="en-US">
              <a:uFillTx/>
            </a:endParaRPr>
          </a:p>
        </p:txBody>
      </p:sp>
    </p:spTree>
  </p:cSld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title">
  <p:cSld>
    <p:spTree>
      <p:nvGrpSpPr>
        <p:cNvPr id="9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부제목 2"/>
          <p:cNvSpPr>
            <a:spLocks noGrp="true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 upright="false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부제목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vertTx">
  <p:cSld>
    <p:spTree>
      <p:nvGrpSpPr>
        <p:cNvPr id="9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세로 텍스트 개체 틀 2"/>
          <p:cNvSpPr>
            <a:spLocks noGrp="true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</p:spPr>
        <p:txBody>
          <a:bodyPr vert="eaVert" upright="false"/>
          <a:lstStyle/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vertTitleAndTx">
  <p:cSld>
    <p:spTree>
      <p:nvGrpSpPr>
        <p:cNvPr id="9" name=""/>
        <p:cNvGrpSpPr/>
        <p:nvPr/>
      </p:nvGrpSpPr>
      <p:grpSpPr>
        <a:xfrm/>
      </p:grpSpPr>
      <p:sp>
        <p:nvSpPr>
          <p:cNvPr id="2" name="세로 제목 1"/>
          <p:cNvSpPr>
            <a:spLocks noGrp="true"/>
          </p:cNvSpPr>
          <p:nvPr>
            <p:ph type="title"/>
          </p:nvPr>
        </p:nvSpPr>
        <p:spPr>
          <a:xfrm>
            <a:off x="6629400" y="205981"/>
            <a:ext cx="2057400" cy="4388644"/>
          </a:xfrm>
        </p:spPr>
        <p:txBody>
          <a:bodyPr vert="eaVert"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세로 텍스트 개체 틀 2"/>
          <p:cNvSpPr>
            <a:spLocks noGrp="true"/>
          </p:cNvSpPr>
          <p:nvPr>
            <p:ph type="body" idx="1"/>
          </p:nvPr>
        </p:nvSpPr>
        <p:spPr>
          <a:xfrm>
            <a:off x="457200" y="205981"/>
            <a:ext cx="6019800" cy="4388644"/>
          </a:xfrm>
        </p:spPr>
        <p:txBody>
          <a:bodyPr vert="eaVert" upright="false"/>
          <a:lstStyle/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obj">
  <p:cSld>
    <p:spTree>
      <p:nvGrpSpPr>
        <p:cNvPr id="9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내용 개체 틀 2"/>
          <p:cNvSpPr>
            <a:spLocks noGrp="true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 upright="false"/>
          <a:lstStyle/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secHead">
  <p:cSld>
    <p:spTree>
      <p:nvGrpSpPr>
        <p:cNvPr id="9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 upright="false"/>
          <a:lstStyle>
            <a:lvl1pPr algn="l">
              <a:defRPr sz="4000" b="true" cap="all">
                <a:uFillTx/>
              </a:defRPr>
            </a:lvl1pPr>
          </a:lstStyle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텍스트 개체 틀 2"/>
          <p:cNvSpPr>
            <a:spLocks noGrp="true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 upright="false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twoObj">
  <p:cSld>
    <p:spTree>
      <p:nvGrpSpPr>
        <p:cNvPr id="11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내용 개체 틀 2"/>
          <p:cNvSpPr>
            <a:spLocks noGrp="true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 upright="false"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내용 개체 틀 3"/>
          <p:cNvSpPr>
            <a:spLocks noGrp="true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 upright="false"/>
          <a:lstStyle>
            <a:lvl1pPr>
              <a:defRPr sz="2800">
                <a:uFillTx/>
              </a:defRPr>
            </a:lvl1pPr>
            <a:lvl2pPr>
              <a:defRPr sz="2400">
                <a:uFillTx/>
              </a:defRPr>
            </a:lvl2pPr>
            <a:lvl3pPr>
              <a:defRPr sz="2000">
                <a:uFillTx/>
              </a:defRPr>
            </a:lvl3pPr>
            <a:lvl4pPr>
              <a:defRPr sz="1800">
                <a:uFillTx/>
              </a:defRPr>
            </a:lvl4pPr>
            <a:lvl5pPr>
              <a:defRPr sz="1800">
                <a:uFillTx/>
              </a:defRPr>
            </a:lvl5pPr>
            <a:lvl6pPr>
              <a:defRPr sz="1800">
                <a:uFillTx/>
              </a:defRPr>
            </a:lvl6pPr>
            <a:lvl7pPr>
              <a:defRPr sz="1800">
                <a:uFillTx/>
              </a:defRPr>
            </a:lvl7pPr>
            <a:lvl8pPr>
              <a:defRPr sz="1800">
                <a:uFillTx/>
              </a:defRPr>
            </a:lvl8pPr>
            <a:lvl9pPr>
              <a:defRPr sz="18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8" name="날짜 개체 틀 4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10" name="바닥글 개체 틀 5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2" name="슬라이드 번호 개체 틀 6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twoTxTwoObj">
  <p:cSld>
    <p:spTree>
      <p:nvGrpSpPr>
        <p:cNvPr id="15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upright="false"/>
          <a:lstStyle>
            <a:lvl1pPr>
              <a:defRPr>
                <a:uFillTx/>
              </a:defRPr>
            </a:lvl1pPr>
          </a:lstStyle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텍스트 개체 틀 2"/>
          <p:cNvSpPr>
            <a:spLocks noGrp="true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 upright="false"/>
          <a:lstStyle>
            <a:lvl1pPr marL="0" indent="0">
              <a:buNone/>
              <a:defRPr sz="2400" b="true">
                <a:uFillTx/>
              </a:defRPr>
            </a:lvl1pPr>
            <a:lvl2pPr marL="457200" indent="0">
              <a:buNone/>
              <a:defRPr sz="2000" b="true">
                <a:uFillTx/>
              </a:defRPr>
            </a:lvl2pPr>
            <a:lvl3pPr marL="914400" indent="0">
              <a:buNone/>
              <a:defRPr sz="1800" b="true">
                <a:uFillTx/>
              </a:defRPr>
            </a:lvl3pPr>
            <a:lvl4pPr marL="1371600" indent="0">
              <a:buNone/>
              <a:defRPr sz="1600" b="true">
                <a:uFillTx/>
              </a:defRPr>
            </a:lvl4pPr>
            <a:lvl5pPr marL="1828800" indent="0">
              <a:buNone/>
              <a:defRPr sz="1600" b="true">
                <a:uFillTx/>
              </a:defRPr>
            </a:lvl5pPr>
            <a:lvl6pPr marL="2286000" indent="0">
              <a:buNone/>
              <a:defRPr sz="1600" b="true">
                <a:uFillTx/>
              </a:defRPr>
            </a:lvl6pPr>
            <a:lvl7pPr marL="2743200" indent="0">
              <a:buNone/>
              <a:defRPr sz="1600" b="true">
                <a:uFillTx/>
              </a:defRPr>
            </a:lvl7pPr>
            <a:lvl8pPr marL="3200400" indent="0">
              <a:buNone/>
              <a:defRPr sz="1600" b="true">
                <a:uFillTx/>
              </a:defRPr>
            </a:lvl8pPr>
            <a:lvl9pPr marL="3657600" indent="0">
              <a:buNone/>
              <a:defRPr sz="1600" b="true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</p:txBody>
      </p:sp>
      <p:sp>
        <p:nvSpPr>
          <p:cNvPr id="6" name="내용 개체 틀 3"/>
          <p:cNvSpPr>
            <a:spLocks noGrp="true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 upright="false"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8" name="텍스트 개체 틀 4"/>
          <p:cNvSpPr>
            <a:spLocks noGrp="true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 upright="false"/>
          <a:lstStyle>
            <a:lvl1pPr marL="0" indent="0">
              <a:buNone/>
              <a:defRPr sz="2400" b="true">
                <a:uFillTx/>
              </a:defRPr>
            </a:lvl1pPr>
            <a:lvl2pPr marL="457200" indent="0">
              <a:buNone/>
              <a:defRPr sz="2000" b="true">
                <a:uFillTx/>
              </a:defRPr>
            </a:lvl2pPr>
            <a:lvl3pPr marL="914400" indent="0">
              <a:buNone/>
              <a:defRPr sz="1800" b="true">
                <a:uFillTx/>
              </a:defRPr>
            </a:lvl3pPr>
            <a:lvl4pPr marL="1371600" indent="0">
              <a:buNone/>
              <a:defRPr sz="1600" b="true">
                <a:uFillTx/>
              </a:defRPr>
            </a:lvl4pPr>
            <a:lvl5pPr marL="1828800" indent="0">
              <a:buNone/>
              <a:defRPr sz="1600" b="true">
                <a:uFillTx/>
              </a:defRPr>
            </a:lvl5pPr>
            <a:lvl6pPr marL="2286000" indent="0">
              <a:buNone/>
              <a:defRPr sz="1600" b="true">
                <a:uFillTx/>
              </a:defRPr>
            </a:lvl6pPr>
            <a:lvl7pPr marL="2743200" indent="0">
              <a:buNone/>
              <a:defRPr sz="1600" b="true">
                <a:uFillTx/>
              </a:defRPr>
            </a:lvl7pPr>
            <a:lvl8pPr marL="3200400" indent="0">
              <a:buNone/>
              <a:defRPr sz="1600" b="true">
                <a:uFillTx/>
              </a:defRPr>
            </a:lvl8pPr>
            <a:lvl9pPr marL="3657600" indent="0">
              <a:buNone/>
              <a:defRPr sz="1600" b="true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</p:txBody>
      </p:sp>
      <p:sp>
        <p:nvSpPr>
          <p:cNvPr id="10" name="내용 개체 틀 5"/>
          <p:cNvSpPr>
            <a:spLocks noGrp="true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 upright="false"/>
          <a:lstStyle>
            <a:lvl1pPr>
              <a:defRPr sz="2400">
                <a:uFillTx/>
              </a:defRPr>
            </a:lvl1pPr>
            <a:lvl2pPr>
              <a:defRPr sz="2000">
                <a:uFillTx/>
              </a:defRPr>
            </a:lvl2pPr>
            <a:lvl3pPr>
              <a:defRPr sz="1800">
                <a:uFillTx/>
              </a:defRPr>
            </a:lvl3pPr>
            <a:lvl4pPr>
              <a:defRPr sz="1600">
                <a:uFillTx/>
              </a:defRPr>
            </a:lvl4pPr>
            <a:lvl5pPr>
              <a:defRPr sz="1600">
                <a:uFillTx/>
              </a:defRPr>
            </a:lvl5pPr>
            <a:lvl6pPr>
              <a:defRPr sz="1600">
                <a:uFillTx/>
              </a:defRPr>
            </a:lvl6pPr>
            <a:lvl7pPr>
              <a:defRPr sz="1600">
                <a:uFillTx/>
              </a:defRPr>
            </a:lvl7pPr>
            <a:lvl8pPr>
              <a:defRPr sz="1600">
                <a:uFillTx/>
              </a:defRPr>
            </a:lvl8pPr>
            <a:lvl9pPr>
              <a:defRPr sz="16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12" name="날짜 개체 틀 6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14" name="바닥글 개체 틀 7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6" name="슬라이드 번호 개체 틀 8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titleOnly">
  <p:cSld>
    <p:spTree>
      <p:nvGrpSpPr>
        <p:cNvPr id="7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 upright="false"/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날짜 개체 틀 2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6" name="바닥글 개체 틀 3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8" name="슬라이드 번호 개체 틀 4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blank">
  <p:cSld>
    <p:spTree>
      <p:nvGrpSpPr>
        <p:cNvPr id="5" name=""/>
        <p:cNvGrpSpPr/>
        <p:nvPr/>
      </p:nvGrpSpPr>
      <p:grpSpPr>
        <a:xfrm/>
      </p:grpSpPr>
      <p:sp>
        <p:nvSpPr>
          <p:cNvPr id="2" name="날짜 개체 틀 1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4" name="바닥글 개체 틀 2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6" name="슬라이드 번호 개체 틀 3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objTx">
  <p:cSld>
    <p:spTree>
      <p:nvGrpSpPr>
        <p:cNvPr id="11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 upright="false"/>
          <a:lstStyle>
            <a:lvl1pPr algn="l">
              <a:defRPr sz="2000" b="true">
                <a:uFillTx/>
              </a:defRPr>
            </a:lvl1pPr>
          </a:lstStyle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내용 개체 틀 2"/>
          <p:cNvSpPr>
            <a:spLocks noGrp="true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 upright="false"/>
          <a:lstStyle>
            <a:lvl1pPr>
              <a:defRPr sz="3200">
                <a:uFillTx/>
              </a:defRPr>
            </a:lvl1pPr>
            <a:lvl2pPr>
              <a:defRPr sz="2800">
                <a:uFillTx/>
              </a:defRPr>
            </a:lvl2pPr>
            <a:lvl3pPr>
              <a:defRPr sz="2400">
                <a:uFillTx/>
              </a:defRPr>
            </a:lvl3pPr>
            <a:lvl4pPr>
              <a:defRPr sz="2000">
                <a:uFillTx/>
              </a:defRPr>
            </a:lvl4pPr>
            <a:lvl5pPr>
              <a:defRPr sz="2000">
                <a:uFillTx/>
              </a:defRPr>
            </a:lvl5pPr>
            <a:lvl6pPr>
              <a:defRPr sz="2000">
                <a:uFillTx/>
              </a:defRPr>
            </a:lvl6pPr>
            <a:lvl7pPr>
              <a:defRPr sz="2000">
                <a:uFillTx/>
              </a:defRPr>
            </a:lvl7pPr>
            <a:lvl8pPr>
              <a:defRPr sz="2000">
                <a:uFillTx/>
              </a:defRPr>
            </a:lvl8pPr>
            <a:lvl9pPr>
              <a:defRPr sz="20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텍스트 개체 틀 3"/>
          <p:cNvSpPr>
            <a:spLocks noGrp="true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 upright="false"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</p:txBody>
      </p:sp>
      <p:sp>
        <p:nvSpPr>
          <p:cNvPr id="8" name="날짜 개체 틀 4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10" name="바닥글 개체 틀 5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2" name="슬라이드 번호 개체 틀 6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type="picTx">
  <p:cSld>
    <p:spTree>
      <p:nvGrpSpPr>
        <p:cNvPr id="11" name=""/>
        <p:cNvGrpSpPr/>
        <p:nvPr/>
      </p:nvGrpSpPr>
      <p:grpSpPr>
        <a:xfrm/>
      </p:grpSpPr>
      <p:sp>
        <p:nvSpPr>
          <p:cNvPr id="2" name="제목 1"/>
          <p:cNvSpPr>
            <a:spLocks noGrp="true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 upright="false"/>
          <a:lstStyle>
            <a:lvl1pPr algn="l">
              <a:defRPr sz="2000" b="true">
                <a:uFillTx/>
              </a:defRPr>
            </a:lvl1pPr>
          </a:lstStyle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그림 개체 틀 2"/>
          <p:cNvSpPr>
            <a:spLocks noGrp="true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upright="false"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pPr/>
            <a:endParaRPr lang="ko-KR" altLang="en-US">
              <a:uFillTx/>
            </a:endParaRPr>
          </a:p>
        </p:txBody>
      </p:sp>
      <p:sp>
        <p:nvSpPr>
          <p:cNvPr id="6" name="텍스트 개체 틀 3"/>
          <p:cNvSpPr>
            <a:spLocks noGrp="true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 upright="false"/>
          <a:lstStyle>
            <a:lvl1pPr marL="0" indent="0">
              <a:buNone/>
              <a:defRPr sz="1400"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</p:txBody>
      </p:sp>
      <p:sp>
        <p:nvSpPr>
          <p:cNvPr id="8" name="날짜 개체 틀 4"/>
          <p:cNvSpPr>
            <a:spLocks noGrp="true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10" name="바닥글 개체 틀 5"/>
          <p:cNvSpPr>
            <a:spLocks noGrp="true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</p:spPr>
        <p:txBody>
          <a:bodyPr upright="false"/>
          <a:lstStyle/>
          <a:p>
            <a:pPr/>
            <a:endParaRPr lang="ko-KR" altLang="en-US">
              <a:uFillTx/>
            </a:endParaRPr>
          </a:p>
        </p:txBody>
      </p:sp>
      <p:sp>
        <p:nvSpPr>
          <p:cNvPr id="12" name="슬라이드 번호 개체 틀 6"/>
          <p:cNvSpPr>
            <a:spLocks noGrp="true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</p:spPr>
        <p:txBody>
          <a:bodyPr upright="false"/>
          <a:lstStyle/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slideLayout" Target="../slideLayouts/slideLayout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<p:cSld>
    <p:bg>
      <p:bgPr>
        <a:solidFill>
          <a:srgbClr val="FCD4CC"/>
        </a:solidFill>
        <a:effectLst/>
      </p:bgPr>
    </p:bg>
    <p:spTree>
      <p:nvGrpSpPr>
        <p:cNvPr id="9" name=""/>
        <p:cNvGrpSpPr/>
        <p:nvPr/>
      </p:nvGrpSpPr>
      <p:grpSpPr>
        <a:xfrm/>
      </p:grpSpPr>
      <p:sp>
        <p:nvSpPr>
          <p:cNvPr id="2" name="제목 개체 틀 1"/>
          <p:cNvSpPr>
            <a:spLocks noGrp="true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false" anchor="ctr" upright="false">
            <a:normAutofit/>
          </a:bodyPr>
          <a:lstStyle/>
          <a:p>
            <a:pPr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제목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</a:t>
            </a:r>
          </a:p>
        </p:txBody>
      </p:sp>
      <p:sp>
        <p:nvSpPr>
          <p:cNvPr id="4" name="텍스트 개체 틀 2"/>
          <p:cNvSpPr>
            <a:spLocks noGrp="true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false" upright="false">
            <a:normAutofit/>
          </a:bodyPr>
          <a:lstStyle/>
          <a:p>
            <a:pPr lvl="0"/>
            <a:r>
              <a:rPr lang="ko-KR" altLang="en-US">
                <a:uFillTx/>
              </a:rPr>
              <a:t>마스터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텍스트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스타일을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편집합니다</a:t>
            </a:r>
          </a:p>
          <a:p>
            <a:pPr lvl="1"/>
            <a:r>
              <a:rPr lang="ko-KR" altLang="en-US">
                <a:uFillTx/>
              </a:rPr>
              <a:t>둘째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2"/>
            <a:r>
              <a:rPr lang="ko-KR" altLang="en-US">
                <a:uFillTx/>
              </a:rPr>
              <a:t>셋째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3"/>
            <a:r>
              <a:rPr lang="ko-KR" altLang="en-US">
                <a:uFillTx/>
              </a:rPr>
              <a:t>넷째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  <a:p>
            <a:pPr lvl="4"/>
            <a:r>
              <a:rPr lang="ko-KR" altLang="en-US">
                <a:uFillTx/>
              </a:rPr>
              <a:t>다섯째</a:t>
            </a:r>
            <a:r>
              <a:rPr lang="ko-KR" altLang="en-US">
                <a:uFillTx/>
              </a:rPr>
              <a:t> </a:t>
            </a:r>
            <a:r>
              <a:rPr lang="ko-KR" altLang="en-US">
                <a:uFillTx/>
              </a:rPr>
              <a:t>수준</a:t>
            </a:r>
          </a:p>
        </p:txBody>
      </p:sp>
      <p:sp>
        <p:nvSpPr>
          <p:cNvPr id="6" name="날짜 개체 틀 3"/>
          <p:cNvSpPr>
            <a:spLocks noGrp="true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false" anchor="ctr" upright="false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pPr/>
            <a:fld id="{2337DDAD-F602-86A4-831B-E4ACF03BF4BD}" type="datetimeFigureOut">
              <a:rPr lang="ko-KR" altLang="en-US">
                <a:uFillTx/>
              </a:rPr>
              <a:t>2019. 5. 21.</a:t>
            </a:fld>
            <a:endParaRPr lang="ko-KR" altLang="en-US">
              <a:uFillTx/>
            </a:endParaRPr>
          </a:p>
        </p:txBody>
      </p:sp>
      <p:sp>
        <p:nvSpPr>
          <p:cNvPr id="8" name="바닥글 개체 틀 4"/>
          <p:cNvSpPr>
            <a:spLocks noGrp="true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false" anchor="ctr" upright="false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pPr/>
            <a:endParaRPr lang="ko-KR" altLang="en-US">
              <a:uFillTx/>
            </a:endParaRPr>
          </a:p>
        </p:txBody>
      </p:sp>
      <p:sp>
        <p:nvSpPr>
          <p:cNvPr id="10" name="슬라이드 번호 개체 틀 5"/>
          <p:cNvSpPr>
            <a:spLocks noGrp="true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false" anchor="ctr" upright="false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uFillTx/>
              </a:defRPr>
            </a:lvl1pPr>
          </a:lstStyle>
          <a:p>
            <a:pPr/>
            <a:fld id="{2337DDAD-F602-86A4-831B-E4ACF03BF4BD}" type="slidenum">
              <a:rPr lang="ko-KR" altLang="en-US">
                <a:uFillTx/>
              </a:rPr>
              <a:t>‹#›</a:t>
            </a:fld>
            <a:endParaRPr lang="ko-KR" altLang="en-US">
              <a:uFillTx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649" r:id="rId2"/>
    <p:sldLayoutId id="2147493650" r:id="rId3"/>
    <p:sldLayoutId id="2147493651" r:id="rId4"/>
    <p:sldLayoutId id="2147493652" r:id="rId5"/>
    <p:sldLayoutId id="2147493653" r:id="rId6"/>
    <p:sldLayoutId id="2147493654" r:id="rId7"/>
    <p:sldLayoutId id="2147493655" r:id="rId8"/>
    <p:sldLayoutId id="2147493656" r:id="rId9"/>
    <p:sldLayoutId id="2147493657" r:id="rId10"/>
    <p:sldLayoutId id="2147493658" r:id="rId11"/>
    <p:sldLayoutId id="2147493659" r:id="rId12"/>
  </p:sldLayoutIdLst>
  <p:txStyles>
    <p:titleStyle>
      <a:lvl1pPr algn="ctr" defTabSz="914400" latinLnBrk="true">
        <a:spcBef>
          <a:spcPct val="0"/>
        </a:spcBef>
        <a:buNone/>
        <a:defRPr sz="4400" kern="120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342900" indent="-342900" algn="l" defTabSz="914400" latinLnBrk="true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742950" indent="-285750" algn="l" defTabSz="914400" latinLnBrk="true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latinLnBrk="true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latinLnBrk="true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latinLnBrk="true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latinLnBrk="true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971800" indent="-228600" algn="l" defTabSz="914400" latinLnBrk="true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429000" indent="-228600" algn="l" defTabSz="914400" latinLnBrk="true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886200" indent="-228600" algn="l" defTabSz="914400" latinLnBrk="true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bodyStyle>
    <p:otherStyle>
      <a:defPPr>
        <a:defRPr lang="ko-KR">
          <a:uFillTx/>
        </a:defRPr>
      </a:defPPr>
      <a:lvl1pPr marL="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latinLnBrk="true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image" Target="../media/image9.tif"  /><Relationship Id="rId2" Type="http://schemas.openxmlformats.org/officeDocument/2006/relationships/slideLayout" Target="../slideLayouts/slideLayout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image" Target="../media/image10.tif"  /><Relationship Id="rId2" Type="http://schemas.openxmlformats.org/officeDocument/2006/relationships/image" Target="../media/image11.tif"  /><Relationship Id="rId3" Type="http://schemas.openxmlformats.org/officeDocument/2006/relationships/slideLayout" Target="../slideLayouts/slideLayout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hyperlink" Target="https://tv.naver.com/v/1379135?plClips=false:4892520:5190148:5072347:5026804:3147622:5003628:2744952:2450992:1497878:3073916:2943249:1379150:5005555:4429972:2841252:5698515:3442693:2851645:2683387:5129702:5208360:4555298:3064685:2639815:1379135:1379165:3224178:4515060:5516071:5518679:4416552:1324514:4421124:3073812:5424569:5436589:5026384:5088275:5028574:5074889&amp;query=&#49457;&#54253;&#47141;+&#49892;&#53468;" TargetMode="External" /><Relationship Id="rId2" Type="http://schemas.openxmlformats.org/officeDocument/2006/relationships/hyperlink" Target="https://tv.naver.com/v/1379165?plClips=false:4892520:5190148:5072347:5026804:3147622:5003628:2744952:2450992:1497878:3073916:2943249:1379150:5005555:4429972:2841252:5698515:3442693:2851645:2683387:5129702:5208360:4555298:3064685:2639815:1379135:1379165:3224178:4515060:5516071:5518679:4416552:1324514:4421124:3073812:5424569:5436589:5026384:5088275:5028574:5074889&amp;query=&#49457;&#54253;&#47141;+&#49892;&#53468;" TargetMode="External" /><Relationship Id="rId3" Type="http://schemas.openxmlformats.org/officeDocument/2006/relationships/slideLayout" Target="../slideLayouts/slideLayout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2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2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3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4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5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6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7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8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9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notesSlide" Target="../notesSlides/notesSlide10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slideLayout" Target="../slideLayouts/slideLayout2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image" Target="../media/image2.png"  /><Relationship Id="rId2" Type="http://schemas.openxmlformats.org/officeDocument/2006/relationships/image" Target="../media/image3.png"  /><Relationship Id="rId3" Type="http://schemas.openxmlformats.org/officeDocument/2006/relationships/slideLayout" Target="../slideLayouts/slideLayout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image" Target="../media/image4.png"  /><Relationship Id="rId2" Type="http://schemas.openxmlformats.org/officeDocument/2006/relationships/slideLayout" Target="../slideLayouts/slideLayout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image" Target="../media/image5.png"  /><Relationship Id="rId2" Type="http://schemas.openxmlformats.org/officeDocument/2006/relationships/slideLayout" Target="../slideLayouts/slideLayout2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image" Target="../media/image1.png"  /><Relationship Id="rId2" Type="http://schemas.openxmlformats.org/officeDocument/2006/relationships/image" Target="../media/image6.png"  /><Relationship Id="rId3" Type="http://schemas.openxmlformats.org/officeDocument/2006/relationships/slideLayout" Target="../slideLayouts/slideLayout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image" Target="../media/image7.jpeg"  /><Relationship Id="rId2" Type="http://schemas.openxmlformats.org/officeDocument/2006/relationships/slideLayout" Target="../slideLayouts/slideLayout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image" Target="../media/image8.jpeg"  /><Relationship Id="rId2" Type="http://schemas.openxmlformats.org/officeDocument/2006/relationships/slideLayout" Target="../slideLayouts/slideLayout2.xml"  /></Relationships>
</file>

<file path=ppt/slides/slide1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9" name=""/>
        <p:cNvGrpSpPr/>
        <p:nvPr/>
      </p:nvGrpSpPr>
      <p:grpSpPr>
        <a:xfrm/>
      </p:grpSpPr>
      <p:sp>
        <p:nvSpPr>
          <p:cNvPr id="2" name="직사각형 33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타원 29"/>
          <p:cNvSpPr/>
          <p:nvPr/>
        </p:nvSpPr>
        <p:spPr>
          <a:xfrm>
            <a:off x="5075773" y="753095"/>
            <a:ext cx="3781326" cy="378132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>
              <a:lnSpc>
                <a:spcPct val="150000"/>
              </a:lnSpc>
            </a:pPr>
            <a:r>
              <a:rPr lang="en-US" altLang="ko-KR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ea typeface="HY중고딕"/>
              </a:rPr>
              <a:t>3</a:t>
            </a:r>
            <a:r>
              <a:rPr lang="ko-KR" altLang="en-US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ea typeface="HY중고딕"/>
              </a:rPr>
              <a:t>조</a:t>
            </a:r>
          </a:p>
        </p:txBody>
      </p:sp>
      <p:sp>
        <p:nvSpPr>
          <p:cNvPr id="6" name="타원 24"/>
          <p:cNvSpPr/>
          <p:nvPr/>
        </p:nvSpPr>
        <p:spPr>
          <a:xfrm>
            <a:off x="93295" y="133176"/>
            <a:ext cx="4836646" cy="4836646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8" name="직사각형 65"/>
          <p:cNvSpPr/>
          <p:nvPr/>
        </p:nvSpPr>
        <p:spPr>
          <a:xfrm>
            <a:off x="7110428" y="1822856"/>
            <a:ext cx="1296144" cy="830997"/>
          </a:xfrm>
          <a:prstGeom prst="rect">
            <a:avLst/>
          </a:prstGeom>
          <a:noFill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김수현</a:t>
            </a:r>
            <a:endParaRPr lang="en-US" altLang="ko-KR" sz="1600" b="true">
              <a:solidFill>
                <a:schemeClr val="bg1"/>
              </a:solidFill>
              <a:uFillTx/>
              <a:latin typeface="+mn-ea"/>
            </a:endParaRPr>
          </a:p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김민주</a:t>
            </a:r>
            <a:endParaRPr lang="en-US" altLang="ko-KR" sz="1600" b="true">
              <a:solidFill>
                <a:schemeClr val="bg1"/>
              </a:solidFill>
              <a:uFillTx/>
              <a:latin typeface="+mn-ea"/>
            </a:endParaRPr>
          </a:p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김지우</a:t>
            </a:r>
            <a:endParaRPr lang="en-US" altLang="ko-KR" sz="1600" b="true">
              <a:solidFill>
                <a:schemeClr val="bg1"/>
              </a:solidFill>
              <a:uFillTx/>
              <a:latin typeface="+mn-ea"/>
            </a:endParaRPr>
          </a:p>
        </p:txBody>
      </p:sp>
      <p:sp>
        <p:nvSpPr>
          <p:cNvPr id="10" name="직사각형 10"/>
          <p:cNvSpPr/>
          <p:nvPr/>
        </p:nvSpPr>
        <p:spPr>
          <a:xfrm>
            <a:off x="7733758" y="2542426"/>
            <a:ext cx="1368152" cy="830997"/>
          </a:xfrm>
          <a:prstGeom prst="rect">
            <a:avLst/>
          </a:prstGeom>
          <a:noFill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김정은</a:t>
            </a:r>
            <a:endParaRPr lang="en-US" altLang="ko-KR" sz="1600" b="true">
              <a:solidFill>
                <a:schemeClr val="bg1"/>
              </a:solidFill>
              <a:uFillTx/>
              <a:latin typeface="+mn-ea"/>
            </a:endParaRPr>
          </a:p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최현성</a:t>
            </a:r>
            <a:endParaRPr lang="en-US" altLang="ko-KR" sz="1600" b="true">
              <a:solidFill>
                <a:schemeClr val="bg1"/>
              </a:solidFill>
              <a:uFillTx/>
              <a:latin typeface="+mn-ea"/>
            </a:endParaRPr>
          </a:p>
          <a:p>
            <a:pPr/>
            <a:r>
              <a:rPr lang="ko-KR" altLang="en-US" sz="1600" b="true">
                <a:solidFill>
                  <a:schemeClr val="bg1"/>
                </a:solidFill>
                <a:uFillTx/>
                <a:latin typeface="+mn-ea"/>
              </a:rPr>
              <a:t>홍민경</a:t>
            </a:r>
            <a:endParaRPr lang="ko-KR" altLang="en-US" sz="1600">
              <a:solidFill>
                <a:schemeClr val="bg1"/>
              </a:solidFill>
              <a:uFillTx/>
              <a:latin typeface="+mn-ea"/>
            </a:endParaRPr>
          </a:p>
        </p:txBody>
      </p:sp>
      <p:cxnSp>
        <p:nvCxnSpPr>
          <p:cNvPr id="12" name="직선 연결선 25"/>
          <p:cNvCxnSpPr/>
          <p:nvPr/>
        </p:nvCxnSpPr>
        <p:spPr>
          <a:xfrm>
            <a:off x="7164288" y="731622"/>
            <a:ext cx="0" cy="378132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39"/>
          <p:cNvCxnSpPr/>
          <p:nvPr/>
        </p:nvCxnSpPr>
        <p:spPr>
          <a:xfrm>
            <a:off x="5940152" y="1059582"/>
            <a:ext cx="0" cy="31683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8"/>
          <p:cNvSpPr/>
          <p:nvPr/>
        </p:nvSpPr>
        <p:spPr>
          <a:xfrm>
            <a:off x="549522" y="1805408"/>
            <a:ext cx="5509734" cy="1212640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36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성폭력</a:t>
            </a:r>
            <a:r>
              <a:rPr lang="en-US" altLang="ko-KR" sz="36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,</a:t>
            </a:r>
            <a:r>
              <a:rPr lang="ko-KR" altLang="en-US" sz="36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 </a:t>
            </a:r>
            <a:r>
              <a:rPr lang="ko-KR" altLang="en-US" sz="36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데이트폭력</a:t>
            </a:r>
            <a:endParaRPr lang="en-US" altLang="ko-KR" sz="3600" b="true">
              <a:solidFill>
                <a:schemeClr val="tx1">
                  <a:lumMod val="65000"/>
                  <a:lumOff val="35000"/>
                </a:schemeClr>
              </a:solidFill>
              <a:uFillTx/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ko-KR" altLang="en-US" sz="14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                 </a:t>
            </a:r>
            <a:r>
              <a:rPr lang="en-US" altLang="ko-KR" sz="14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-</a:t>
            </a:r>
            <a:r>
              <a:rPr lang="ko-KR" altLang="en-US" sz="14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j-ea"/>
                <a:ea typeface="+mj-ea"/>
              </a:rPr>
              <a:t>정신보건사회복지론</a:t>
            </a:r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  <a:uFillTx/>
              <a:latin typeface="+mj-ea"/>
              <a:ea typeface="+mj-ea"/>
            </a:endParaRPr>
          </a:p>
        </p:txBody>
      </p:sp>
      <p:sp>
        <p:nvSpPr>
          <p:cNvPr id="18" name="타원 30"/>
          <p:cNvSpPr/>
          <p:nvPr/>
        </p:nvSpPr>
        <p:spPr>
          <a:xfrm>
            <a:off x="8406572" y="372741"/>
            <a:ext cx="340841" cy="340841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20" name="TextBox 1"/>
          <p:cNvSpPr/>
          <p:nvPr/>
        </p:nvSpPr>
        <p:spPr>
          <a:xfrm>
            <a:off x="6659901" y="1563638"/>
            <a:ext cx="590226" cy="400110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2000" b="true">
                <a:solidFill>
                  <a:schemeClr val="bg1"/>
                </a:solidFill>
                <a:uFillTx/>
                <a:latin typeface="+mn-ea"/>
              </a:rPr>
              <a:t>3</a:t>
            </a:r>
            <a:r>
              <a:rPr lang="ko-KR" altLang="en-US" sz="2000" b="true">
                <a:solidFill>
                  <a:schemeClr val="bg1"/>
                </a:solidFill>
                <a:uFillTx/>
                <a:latin typeface="+mn-ea"/>
              </a:rPr>
              <a:t>조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3275856" y="4434737"/>
            <a:ext cx="2408032" cy="30777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최근</a:t>
            </a:r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4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년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현황</a:t>
            </a:r>
          </a:p>
        </p:txBody>
      </p:sp>
      <p:pic>
        <p:nvPicPr>
          <p:cNvPr id="14" name="그림 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 rot="10800000" flipH="true">
            <a:off x="971600" y="1017646"/>
            <a:ext cx="6768752" cy="3294755"/>
          </a:xfrm>
          <a:prstGeom prst="rect">
            <a:avLst/>
          </a:prstGeom>
        </p:spPr>
      </p:pic>
      <p:sp>
        <p:nvSpPr>
          <p:cNvPr id="16" name="TextBox 3"/>
          <p:cNvSpPr/>
          <p:nvPr/>
        </p:nvSpPr>
        <p:spPr>
          <a:xfrm>
            <a:off x="5148064" y="699542"/>
            <a:ext cx="3676501" cy="461665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171450" indent="-171450">
              <a:buFont typeface="Wingdings"/>
              <a:buChar char="Ø"/>
            </a:pPr>
            <a:r>
              <a:rPr lang="ko-KR" altLang="en-US" sz="1200">
                <a:uFillTx/>
              </a:rPr>
              <a:t>최근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4</a:t>
            </a:r>
            <a:r>
              <a:rPr lang="ko-KR" altLang="en-US" sz="1200">
                <a:uFillTx/>
              </a:rPr>
              <a:t>년간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발생한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데이트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또한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빠르게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증가하고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있음을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확인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  <a:endParaRPr lang="ko-KR" altLang="en-US" sz="1200">
              <a:uFillTx/>
            </a:endParaRP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7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3172003" y="4434737"/>
            <a:ext cx="2124299" cy="30777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피해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현황</a:t>
            </a:r>
          </a:p>
        </p:txBody>
      </p:sp>
      <p:pic>
        <p:nvPicPr>
          <p:cNvPr id="14" name="그림 1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 rot="10800000" flipH="true">
            <a:off x="400107" y="892566"/>
            <a:ext cx="5612054" cy="1651843"/>
          </a:xfrm>
          <a:prstGeom prst="rect">
            <a:avLst/>
          </a:prstGeom>
        </p:spPr>
      </p:pic>
      <p:pic>
        <p:nvPicPr>
          <p:cNvPr id="16" name="그림 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10800000" flipH="true">
            <a:off x="414225" y="2701408"/>
            <a:ext cx="6624736" cy="1651842"/>
          </a:xfrm>
          <a:prstGeom prst="rect">
            <a:avLst/>
          </a:prstGeom>
        </p:spPr>
      </p:pic>
      <p:sp>
        <p:nvSpPr>
          <p:cNvPr id="18" name="TextBox 5"/>
          <p:cNvSpPr/>
          <p:nvPr/>
        </p:nvSpPr>
        <p:spPr>
          <a:xfrm>
            <a:off x="5767844" y="1426429"/>
            <a:ext cx="3376156" cy="1015663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ko-KR" altLang="en-US" sz="1200">
                <a:uFillTx/>
              </a:rPr>
              <a:t>데이트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폭력의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4</a:t>
            </a:r>
            <a:r>
              <a:rPr lang="ko-KR" altLang="en-US" sz="1200">
                <a:uFillTx/>
              </a:rPr>
              <a:t>가지중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</a:t>
            </a:r>
            <a:r>
              <a:rPr lang="ko-KR" altLang="en-US" sz="1200">
                <a:uFillTx/>
              </a:rPr>
              <a:t>가지는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61.6%</a:t>
            </a:r>
            <a:r>
              <a:rPr lang="ko-KR" altLang="en-US" sz="1200">
                <a:uFillTx/>
              </a:rPr>
              <a:t>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경험을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했으며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통제와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성적인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폭력이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있지만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언어적</a:t>
            </a:r>
            <a:r>
              <a:rPr lang="en-US" altLang="ko-KR" sz="1200">
                <a:uFillTx/>
              </a:rPr>
              <a:t>/</a:t>
            </a:r>
            <a:r>
              <a:rPr lang="ko-KR" altLang="en-US" sz="1200">
                <a:uFillTx/>
              </a:rPr>
              <a:t>정서적</a:t>
            </a:r>
            <a:r>
              <a:rPr lang="en-US" altLang="ko-KR" sz="1200">
                <a:uFillTx/>
              </a:rPr>
              <a:t>/</a:t>
            </a:r>
            <a:r>
              <a:rPr lang="ko-KR" altLang="en-US" sz="1200">
                <a:uFillTx/>
              </a:rPr>
              <a:t>경제적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또한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성적인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폭력과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3%</a:t>
            </a:r>
            <a:r>
              <a:rPr lang="ko-KR" altLang="en-US" sz="1200">
                <a:uFillTx/>
              </a:rPr>
              <a:t>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가량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차이나는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  <a:endParaRPr lang="ko-KR" altLang="en-US" sz="1200">
              <a:uFillTx/>
            </a:endParaRP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945444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/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영상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3635896" y="4273412"/>
            <a:ext cx="1702710" cy="30777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관련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영상</a:t>
            </a:r>
          </a:p>
        </p:txBody>
      </p:sp>
      <p:sp>
        <p:nvSpPr>
          <p:cNvPr id="14" name="TextBox 8"/>
          <p:cNvSpPr/>
          <p:nvPr/>
        </p:nvSpPr>
        <p:spPr>
          <a:xfrm>
            <a:off x="597353" y="1295755"/>
            <a:ext cx="7949293" cy="369332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en-US" altLang="ko-KR">
                <a:uFillTx/>
                <a:hlinkClick r:id="rId1"/>
              </a:rPr>
              <a:t>-</a:t>
            </a:r>
            <a:r>
              <a:rPr lang="ko-KR" altLang="en-US">
                <a:uFillTx/>
                <a:hlinkClick r:id="rId1"/>
              </a:rPr>
              <a:t> </a:t>
            </a:r>
            <a:r>
              <a:rPr lang="ko-KR" altLang="en-US">
                <a:uFillTx/>
                <a:hlinkClick r:id="rId1"/>
              </a:rPr>
              <a:t>아동성폭력</a:t>
            </a:r>
            <a:r>
              <a:rPr lang="ko-KR" altLang="en-US">
                <a:uFillTx/>
                <a:hlinkClick r:id="rId1"/>
              </a:rPr>
              <a:t> </a:t>
            </a:r>
            <a:r>
              <a:rPr lang="ko-KR" altLang="en-US">
                <a:uFillTx/>
                <a:hlinkClick r:id="rId1"/>
              </a:rPr>
              <a:t>실태</a:t>
            </a:r>
            <a:r>
              <a:rPr lang="en-US" altLang="ko-KR">
                <a:uFillTx/>
                <a:hlinkClick r:id="rId1"/>
              </a:rPr>
              <a:t>1</a:t>
            </a:r>
            <a:endParaRPr lang="ko-KR" altLang="en-US">
              <a:uFillTx/>
            </a:endParaRPr>
          </a:p>
        </p:txBody>
      </p:sp>
      <p:sp>
        <p:nvSpPr>
          <p:cNvPr id="16" name="TextBox 12"/>
          <p:cNvSpPr/>
          <p:nvPr/>
        </p:nvSpPr>
        <p:spPr>
          <a:xfrm>
            <a:off x="599349" y="1909556"/>
            <a:ext cx="2185214" cy="492443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>
                <a:uFillTx/>
                <a:hlinkClick r:id="rId2"/>
              </a:rPr>
              <a:t>-</a:t>
            </a:r>
            <a:r>
              <a:rPr lang="ko-KR" altLang="en-US">
                <a:uFillTx/>
                <a:hlinkClick r:id="rId2"/>
              </a:rPr>
              <a:t> </a:t>
            </a:r>
            <a:r>
              <a:rPr lang="ko-KR" altLang="en-US">
                <a:uFillTx/>
                <a:hlinkClick r:id="rId2"/>
              </a:rPr>
              <a:t>아동성폭력</a:t>
            </a:r>
            <a:r>
              <a:rPr lang="ko-KR" altLang="en-US">
                <a:uFillTx/>
                <a:hlinkClick r:id="rId2"/>
              </a:rPr>
              <a:t> </a:t>
            </a:r>
            <a:r>
              <a:rPr lang="ko-KR" altLang="en-US">
                <a:uFillTx/>
                <a:hlinkClick r:id="rId2"/>
              </a:rPr>
              <a:t>실태</a:t>
            </a:r>
            <a:r>
              <a:rPr lang="en-US" altLang="ko-KR">
                <a:uFillTx/>
                <a:hlinkClick r:id="rId2"/>
              </a:rPr>
              <a:t>2</a:t>
            </a:r>
            <a:endParaRPr lang="en-US" altLang="ko-KR">
              <a:uFillTx/>
            </a:endParaRPr>
          </a:p>
          <a:p>
            <a:pPr/>
            <a:r>
              <a:rPr lang="ko-KR" altLang="en-US" sz="800">
                <a:uFillTx/>
              </a:rPr>
              <a:t>            </a:t>
            </a:r>
            <a:r>
              <a:rPr lang="en-US" altLang="ko-KR" sz="800">
                <a:uFillTx/>
              </a:rPr>
              <a:t>(6</a:t>
            </a:r>
            <a:r>
              <a:rPr lang="ko-KR" altLang="en-US" sz="800">
                <a:uFillTx/>
              </a:rPr>
              <a:t>분에</a:t>
            </a:r>
            <a:r>
              <a:rPr lang="ko-KR" altLang="en-US" sz="800">
                <a:uFillTx/>
              </a:rPr>
              <a:t> </a:t>
            </a:r>
            <a:r>
              <a:rPr lang="ko-KR" altLang="en-US" sz="800">
                <a:uFillTx/>
              </a:rPr>
              <a:t>컷트</a:t>
            </a:r>
            <a:r>
              <a:rPr lang="en-US" altLang="ko-KR" sz="800">
                <a:uFillTx/>
              </a:rPr>
              <a:t>)</a:t>
            </a:r>
            <a:endParaRPr lang="ko-KR" altLang="en-US" sz="800">
              <a:uFillTx/>
            </a:endParaR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769627"/>
            <a:ext cx="3519507" cy="3384110"/>
            <a:chOff x="3536558" y="193992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6558" y="193992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02.</a:t>
              </a: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성폭력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및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데이트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 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원인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원인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02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282723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성폭력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원인</a:t>
            </a:r>
          </a:p>
        </p:txBody>
      </p:sp>
      <p:sp>
        <p:nvSpPr>
          <p:cNvPr id="14" name="TextBox 3"/>
          <p:cNvSpPr/>
          <p:nvPr/>
        </p:nvSpPr>
        <p:spPr>
          <a:xfrm>
            <a:off x="395537" y="1364271"/>
            <a:ext cx="8424936" cy="1723549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uFillTx/>
              </a:rPr>
              <a:t>성차별적인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사회구조</a:t>
            </a:r>
            <a:endParaRPr lang="en-US" altLang="ko-KR" sz="1600" b="true">
              <a:uFillTx/>
            </a:endParaRPr>
          </a:p>
          <a:p>
            <a:pPr/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우리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사회는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어린이를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남성이나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어른에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비해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낮은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존재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함부로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대해도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존재로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여기고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가정뿐만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아니라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직장과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사회에서도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지배와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복종의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위계관계에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놓이게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됨으로써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남성들의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폭력에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쉽게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노출된다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이러한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성차별적인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분위기는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부추길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뿐만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아니라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남성에게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허용하게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만들고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나아가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경우에도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면죄부를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주게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된다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  <p:sp>
        <p:nvSpPr>
          <p:cNvPr id="16" name="TextBox 5"/>
          <p:cNvSpPr/>
          <p:nvPr/>
        </p:nvSpPr>
        <p:spPr>
          <a:xfrm>
            <a:off x="414225" y="3121658"/>
            <a:ext cx="8364760" cy="1508105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uFillTx/>
              </a:rPr>
              <a:t>왜곡된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성문화</a:t>
            </a:r>
            <a:endParaRPr lang="en-US" altLang="ko-KR" sz="1600" b="true">
              <a:uFillTx/>
            </a:endParaRPr>
          </a:p>
          <a:p>
            <a:pPr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살이라도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어린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여자를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옆에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앉히고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술을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마시려는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남자들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그것을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부추기는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향락</a:t>
            </a:r>
            <a:r>
              <a:rPr lang="en-US" altLang="ko-KR" sz="1400">
                <a:uFillTx/>
              </a:rPr>
              <a:t>·</a:t>
            </a:r>
            <a:r>
              <a:rPr lang="ko-KR" altLang="en-US" sz="1400">
                <a:uFillTx/>
              </a:rPr>
              <a:t>퇴폐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문화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건강하고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정상적인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성관계보다는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비정상적이고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변태적인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성행위를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보여주는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음란물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여성의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가치를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오직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‘</a:t>
            </a:r>
            <a:r>
              <a:rPr lang="ko-KR" altLang="en-US" sz="1400">
                <a:uFillTx/>
              </a:rPr>
              <a:t>성</a:t>
            </a:r>
            <a:r>
              <a:rPr lang="ko-KR" altLang="en-US" sz="1400">
                <a:uFillTx/>
              </a:rPr>
              <a:t>’</a:t>
            </a:r>
            <a:r>
              <a:rPr lang="ko-KR" altLang="en-US" sz="1400">
                <a:uFillTx/>
              </a:rPr>
              <a:t>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다루는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광고와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영화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등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왜곡된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성문화는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대상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성폭력의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대상으로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만들고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원인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02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282723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성폭력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원인</a:t>
            </a:r>
          </a:p>
        </p:txBody>
      </p:sp>
      <p:sp>
        <p:nvSpPr>
          <p:cNvPr id="14" name="TextBox 3"/>
          <p:cNvSpPr/>
          <p:nvPr/>
        </p:nvSpPr>
        <p:spPr>
          <a:xfrm>
            <a:off x="417732" y="1297774"/>
            <a:ext cx="8364760" cy="1723549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uFillTx/>
              </a:rPr>
              <a:t>의사소통의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불일치</a:t>
            </a:r>
            <a:endParaRPr lang="en-US" altLang="ko-KR" sz="1600" b="true">
              <a:uFillTx/>
            </a:endParaRPr>
          </a:p>
          <a:p>
            <a:pPr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우리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사회에서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무지하고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소극적이어야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하지만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남성은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적극적이고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과장된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표현을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해도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무방하다고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생각하고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이와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같은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성문화에서는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원활한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의사소통을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없다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성폭력과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같은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위기상황에서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“</a:t>
            </a:r>
            <a:r>
              <a:rPr lang="ko-KR" altLang="en-US" sz="1400">
                <a:uFillTx/>
              </a:rPr>
              <a:t>안된다</a:t>
            </a:r>
            <a:r>
              <a:rPr lang="ko-KR" altLang="en-US" sz="1400">
                <a:uFillTx/>
              </a:rPr>
              <a:t>“</a:t>
            </a:r>
            <a:r>
              <a:rPr lang="ko-KR" altLang="en-US" sz="1400">
                <a:uFillTx/>
              </a:rPr>
              <a:t>라고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의사표현을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해도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잘못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익힌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성문화에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의해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내숭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또는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긍정적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대답의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완곡한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표현으로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받아들여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행하게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된다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  <p:sp>
        <p:nvSpPr>
          <p:cNvPr id="16" name="TextBox 5"/>
          <p:cNvSpPr/>
          <p:nvPr/>
        </p:nvSpPr>
        <p:spPr>
          <a:xfrm>
            <a:off x="395537" y="2823625"/>
            <a:ext cx="8409151" cy="2123658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uFillTx/>
              </a:rPr>
              <a:t>성교육의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부재</a:t>
            </a:r>
            <a:endParaRPr lang="en-US" altLang="ko-KR" sz="1600" b="true">
              <a:uFillTx/>
            </a:endParaRPr>
          </a:p>
          <a:p>
            <a:pPr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가정에서는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가족이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텔레비전을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보다가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조금만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야한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장면이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나와도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얼굴을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붉히며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쑥스러워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하고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학교에서의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성교육은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남녀의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신체구조나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생리현상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등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생물학적인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성지식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전달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차원에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머물러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우리의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현실이다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이러한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현실로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인해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우리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사회는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가치나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행동에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생각해보는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열린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교육이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여전히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이루어지지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않고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특히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청소년의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경우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잡지나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포르노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비디오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인터넷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등에서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보여주는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과장되고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가학적인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또래집단에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떠도는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잘못된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성지식을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여과하지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않고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받아들임으로써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이들은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죄의식조차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느끼지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못한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행하게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된다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원인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02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282723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성폭력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원인</a:t>
            </a:r>
          </a:p>
        </p:txBody>
      </p:sp>
      <p:sp>
        <p:nvSpPr>
          <p:cNvPr id="14" name="TextBox 3"/>
          <p:cNvSpPr/>
          <p:nvPr/>
        </p:nvSpPr>
        <p:spPr>
          <a:xfrm>
            <a:off x="395537" y="1347614"/>
            <a:ext cx="8508343" cy="1938992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성폭력에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대한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수사기관의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인식부족</a:t>
            </a:r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endParaRPr lang="ko-KR" altLang="en-US" sz="1600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경찰이나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검찰의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조사과정에서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잘못된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통념들을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수용하고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형사나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검사는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입장에서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사건을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바라보고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처리하기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때문에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피해여성은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오히려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자신이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죄인인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같은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느낌을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받는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경우가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많다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따라서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피해자는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고소를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나서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겪는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이중의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고통을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못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고소를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취하하거나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아예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고소를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하지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못하게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것이다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결국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사법계의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인식부족으로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인하여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피해자는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피해사실을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아예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은폐하거나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법적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과정을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포기하게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되고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가해자는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또다시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결과를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낳게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된다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7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원인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02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6930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데이트폭력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원인</a:t>
            </a:r>
          </a:p>
        </p:txBody>
      </p:sp>
      <p:sp>
        <p:nvSpPr>
          <p:cNvPr id="14" name="TextBox 3"/>
          <p:cNvSpPr/>
          <p:nvPr/>
        </p:nvSpPr>
        <p:spPr>
          <a:xfrm>
            <a:off x="414225" y="1268281"/>
            <a:ext cx="7902191" cy="1969770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가해자의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동기</a:t>
            </a:r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 marL="342900" indent="-342900">
              <a:buAutoNum type="arabicPeriod"/>
            </a:pPr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 marL="342900" indent="-342900">
              <a:buAutoNum type="arabicParenR"/>
            </a:pPr>
            <a:r>
              <a:rPr lang="ko-KR" altLang="en-US" sz="1400">
                <a:uFillTx/>
              </a:rPr>
              <a:t>상대가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헤어지자고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해서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괘씸하기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때문에</a:t>
            </a:r>
            <a:endParaRPr lang="en-US" altLang="ko-KR" sz="1400">
              <a:uFillTx/>
            </a:endParaRPr>
          </a:p>
          <a:p>
            <a:pPr marL="342900" indent="-342900">
              <a:buAutoNum type="arabicParenR"/>
            </a:pPr>
            <a:r>
              <a:rPr lang="ko-KR" altLang="en-US" sz="1400">
                <a:uFillTx/>
              </a:rPr>
              <a:t>상대방을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자기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소유물로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생각하고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통제하려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드는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개인적인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성향</a:t>
            </a:r>
            <a:endParaRPr lang="en-US" altLang="ko-KR" sz="1400">
              <a:uFillTx/>
            </a:endParaRPr>
          </a:p>
          <a:p>
            <a:pPr marL="342900" indent="-342900">
              <a:buAutoNum type="arabicParenR"/>
            </a:pPr>
            <a:r>
              <a:rPr lang="ko-KR" altLang="en-US" sz="1400">
                <a:uFillTx/>
              </a:rPr>
              <a:t>열등감과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자괴감</a:t>
            </a:r>
            <a:endParaRPr lang="en-US" altLang="ko-KR" sz="1400">
              <a:uFillTx/>
            </a:endParaRPr>
          </a:p>
          <a:p>
            <a:pPr/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endParaRPr lang="en-US" altLang="ko-KR" sz="1400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endParaRPr lang="ko-KR" altLang="en-US">
              <a:uFillTx/>
            </a:endParaRPr>
          </a:p>
        </p:txBody>
      </p:sp>
      <p:sp>
        <p:nvSpPr>
          <p:cNvPr id="16" name="TextBox 5"/>
          <p:cNvSpPr/>
          <p:nvPr/>
        </p:nvSpPr>
        <p:spPr>
          <a:xfrm>
            <a:off x="414224" y="2738779"/>
            <a:ext cx="4483920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2.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많은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피해자들이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데이트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폭력과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사랑을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착각</a:t>
            </a:r>
          </a:p>
        </p:txBody>
      </p:sp>
      <p:sp>
        <p:nvSpPr>
          <p:cNvPr id="18" name="TextBox 7"/>
          <p:cNvSpPr/>
          <p:nvPr/>
        </p:nvSpPr>
        <p:spPr>
          <a:xfrm>
            <a:off x="414224" y="3233552"/>
            <a:ext cx="8478256" cy="1692770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3.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법제도의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미비</a:t>
            </a:r>
          </a:p>
          <a:p>
            <a:pPr/>
            <a:endParaRPr lang="ko-KR" altLang="en-US" sz="14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400">
                <a:uFillTx/>
              </a:rPr>
              <a:t>데이트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폭력을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사랑하는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사람들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사이에서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발생할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문제로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취급하는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법적인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제도가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제대로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정비되지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않은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점이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가장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이유라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 </a:t>
            </a:r>
            <a:r>
              <a:rPr lang="ko-KR" altLang="en-US" sz="1400">
                <a:uFillTx/>
              </a:rPr>
              <a:t>법적으로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데이트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폭력에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보장해주지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않으니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피해자들도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고소할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없고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처벌에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명확한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법률이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없으니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조사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과정에서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피해자들은</a:t>
            </a:r>
            <a:r>
              <a:rPr lang="ko-KR" altLang="en-US" sz="1400">
                <a:uFillTx/>
              </a:rPr>
              <a:t> </a:t>
            </a:r>
            <a:r>
              <a:rPr lang="en-US" altLang="ko-KR" sz="1400">
                <a:uFillTx/>
              </a:rPr>
              <a:t>2</a:t>
            </a:r>
            <a:r>
              <a:rPr lang="ko-KR" altLang="en-US" sz="1400">
                <a:uFillTx/>
              </a:rPr>
              <a:t>차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피해를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받고</a:t>
            </a:r>
            <a:r>
              <a:rPr lang="en-US" altLang="ko-KR" sz="1400">
                <a:uFillTx/>
              </a:rPr>
              <a:t>, </a:t>
            </a:r>
            <a:r>
              <a:rPr lang="ko-KR" altLang="en-US" sz="1400">
                <a:uFillTx/>
              </a:rPr>
              <a:t>가해자들에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처벌은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미비하다고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ko-KR" altLang="en-US">
              <a:uFillTx/>
            </a:endParaR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769627"/>
            <a:ext cx="3519507" cy="3384110"/>
            <a:chOff x="3536558" y="193992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6558" y="193992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03.</a:t>
              </a: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성폭력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및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데이트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 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문제점과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 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개선방안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9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373753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문제점과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개선방안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03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487908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성폭력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문제점</a:t>
            </a:r>
          </a:p>
        </p:txBody>
      </p:sp>
      <p:sp>
        <p:nvSpPr>
          <p:cNvPr id="14" name="TextBox 5"/>
          <p:cNvSpPr/>
          <p:nvPr/>
        </p:nvSpPr>
        <p:spPr>
          <a:xfrm>
            <a:off x="359532" y="1636673"/>
            <a:ext cx="8316924" cy="2092881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-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가해자들의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비교적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가벼운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처벌</a:t>
            </a:r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-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피해자는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정신적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,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신체적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피해로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인해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사회생활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단절과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장애를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겪는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경우가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많다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.</a:t>
            </a:r>
          </a:p>
          <a:p>
            <a:pPr/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-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가해자들이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나온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뒤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주요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감찰대상이지만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그것조차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시행되지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않고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있다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.</a:t>
            </a:r>
          </a:p>
          <a:p>
            <a:pPr marL="285750" indent="-285750">
              <a:buFontTx/>
              <a:buChar char="-"/>
            </a:pPr>
            <a:endParaRPr lang="en-US" altLang="ko-KR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-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2015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년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설문조사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당시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아르바이트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등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청소년이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접할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수도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있는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직업군에서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약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4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만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건의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성범죄가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발생하였다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.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→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비교적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쉽게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위험에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노출이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됨</a:t>
            </a:r>
            <a:r>
              <a:rPr lang="en-US" altLang="ko-KR" sz="16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.</a:t>
            </a:r>
            <a:endParaRPr lang="ko-KR" altLang="en-US" sz="16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27" name=""/>
        <p:cNvGrpSpPr/>
        <p:nvPr/>
      </p:nvGrpSpPr>
      <p:grpSpPr>
        <a:xfrm/>
      </p:grpSpPr>
      <p:sp>
        <p:nvSpPr>
          <p:cNvPr id="2" name="직사각형 4"/>
          <p:cNvSpPr/>
          <p:nvPr/>
        </p:nvSpPr>
        <p:spPr>
          <a:xfrm>
            <a:off x="3479793" y="627534"/>
            <a:ext cx="2184411" cy="461665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  <a:ea typeface="+mj-ea"/>
              </a:rPr>
              <a:t>INDEX</a:t>
            </a:r>
          </a:p>
        </p:txBody>
      </p:sp>
      <p:sp>
        <p:nvSpPr>
          <p:cNvPr id="4" name="직사각형 24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6" name="타원 5"/>
          <p:cNvSpPr/>
          <p:nvPr/>
        </p:nvSpPr>
        <p:spPr>
          <a:xfrm>
            <a:off x="533903" y="2566900"/>
            <a:ext cx="1440160" cy="1440160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8" name="타원 26"/>
          <p:cNvSpPr/>
          <p:nvPr/>
        </p:nvSpPr>
        <p:spPr>
          <a:xfrm>
            <a:off x="2622136" y="2566901"/>
            <a:ext cx="1440160" cy="1440160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10" name="타원 27"/>
          <p:cNvSpPr/>
          <p:nvPr/>
        </p:nvSpPr>
        <p:spPr>
          <a:xfrm>
            <a:off x="4710368" y="2566901"/>
            <a:ext cx="1440160" cy="1440160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12" name="타원 28"/>
          <p:cNvSpPr/>
          <p:nvPr/>
        </p:nvSpPr>
        <p:spPr>
          <a:xfrm>
            <a:off x="6780616" y="2566901"/>
            <a:ext cx="1440160" cy="1440160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14" name="직사각형 29"/>
          <p:cNvSpPr/>
          <p:nvPr/>
        </p:nvSpPr>
        <p:spPr>
          <a:xfrm>
            <a:off x="965952" y="2105235"/>
            <a:ext cx="576063" cy="461665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01</a:t>
            </a:r>
          </a:p>
        </p:txBody>
      </p:sp>
      <p:sp>
        <p:nvSpPr>
          <p:cNvPr id="16" name="직사각형 30"/>
          <p:cNvSpPr/>
          <p:nvPr/>
        </p:nvSpPr>
        <p:spPr>
          <a:xfrm>
            <a:off x="3054184" y="2105235"/>
            <a:ext cx="576063" cy="461665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02</a:t>
            </a:r>
          </a:p>
        </p:txBody>
      </p:sp>
      <p:sp>
        <p:nvSpPr>
          <p:cNvPr id="18" name="직사각형 31"/>
          <p:cNvSpPr/>
          <p:nvPr/>
        </p:nvSpPr>
        <p:spPr>
          <a:xfrm>
            <a:off x="5142416" y="2105235"/>
            <a:ext cx="576063" cy="461665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03</a:t>
            </a:r>
          </a:p>
        </p:txBody>
      </p:sp>
      <p:sp>
        <p:nvSpPr>
          <p:cNvPr id="20" name="직사각형 32"/>
          <p:cNvSpPr/>
          <p:nvPr/>
        </p:nvSpPr>
        <p:spPr>
          <a:xfrm>
            <a:off x="7212664" y="2105235"/>
            <a:ext cx="576063" cy="461665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04</a:t>
            </a:r>
          </a:p>
        </p:txBody>
      </p:sp>
      <p:sp>
        <p:nvSpPr>
          <p:cNvPr id="22" name="직사각형 33"/>
          <p:cNvSpPr/>
          <p:nvPr/>
        </p:nvSpPr>
        <p:spPr>
          <a:xfrm>
            <a:off x="752599" y="2908336"/>
            <a:ext cx="955508" cy="798907"/>
          </a:xfrm>
          <a:prstGeom prst="rect">
            <a:avLst/>
          </a:prstGeom>
          <a:noFill/>
          <a:effectLst/>
        </p:spPr>
        <p:txBody>
          <a:bodyPr wrap="square" upright="false">
            <a:spAutoFit/>
          </a:bodyPr>
          <a:lstStyle>
            <a:defPPr>
              <a:defRPr lang="ko-KR">
                <a:uFillTx/>
              </a:defRPr>
            </a:defPPr>
            <a:lvl1pPr marL="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2pPr>
            <a:lvl3pPr marL="914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3pPr>
            <a:lvl4pPr marL="1371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4pPr>
            <a:lvl5pPr marL="18288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5pPr>
            <a:lvl6pPr marL="22860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6pPr>
            <a:lvl7pPr marL="27432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7pPr>
            <a:lvl8pPr marL="32004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8pPr>
            <a:lvl9pPr marL="3657600" algn="l" defTabSz="914400" latinLnBrk="true">
              <a:defRPr sz="1800" kern="120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및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데이트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폭력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현황</a:t>
            </a:r>
            <a:r>
              <a:rPr lang="en-US" altLang="ko-KR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/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영상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</p:txBody>
      </p:sp>
      <p:sp>
        <p:nvSpPr>
          <p:cNvPr id="24" name="직사각형 42"/>
          <p:cNvSpPr/>
          <p:nvPr/>
        </p:nvSpPr>
        <p:spPr>
          <a:xfrm>
            <a:off x="2852015" y="2902259"/>
            <a:ext cx="980401" cy="769441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및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데이트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폭력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원인</a:t>
            </a:r>
          </a:p>
        </p:txBody>
      </p:sp>
      <p:sp>
        <p:nvSpPr>
          <p:cNvPr id="26" name="직사각형 43"/>
          <p:cNvSpPr/>
          <p:nvPr/>
        </p:nvSpPr>
        <p:spPr>
          <a:xfrm>
            <a:off x="4729722" y="2843637"/>
            <a:ext cx="1440159" cy="769441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및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데이트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폭력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문제점과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개선방안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</p:txBody>
      </p:sp>
      <p:sp>
        <p:nvSpPr>
          <p:cNvPr id="28" name="직사각형 44"/>
          <p:cNvSpPr/>
          <p:nvPr/>
        </p:nvSpPr>
        <p:spPr>
          <a:xfrm>
            <a:off x="6930946" y="2986897"/>
            <a:ext cx="1139497" cy="600164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우리나라와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다른나라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정책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및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1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서비스</a:t>
            </a:r>
            <a:endParaRPr lang="en-US" altLang="ko-KR" sz="11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373753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문제점과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개선방안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03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6930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성폭력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개선방안</a:t>
            </a:r>
          </a:p>
        </p:txBody>
      </p:sp>
      <p:sp>
        <p:nvSpPr>
          <p:cNvPr id="14" name="TextBox 5"/>
          <p:cNvSpPr/>
          <p:nvPr/>
        </p:nvSpPr>
        <p:spPr>
          <a:xfrm>
            <a:off x="359532" y="1329734"/>
            <a:ext cx="8424935" cy="3215303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sz="1600" b="true">
                <a:uFillTx/>
              </a:rPr>
              <a:t>왜곡된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성의식의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변화</a:t>
            </a:r>
            <a:endParaRPr lang="en-US" altLang="ko-KR" sz="1600" b="true">
              <a:uFillTx/>
            </a:endParaRPr>
          </a:p>
          <a:p>
            <a:pPr/>
            <a:r>
              <a:rPr lang="ko-KR" altLang="en-US" sz="1400">
                <a:uFillTx/>
              </a:rPr>
              <a:t>성폭력의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근본적인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원인은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남성의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지배와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통제를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정당화하고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약자로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간주하는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성차별주의라고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따라서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문제를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근본적으로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해결하기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위해서는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양성평등에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의식이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확립되어야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것이다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en-US" altLang="ko-KR">
              <a:uFillTx/>
            </a:endParaRPr>
          </a:p>
          <a:p>
            <a:pPr/>
            <a:r>
              <a:rPr lang="ko-KR" altLang="en-US" sz="1600" b="true">
                <a:uFillTx/>
              </a:rPr>
              <a:t>퇴폐적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향락산업에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대한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규제</a:t>
            </a:r>
            <a:endParaRPr lang="en-US" altLang="ko-KR" sz="1600" b="true">
              <a:uFillTx/>
            </a:endParaRPr>
          </a:p>
          <a:p>
            <a:pPr/>
            <a:r>
              <a:rPr lang="ko-KR" altLang="en-US" sz="1400">
                <a:uFillTx/>
              </a:rPr>
              <a:t>성폭력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문제를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예방하고자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한다면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여성의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성적정체성을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왜곡하고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향락산업에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실효성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규제가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필요하다</a:t>
            </a:r>
            <a:r>
              <a:rPr lang="en-US" altLang="ko-KR" sz="1400">
                <a:uFillTx/>
              </a:rPr>
              <a:t>.</a:t>
            </a:r>
          </a:p>
          <a:p>
            <a:pPr/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/>
            <a:r>
              <a:rPr lang="ko-KR" altLang="en-US" sz="1600" b="true">
                <a:uFillTx/>
              </a:rPr>
              <a:t>성폭력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예방을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위한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성교육</a:t>
            </a:r>
            <a:endParaRPr lang="en-US" altLang="ko-KR" sz="1600" b="true">
              <a:uFillTx/>
            </a:endParaRPr>
          </a:p>
          <a:p>
            <a:pPr/>
            <a:r>
              <a:rPr lang="ko-KR" altLang="en-US" sz="1400">
                <a:uFillTx/>
              </a:rPr>
              <a:t>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각종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정보가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인쇄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및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영상매체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등을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무분별하게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왜곡되어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전달될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상황에서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성에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대한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올바른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지식과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정보를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전달해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성교육이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필요하다</a:t>
            </a:r>
            <a:r>
              <a:rPr lang="en-US" altLang="ko-KR" sz="1400">
                <a:uFillTx/>
              </a:rPr>
              <a:t>.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이러한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성교육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내용에는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성폭력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예방을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위한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내용도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필수적으로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포함되어야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것이다</a:t>
            </a:r>
            <a:r>
              <a:rPr lang="en-US" altLang="ko-KR" sz="1400">
                <a:uFillTx/>
              </a:rPr>
              <a:t>.</a:t>
            </a:r>
            <a:endParaRPr lang="ko-KR" altLang="en-US" sz="1400">
              <a:uFillTx/>
            </a:endParaRPr>
          </a:p>
        </p:txBody>
      </p:sp>
    </p:spTree>
  </p:cSld>
  <p:clrMapOvr>
    <a:masterClrMapping/>
  </p:clrMapOvr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3737532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ko-KR" altLang="en-US" sz="1400" b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 및 데이트 폭력 문제점과 개선방안</a:t>
            </a:r>
            <a:endParaRPr lang="en-US" altLang="ko-KR" sz="1400" b="1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ko-KR" sz="2000" b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03</a:t>
            </a:r>
            <a:endParaRPr lang="en-US" altLang="ko-KR" sz="2000" b="1">
              <a:solidFill>
                <a:schemeClr val="tx1">
                  <a:lumMod val="75000"/>
                  <a:lumOff val="25000"/>
                </a:schemeClr>
              </a:solidFill>
              <a:latin typeface="+mj-ea"/>
            </a:endParaRP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1898277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600" b="1" u="sng"/>
              <a:t>데이트폭력 문제점</a:t>
            </a:r>
            <a:endParaRPr lang="ko-KR" altLang="en-US" sz="1600" b="1" u="sng"/>
          </a:p>
        </p:txBody>
      </p:sp>
      <p:sp>
        <p:nvSpPr>
          <p:cNvPr id="14" name="TextBox 5"/>
          <p:cNvSpPr/>
          <p:nvPr/>
        </p:nvSpPr>
        <p:spPr>
          <a:xfrm>
            <a:off x="433897" y="2145853"/>
            <a:ext cx="8424935" cy="852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600" b="1">
                <a:uFillTx/>
              </a:rPr>
              <a:t>-</a:t>
            </a:r>
            <a:r>
              <a:rPr lang="ko-KR" altLang="en-US" sz="1600" b="1">
                <a:uFillTx/>
              </a:rPr>
              <a:t> 어릴 적부터 데이트 폭력 문화에 노출되어 있으며 길들여져 있음</a:t>
            </a:r>
            <a:r>
              <a:rPr lang="en-US" altLang="ko-KR" sz="1600" b="1">
                <a:uFillTx/>
              </a:rPr>
              <a:t>.</a:t>
            </a:r>
            <a:endParaRPr lang="en-US" altLang="ko-KR" sz="1600" b="1">
              <a:uFillTx/>
            </a:endParaRPr>
          </a:p>
          <a:p>
            <a:pPr>
              <a:defRPr/>
            </a:pPr>
            <a:endParaRPr lang="en-US" altLang="ko-KR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  <a:p>
            <a:pPr>
              <a:defRPr/>
            </a:pPr>
            <a:r>
              <a:rPr lang="en-US" altLang="ko-KR" sz="1600" b="1">
                <a:uFillTx/>
              </a:rPr>
              <a:t>-</a:t>
            </a:r>
            <a:r>
              <a:rPr lang="ko-KR" altLang="en-US" sz="1600" b="1">
                <a:uFillTx/>
              </a:rPr>
              <a:t> 데이트폭력에 대한 인지부족</a:t>
            </a:r>
            <a:r>
              <a:rPr lang="en-US" altLang="ko-KR" sz="1600" b="1">
                <a:uFillTx/>
              </a:rPr>
              <a:t>.</a:t>
            </a:r>
            <a:endParaRPr lang="ko-KR" altLang="en-US" sz="1400">
              <a:uFillTx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373753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문제점과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개선방안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03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2103461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데이트폭력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개선방안</a:t>
            </a:r>
          </a:p>
        </p:txBody>
      </p:sp>
      <p:sp>
        <p:nvSpPr>
          <p:cNvPr id="14" name="TextBox 5"/>
          <p:cNvSpPr/>
          <p:nvPr/>
        </p:nvSpPr>
        <p:spPr>
          <a:xfrm>
            <a:off x="571781" y="1780257"/>
            <a:ext cx="8424935" cy="2523768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285750" indent="-285750">
              <a:buFontTx/>
              <a:buChar char="-"/>
            </a:pPr>
            <a:r>
              <a:rPr lang="ko-KR" altLang="en-US" sz="1600" b="true">
                <a:uFillTx/>
              </a:rPr>
              <a:t>전과정보공개제도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도입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검토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필요성</a:t>
            </a:r>
            <a:endParaRPr lang="en-US" altLang="ko-KR" sz="1600" b="true">
              <a:uFillTx/>
            </a:endParaRPr>
          </a:p>
          <a:p>
            <a:pPr marL="285750" indent="-285750">
              <a:buFontTx/>
              <a:buChar char="-"/>
            </a:pPr>
            <a:endParaRPr lang="en-US" altLang="ko-KR" sz="1600" b="true">
              <a:uFillTx/>
            </a:endParaRPr>
          </a:p>
          <a:p>
            <a:pPr marL="285750" indent="-285750">
              <a:buFontTx/>
              <a:buChar char="-"/>
            </a:pPr>
            <a:r>
              <a:rPr lang="ko-KR" altLang="en-US" sz="1600" b="true">
                <a:uFillTx/>
              </a:rPr>
              <a:t>데이트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폭력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방지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및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피해자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보호를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위한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법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재정비</a:t>
            </a:r>
            <a:endParaRPr lang="en-US" altLang="ko-KR" sz="1600" b="true">
              <a:uFillTx/>
            </a:endParaRPr>
          </a:p>
          <a:p>
            <a:pPr marL="285750" indent="-285750">
              <a:buFontTx/>
              <a:buChar char="-"/>
            </a:pPr>
            <a:endParaRPr lang="en-US" altLang="ko-KR" sz="1600" b="true">
              <a:uFillTx/>
            </a:endParaRPr>
          </a:p>
          <a:p>
            <a:pPr marL="285750" indent="-285750">
              <a:buFontTx/>
              <a:buChar char="-"/>
            </a:pPr>
            <a:r>
              <a:rPr lang="ko-KR" altLang="en-US" sz="1600" b="true">
                <a:uFillTx/>
              </a:rPr>
              <a:t>데이트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폭력에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대한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인식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전환</a:t>
            </a:r>
            <a:endParaRPr lang="en-US" altLang="ko-KR" sz="1600" b="true">
              <a:uFillTx/>
            </a:endParaRPr>
          </a:p>
          <a:p>
            <a:pPr marL="285750" indent="-285750">
              <a:buFontTx/>
              <a:buChar char="-"/>
            </a:pPr>
            <a:endParaRPr lang="en-US" altLang="ko-KR" sz="1600" b="true">
              <a:uFillTx/>
            </a:endParaRPr>
          </a:p>
          <a:p>
            <a:pPr/>
            <a:r>
              <a:rPr lang="en-US" altLang="ko-KR" sz="1600" b="true">
                <a:uFillTx/>
              </a:rPr>
              <a:t>-</a:t>
            </a:r>
            <a:r>
              <a:rPr lang="ko-KR" altLang="en-US" sz="1600" b="true">
                <a:uFillTx/>
              </a:rPr>
              <a:t>   </a:t>
            </a:r>
            <a:r>
              <a:rPr lang="ko-KR" altLang="en-US" sz="1600" b="true">
                <a:uFillTx/>
              </a:rPr>
              <a:t>폭력에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대한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태도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전환교육</a:t>
            </a:r>
            <a:r>
              <a:rPr lang="ko-KR" altLang="en-US" sz="1600" b="true">
                <a:uFillTx/>
              </a:rPr>
              <a:t> </a:t>
            </a:r>
            <a:r>
              <a:rPr lang="ko-KR" altLang="en-US" sz="1600" b="true">
                <a:uFillTx/>
              </a:rPr>
              <a:t>실시</a:t>
            </a:r>
            <a:endParaRPr lang="en-US" altLang="ko-KR" sz="1600" b="true">
              <a:uFillTx/>
            </a:endParaRPr>
          </a:p>
          <a:p>
            <a:pPr/>
            <a:endParaRPr lang="en-US" altLang="ko-KR" sz="1600" b="true">
              <a:uFillTx/>
            </a:endParaRPr>
          </a:p>
          <a:p>
            <a:pPr/>
            <a:endParaRPr lang="en-US" altLang="ko-KR" sz="1600" b="true">
              <a:uFillTx/>
            </a:endParaRPr>
          </a:p>
          <a:p>
            <a:pPr/>
            <a:endParaRPr lang="ko-KR" altLang="en-US" sz="1400">
              <a:uFillTx/>
            </a:endParaRP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5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627534"/>
            <a:ext cx="3519507" cy="3384110"/>
            <a:chOff x="3537352" y="174213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7352" y="174213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uFillTx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직사각형 1"/>
          <p:cNvSpPr/>
          <p:nvPr/>
        </p:nvSpPr>
        <p:spPr>
          <a:xfrm>
            <a:off x="3665353" y="1635646"/>
            <a:ext cx="1944216" cy="1477328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ctr"/>
            <a:r>
              <a:rPr lang="en-US" altLang="ko-KR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04.</a:t>
            </a:r>
          </a:p>
          <a:p>
            <a:pPr algn="ctr"/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성폭력에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관한</a:t>
            </a:r>
            <a:endParaRPr lang="en-US" altLang="ko-KR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우리나라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정책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및</a:t>
            </a:r>
            <a:endParaRPr lang="en-US" altLang="ko-KR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  <a:p>
            <a:pPr algn="ctr"/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다른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나라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정책</a:t>
            </a:r>
            <a:endParaRPr lang="en-US" altLang="ko-KR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우리나라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TextBox 5"/>
          <p:cNvSpPr/>
          <p:nvPr/>
        </p:nvSpPr>
        <p:spPr>
          <a:xfrm>
            <a:off x="409204" y="1426314"/>
            <a:ext cx="8514084" cy="3231654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ko-KR" sz="1600" b="true">
                <a:uFillTx/>
              </a:rPr>
              <a:t>성폭력</a:t>
            </a:r>
            <a:r>
              <a:rPr lang="en-US" altLang="ko-KR" sz="1600" b="true">
                <a:uFillTx/>
              </a:rPr>
              <a:t>·</a:t>
            </a:r>
            <a:r>
              <a:rPr lang="ko-KR" altLang="ko-KR" sz="1600" b="true">
                <a:uFillTx/>
              </a:rPr>
              <a:t>가정폭력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등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폭력예방교육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지원</a:t>
            </a:r>
            <a:endParaRPr lang="en-US" altLang="ko-KR" sz="1600" b="true">
              <a:uFillTx/>
            </a:endParaRPr>
          </a:p>
          <a:p>
            <a:pPr/>
            <a:endParaRPr lang="ko-KR" altLang="ko-KR" sz="1600">
              <a:uFillTx/>
            </a:endParaRPr>
          </a:p>
          <a:p>
            <a:pPr/>
            <a:r>
              <a:rPr lang="en-US" altLang="ko-KR" sz="1400" b="true">
                <a:uFillTx/>
              </a:rPr>
              <a:t>-</a:t>
            </a:r>
            <a:r>
              <a:rPr lang="ko-KR" altLang="ko-KR" sz="1400" b="true">
                <a:uFillTx/>
              </a:rPr>
              <a:t>찾아가는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예방교육</a:t>
            </a:r>
          </a:p>
          <a:p>
            <a:pPr/>
            <a:r>
              <a:rPr lang="ko-KR" altLang="ko-KR" sz="1400">
                <a:uFillTx/>
              </a:rPr>
              <a:t>전국</a:t>
            </a:r>
            <a:r>
              <a:rPr lang="en-US" altLang="ko-KR" sz="1400">
                <a:uFillTx/>
              </a:rPr>
              <a:t> 17</a:t>
            </a:r>
            <a:r>
              <a:rPr lang="ko-KR" altLang="ko-KR" sz="1400">
                <a:uFillTx/>
              </a:rPr>
              <a:t>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시도</a:t>
            </a:r>
            <a:r>
              <a:rPr lang="en-US" altLang="ko-KR" sz="1400">
                <a:uFillTx/>
              </a:rPr>
              <a:t>(18</a:t>
            </a:r>
            <a:r>
              <a:rPr lang="ko-KR" altLang="ko-KR" sz="1400">
                <a:uFillTx/>
              </a:rPr>
              <a:t>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권역</a:t>
            </a:r>
            <a:r>
              <a:rPr lang="en-US" altLang="ko-KR" sz="1400">
                <a:uFillTx/>
              </a:rPr>
              <a:t>) </a:t>
            </a:r>
            <a:r>
              <a:rPr lang="ko-KR" altLang="ko-KR" sz="1400">
                <a:uFillTx/>
              </a:rPr>
              <a:t>폭력예방교육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지역지원기관을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통해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각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지역의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다양한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수요자를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대상으로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성폭력</a:t>
            </a:r>
            <a:r>
              <a:rPr lang="en-US" altLang="ko-KR" sz="1400">
                <a:uFillTx/>
              </a:rPr>
              <a:t>·</a:t>
            </a:r>
            <a:r>
              <a:rPr lang="ko-KR" altLang="ko-KR" sz="1400">
                <a:uFillTx/>
              </a:rPr>
              <a:t>가정폭력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예방교육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제공</a:t>
            </a:r>
          </a:p>
          <a:p>
            <a:pPr/>
            <a:r>
              <a:rPr lang="en-US" altLang="ko-KR" sz="1400" b="true">
                <a:uFillTx/>
              </a:rPr>
              <a:t>-</a:t>
            </a:r>
            <a:r>
              <a:rPr lang="ko-KR" altLang="ko-KR" sz="1400" b="true">
                <a:uFillTx/>
              </a:rPr>
              <a:t>아동</a:t>
            </a:r>
            <a:r>
              <a:rPr lang="en-US" altLang="ko-KR" sz="1400" b="true">
                <a:uFillTx/>
              </a:rPr>
              <a:t>·</a:t>
            </a:r>
            <a:r>
              <a:rPr lang="ko-KR" altLang="ko-KR" sz="1400" b="true">
                <a:uFillTx/>
              </a:rPr>
              <a:t>청소년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성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인권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교육</a:t>
            </a:r>
          </a:p>
          <a:p>
            <a:pPr/>
            <a:r>
              <a:rPr lang="ko-KR" altLang="ko-KR" sz="1400">
                <a:uFillTx/>
              </a:rPr>
              <a:t>지역별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시범학교</a:t>
            </a:r>
            <a:r>
              <a:rPr lang="en-US" altLang="ko-KR" sz="1400">
                <a:uFillTx/>
              </a:rPr>
              <a:t>(</a:t>
            </a:r>
            <a:r>
              <a:rPr lang="ko-KR" altLang="ko-KR" sz="1400">
                <a:uFillTx/>
              </a:rPr>
              <a:t>초</a:t>
            </a:r>
            <a:r>
              <a:rPr lang="en-US" altLang="ko-KR" sz="1400">
                <a:uFillTx/>
              </a:rPr>
              <a:t>·</a:t>
            </a:r>
            <a:r>
              <a:rPr lang="ko-KR" altLang="ko-KR" sz="1400">
                <a:uFillTx/>
              </a:rPr>
              <a:t>중</a:t>
            </a:r>
            <a:r>
              <a:rPr lang="en-US" altLang="ko-KR" sz="1400">
                <a:uFillTx/>
              </a:rPr>
              <a:t>·</a:t>
            </a:r>
            <a:r>
              <a:rPr lang="ko-KR" altLang="ko-KR" sz="1400">
                <a:uFillTx/>
              </a:rPr>
              <a:t>고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전학년</a:t>
            </a:r>
            <a:r>
              <a:rPr lang="en-US" altLang="ko-KR" sz="1400">
                <a:uFillTx/>
              </a:rPr>
              <a:t>)</a:t>
            </a:r>
            <a:r>
              <a:rPr lang="ko-KR" altLang="ko-KR" sz="1400">
                <a:uFillTx/>
              </a:rPr>
              <a:t>에서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학교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성교육시간</a:t>
            </a:r>
            <a:r>
              <a:rPr lang="en-US" altLang="ko-KR" sz="1400">
                <a:uFillTx/>
              </a:rPr>
              <a:t>(15</a:t>
            </a:r>
            <a:r>
              <a:rPr lang="ko-KR" altLang="ko-KR" sz="1400">
                <a:uFillTx/>
              </a:rPr>
              <a:t>시간</a:t>
            </a:r>
            <a:r>
              <a:rPr lang="en-US" altLang="ko-KR" sz="1400">
                <a:uFillTx/>
              </a:rPr>
              <a:t>)</a:t>
            </a:r>
            <a:r>
              <a:rPr lang="ko-KR" altLang="ko-KR" sz="1400">
                <a:uFillTx/>
              </a:rPr>
              <a:t>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활용하여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성인지적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관점에서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및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성폭력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가정폭력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성매매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성희롱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예방교육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등을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통합한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제공</a:t>
            </a:r>
          </a:p>
          <a:p>
            <a:pPr/>
            <a:r>
              <a:rPr lang="en-US" altLang="ko-KR" sz="1400" b="true">
                <a:uFillTx/>
              </a:rPr>
              <a:t>-</a:t>
            </a:r>
            <a:r>
              <a:rPr lang="ko-KR" altLang="ko-KR" sz="1400" b="true">
                <a:uFillTx/>
              </a:rPr>
              <a:t>청소년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성문화센터</a:t>
            </a:r>
            <a:r>
              <a:rPr lang="ko-KR" altLang="ko-KR" sz="1400" b="true">
                <a:uFillTx/>
              </a:rPr>
              <a:t> </a:t>
            </a:r>
            <a:r>
              <a:rPr lang="ko-KR" altLang="ko-KR" sz="1400" b="true">
                <a:uFillTx/>
              </a:rPr>
              <a:t>운영</a:t>
            </a:r>
          </a:p>
          <a:p>
            <a:pPr/>
            <a:r>
              <a:rPr lang="ko-KR" altLang="ko-KR" sz="1400">
                <a:uFillTx/>
              </a:rPr>
              <a:t>전국</a:t>
            </a:r>
            <a:r>
              <a:rPr lang="en-US" altLang="ko-KR" sz="1400">
                <a:uFillTx/>
              </a:rPr>
              <a:t> 57</a:t>
            </a:r>
            <a:r>
              <a:rPr lang="ko-KR" altLang="ko-KR" sz="1400">
                <a:uFillTx/>
              </a:rPr>
              <a:t>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청소년성문화센터에서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아동</a:t>
            </a:r>
            <a:r>
              <a:rPr lang="en-US" altLang="ko-KR" sz="1400">
                <a:uFillTx/>
              </a:rPr>
              <a:t>·</a:t>
            </a:r>
            <a:r>
              <a:rPr lang="ko-KR" altLang="ko-KR" sz="1400">
                <a:uFillTx/>
              </a:rPr>
              <a:t>청소년이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직접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다양한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도구와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매체를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활용하여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학습할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수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있도록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자기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체험형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성교육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제공</a:t>
            </a:r>
            <a:r>
              <a:rPr lang="ko-KR" altLang="ko-KR" sz="1400">
                <a:uFillTx/>
              </a:rPr>
              <a:t> </a:t>
            </a:r>
          </a:p>
          <a:p>
            <a:pPr/>
            <a:endParaRPr lang="en-US" altLang="ko-KR" sz="1600" b="true">
              <a:uFillTx/>
            </a:endParaRPr>
          </a:p>
          <a:p>
            <a:pPr/>
            <a:endParaRPr lang="en-US" altLang="ko-KR" sz="1600" b="true">
              <a:uFillTx/>
            </a:endParaRPr>
          </a:p>
          <a:p>
            <a:pPr/>
            <a:endParaRPr lang="ko-KR" altLang="en-US" sz="1400">
              <a:uFillTx/>
            </a:endParaRP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우리나라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TextBox 3"/>
          <p:cNvSpPr/>
          <p:nvPr/>
        </p:nvSpPr>
        <p:spPr>
          <a:xfrm>
            <a:off x="539552" y="1474549"/>
            <a:ext cx="7369325" cy="2616101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b="true">
                <a:uFillTx/>
              </a:rPr>
              <a:t> </a:t>
            </a:r>
            <a:r>
              <a:rPr lang="ko-KR" altLang="en-US" b="true">
                <a:uFillTx/>
              </a:rPr>
              <a:t>성폭력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피해자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지원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사업</a:t>
            </a:r>
          </a:p>
          <a:p>
            <a:pPr/>
            <a:endParaRPr lang="en-US" altLang="ko-KR">
              <a:uFillTx/>
            </a:endParaRPr>
          </a:p>
          <a:p>
            <a:pPr/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성폭력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피해자를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보호합니다</a:t>
            </a:r>
            <a:r>
              <a:rPr lang="en-US" altLang="ko-KR" sz="1600">
                <a:uFillTx/>
              </a:rPr>
              <a:t>.(</a:t>
            </a:r>
            <a:r>
              <a:rPr lang="ko-KR" altLang="en-US" sz="1600">
                <a:uFillTx/>
              </a:rPr>
              <a:t>숙식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포함</a:t>
            </a:r>
            <a:r>
              <a:rPr lang="en-US" altLang="ko-KR" sz="1600">
                <a:uFillTx/>
              </a:rPr>
              <a:t>)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심리적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안정과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사회적응을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상담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및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</a:t>
            </a:r>
            <a:r>
              <a:rPr lang="en-US" altLang="ko-KR" sz="1600">
                <a:uFillTx/>
              </a:rPr>
              <a:t>·</a:t>
            </a:r>
            <a:r>
              <a:rPr lang="ko-KR" altLang="en-US" sz="1600">
                <a:uFillTx/>
              </a:rPr>
              <a:t>회복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운영합니다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의료기관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연계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및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의료비를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원스톱지원센터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전담의료기관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통한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응급키트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증거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채취를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피해자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간병비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및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피해아동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돌봄서비스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비용을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해바라기아동센터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통한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심리치료를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수사기관의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조사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및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법원의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증인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신문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동행을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지원합니다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> </a:t>
            </a:r>
            <a:r>
              <a:rPr lang="ko-KR" altLang="en-US" sz="1600">
                <a:uFillTx/>
              </a:rPr>
              <a:t/>
            </a:r>
            <a:br>
              <a:rPr lang="ko-KR" altLang="en-US" sz="1600">
                <a:uFillTx/>
              </a:rPr>
            </a:br>
            <a:r>
              <a:rPr lang="en-US" altLang="ko-KR" sz="1600">
                <a:uFillTx/>
              </a:rPr>
              <a:t>- </a:t>
            </a:r>
            <a:r>
              <a:rPr lang="ko-KR" altLang="en-US" sz="1600">
                <a:uFillTx/>
              </a:rPr>
              <a:t>법률구조기관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필요한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협조와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지원요청을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도와드립니다</a:t>
            </a:r>
            <a:r>
              <a:rPr lang="en-US" altLang="ko-KR" sz="1600">
                <a:uFillTx/>
              </a:rPr>
              <a:t>.</a:t>
            </a:r>
            <a:endParaRPr lang="ko-KR" altLang="en-US" sz="1600">
              <a:uFillTx/>
            </a:endParaRP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우리나라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TextBox 5"/>
          <p:cNvSpPr/>
          <p:nvPr/>
        </p:nvSpPr>
        <p:spPr>
          <a:xfrm>
            <a:off x="496903" y="1309374"/>
            <a:ext cx="8310645" cy="2185214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ko-KR" sz="1600" b="true">
                <a:uFillTx/>
              </a:rPr>
              <a:t>성범죄자의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신상정보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공개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및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고지</a:t>
            </a:r>
            <a:r>
              <a:rPr lang="ko-KR" altLang="ko-KR" sz="1600" b="true">
                <a:uFillTx/>
              </a:rPr>
              <a:t> </a:t>
            </a:r>
            <a:r>
              <a:rPr lang="ko-KR" altLang="ko-KR" sz="1600" b="true">
                <a:uFillTx/>
              </a:rPr>
              <a:t>제도</a:t>
            </a:r>
            <a:endParaRPr lang="en-US" altLang="ko-KR" sz="1600" b="true">
              <a:uFillTx/>
            </a:endParaRPr>
          </a:p>
          <a:p>
            <a:pPr/>
            <a:endParaRPr lang="ko-KR" altLang="ko-KR">
              <a:uFillTx/>
            </a:endParaRPr>
          </a:p>
          <a:p>
            <a:pPr/>
            <a:r>
              <a:rPr lang="ko-KR" altLang="ko-KR" sz="1400">
                <a:uFillTx/>
              </a:rPr>
              <a:t>성범죄자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신상정보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인터넷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공개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성범죄자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신상정보에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대한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접근성을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높여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성범죄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예방에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도움이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되도록</a:t>
            </a:r>
            <a:r>
              <a:rPr lang="ko-KR" altLang="ko-KR" sz="1400">
                <a:uFillTx/>
              </a:rPr>
              <a:t> </a:t>
            </a:r>
            <a:r>
              <a:rPr lang="en-US" altLang="ko-KR" sz="1400">
                <a:uFillTx/>
              </a:rPr>
              <a:t>‘</a:t>
            </a:r>
            <a:r>
              <a:rPr lang="ko-KR" altLang="ko-KR" sz="1400">
                <a:uFillTx/>
              </a:rPr>
              <a:t>성범죄자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알림</a:t>
            </a:r>
            <a:r>
              <a:rPr lang="en-US" altLang="ko-KR" sz="1400">
                <a:uFillTx/>
              </a:rPr>
              <a:t>e </a:t>
            </a:r>
            <a:r>
              <a:rPr lang="ko-KR" altLang="ko-KR" sz="1400">
                <a:uFillTx/>
              </a:rPr>
              <a:t>스마트폰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앱</a:t>
            </a:r>
            <a:r>
              <a:rPr lang="en-US" altLang="ko-KR" sz="1400">
                <a:uFillTx/>
              </a:rPr>
              <a:t>’</a:t>
            </a:r>
            <a:r>
              <a:rPr lang="en-US" altLang="ko-KR" sz="1400">
                <a:uFillTx/>
              </a:rPr>
              <a:t> </a:t>
            </a:r>
            <a:r>
              <a:rPr lang="ko-KR" altLang="ko-KR" sz="1400">
                <a:uFillTx/>
              </a:rPr>
              <a:t>서비스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실시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성범죄자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신상정보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우편고지</a:t>
            </a:r>
            <a:endParaRPr lang="ko-KR" altLang="ko-KR" sz="1400">
              <a:uFillTx/>
            </a:endParaRPr>
          </a:p>
          <a:p>
            <a:pPr/>
            <a:r>
              <a:rPr lang="ko-KR" altLang="ko-KR" sz="1400">
                <a:uFillTx/>
              </a:rPr>
              <a:t>그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밖의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성범죄자의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아동</a:t>
            </a:r>
            <a:r>
              <a:rPr lang="en-US" altLang="ko-KR" sz="1400">
                <a:uFillTx/>
              </a:rPr>
              <a:t>∙</a:t>
            </a:r>
            <a:r>
              <a:rPr lang="ko-KR" altLang="ko-KR" sz="1400">
                <a:uFillTx/>
              </a:rPr>
              <a:t>청소년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관련기관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취업제한제도</a:t>
            </a:r>
            <a:r>
              <a:rPr lang="en-US" altLang="ko-KR" sz="1400">
                <a:uFillTx/>
              </a:rPr>
              <a:t>, </a:t>
            </a:r>
            <a:r>
              <a:rPr lang="ko-KR" altLang="ko-KR" sz="1400">
                <a:uFillTx/>
              </a:rPr>
              <a:t>아동</a:t>
            </a:r>
            <a:r>
              <a:rPr lang="en-US" altLang="ko-KR" sz="1400">
                <a:uFillTx/>
              </a:rPr>
              <a:t>∙</a:t>
            </a:r>
            <a:r>
              <a:rPr lang="ko-KR" altLang="ko-KR" sz="1400">
                <a:uFillTx/>
              </a:rPr>
              <a:t>청소년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대상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성범죄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신고포상금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제도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등이</a:t>
            </a:r>
            <a:r>
              <a:rPr lang="ko-KR" altLang="ko-KR" sz="1400">
                <a:uFillTx/>
              </a:rPr>
              <a:t> </a:t>
            </a:r>
            <a:r>
              <a:rPr lang="ko-KR" altLang="ko-KR" sz="1400">
                <a:uFillTx/>
              </a:rPr>
              <a:t>있음</a:t>
            </a:r>
          </a:p>
          <a:p>
            <a:pPr/>
            <a:endParaRPr lang="en-US" altLang="ko-KR" sz="1600" b="true">
              <a:uFillTx/>
            </a:endParaRPr>
          </a:p>
          <a:p>
            <a:pPr/>
            <a:endParaRPr lang="en-US" altLang="ko-KR" sz="1600" b="true">
              <a:uFillTx/>
            </a:endParaRPr>
          </a:p>
          <a:p>
            <a:pPr/>
            <a:endParaRPr lang="ko-KR" altLang="en-US" sz="1400">
              <a:uFillTx/>
            </a:endParaRPr>
          </a:p>
        </p:txBody>
      </p:sp>
      <p:sp>
        <p:nvSpPr>
          <p:cNvPr id="16" name="직사각형 3"/>
          <p:cNvSpPr/>
          <p:nvPr/>
        </p:nvSpPr>
        <p:spPr>
          <a:xfrm>
            <a:off x="539552" y="2989411"/>
            <a:ext cx="7686600" cy="1575239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>
              <a:spcAft>
                <a:spcPts val="0"/>
              </a:spcAft>
            </a:pPr>
            <a:r>
              <a:rPr lang="ko-KR" altLang="ko-KR" sz="1600" b="true">
                <a:uFillTx/>
                <a:latin typeface="굴림"/>
                <a:cs typeface="굴림"/>
              </a:rPr>
              <a:t>해바라기센터</a:t>
            </a:r>
            <a:endParaRPr lang="ko-KR" altLang="ko-KR" sz="2400">
              <a:uFillTx/>
              <a:latin typeface="굴림"/>
              <a:ea typeface="굴림"/>
              <a:cs typeface="굴림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-</a:t>
            </a:r>
            <a:r>
              <a:rPr lang="ko-KR" altLang="en-US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해바라기센터는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성폭력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·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가정폭력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·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성매매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피해자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및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그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가족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대상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365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일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24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시간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상담지원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의료지원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법률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·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수사지원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심리치료지원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등의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서비스를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통합적으로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제공함으로써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피해자가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폭력피해로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인한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위기상황에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대처하고</a:t>
            </a:r>
            <a:r>
              <a:rPr lang="en-US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2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차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피해를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방지할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수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있도록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지원하는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solidFill>
                  <a:srgbClr val="333333"/>
                </a:solidFill>
                <a:uFillTx/>
                <a:latin typeface="맑은 고딕"/>
                <a:cs typeface="Times New Roman"/>
              </a:rPr>
              <a:t>기관</a:t>
            </a:r>
            <a:endParaRPr lang="ko-KR" altLang="ko-KR" sz="1400" kern="100">
              <a:uFillTx/>
              <a:latin typeface="맑은 고딕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1400" kern="100">
                <a:uFillTx/>
                <a:latin typeface="맑은 고딕"/>
                <a:cs typeface="Times New Roman"/>
              </a:rPr>
              <a:t>-</a:t>
            </a:r>
            <a:r>
              <a:rPr lang="ko-KR" altLang="en-US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피해자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가족에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대한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상담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및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성폭력으로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인한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외상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후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스트레스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장애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등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심리적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휴우증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치유를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위해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정신건강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의학과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진료</a:t>
            </a:r>
            <a:r>
              <a:rPr lang="en-US" altLang="ko-KR" sz="1400" kern="100"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심리평가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심리치료를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지원하는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등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상담</a:t>
            </a:r>
            <a:r>
              <a:rPr lang="en-US" altLang="ko-KR" sz="1400" kern="100"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의료</a:t>
            </a:r>
            <a:r>
              <a:rPr lang="en-US" altLang="ko-KR" sz="1400" kern="100">
                <a:uFillTx/>
                <a:latin typeface="맑은 고딕"/>
                <a:cs typeface="Times New Roman"/>
              </a:rPr>
              <a:t>,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수사</a:t>
            </a:r>
            <a:r>
              <a:rPr lang="en-US" altLang="ko-KR" sz="1400" kern="100">
                <a:uFillTx/>
                <a:latin typeface="맑은 고딕"/>
                <a:cs typeface="Times New Roman"/>
              </a:rPr>
              <a:t>∙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법률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 </a:t>
            </a:r>
            <a:r>
              <a:rPr lang="ko-KR" altLang="ko-KR" sz="1400" kern="100">
                <a:uFillTx/>
                <a:latin typeface="맑은 고딕"/>
                <a:cs typeface="Times New Roman"/>
              </a:rPr>
              <a:t>지원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우리나라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직사각형 5"/>
          <p:cNvSpPr/>
          <p:nvPr/>
        </p:nvSpPr>
        <p:spPr>
          <a:xfrm>
            <a:off x="509990" y="1537087"/>
            <a:ext cx="8044903" cy="2123658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just"/>
            <a:r>
              <a:rPr lang="ko-KR" altLang="en-US" b="true">
                <a:uFillTx/>
                <a:latin typeface="Helvetica"/>
              </a:rPr>
              <a:t>광주</a:t>
            </a:r>
            <a:r>
              <a:rPr lang="ko-KR" altLang="en-US" b="true">
                <a:uFillTx/>
                <a:latin typeface="Helvetica"/>
              </a:rPr>
              <a:t> </a:t>
            </a:r>
            <a:r>
              <a:rPr lang="en-US" altLang="ko-KR" b="true">
                <a:uFillTx/>
                <a:latin typeface="Helvetica"/>
              </a:rPr>
              <a:t>YWCA (</a:t>
            </a:r>
            <a:r>
              <a:rPr lang="ko-KR" altLang="en-US" b="true">
                <a:uFillTx/>
                <a:latin typeface="Helvetica"/>
              </a:rPr>
              <a:t>가해자</a:t>
            </a:r>
            <a:r>
              <a:rPr lang="ko-KR" altLang="en-US" b="true">
                <a:uFillTx/>
                <a:latin typeface="Helvetica"/>
              </a:rPr>
              <a:t> </a:t>
            </a:r>
            <a:r>
              <a:rPr lang="ko-KR" altLang="en-US" b="true">
                <a:uFillTx/>
                <a:latin typeface="Helvetica"/>
              </a:rPr>
              <a:t>대상프로그램</a:t>
            </a:r>
            <a:r>
              <a:rPr lang="en-US" altLang="ko-KR" b="true">
                <a:uFillTx/>
                <a:latin typeface="Helvetica"/>
              </a:rPr>
              <a:t>)</a:t>
            </a:r>
          </a:p>
          <a:p>
            <a:pPr algn="just"/>
            <a:endParaRPr lang="en-US" altLang="ko-KR" b="true">
              <a:uFillTx/>
              <a:latin typeface="Helvetica"/>
            </a:endParaRPr>
          </a:p>
          <a:p>
            <a:pPr algn="just"/>
            <a:r>
              <a:rPr lang="ko-KR" altLang="en-US" sz="1600">
                <a:uFillTx/>
                <a:latin typeface="Helvetica"/>
              </a:rPr>
              <a:t>가해자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치료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프로그램은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성폭력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범죄를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저지른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대상자에게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올바른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인식과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정체감을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갖게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한다는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목적으로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진행되었다</a:t>
            </a:r>
            <a:r>
              <a:rPr lang="en-US" altLang="ko-KR" sz="1600">
                <a:uFillTx/>
                <a:latin typeface="Helvetica"/>
              </a:rPr>
              <a:t>. </a:t>
            </a:r>
            <a:r>
              <a:rPr lang="ko-KR" altLang="en-US" sz="1600">
                <a:uFillTx/>
                <a:latin typeface="Helvetica"/>
              </a:rPr>
              <a:t>또한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충동조절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훈련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등을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통해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자제력을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함양하여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건전한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가치관을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갖고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사회인으로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복귀할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수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있도록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 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조력함으로써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효과적으로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재범을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예방하고자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하였다</a:t>
            </a:r>
            <a:r>
              <a:rPr lang="en-US" altLang="ko-KR" sz="1600">
                <a:uFillTx/>
                <a:latin typeface="Helvetica"/>
              </a:rPr>
              <a:t>. </a:t>
            </a:r>
            <a:r>
              <a:rPr lang="ko-KR" altLang="en-US" sz="1600">
                <a:uFillTx/>
                <a:latin typeface="Helvetica"/>
              </a:rPr>
              <a:t>이를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위해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성폭력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관련법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등의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설명을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통한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성폭력에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대한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이해</a:t>
            </a:r>
            <a:r>
              <a:rPr lang="en-US" altLang="ko-KR" sz="1600">
                <a:uFillTx/>
                <a:latin typeface="Helvetica"/>
              </a:rPr>
              <a:t>, </a:t>
            </a:r>
            <a:r>
              <a:rPr lang="ko-KR" altLang="en-US" sz="1600">
                <a:uFillTx/>
                <a:latin typeface="Helvetica"/>
              </a:rPr>
              <a:t>자기발견과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성격유형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검사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등을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통한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 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자아성찰</a:t>
            </a:r>
            <a:r>
              <a:rPr lang="en-US" altLang="ko-KR" sz="1600">
                <a:uFillTx/>
                <a:latin typeface="Helvetica"/>
              </a:rPr>
              <a:t>, </a:t>
            </a:r>
            <a:r>
              <a:rPr lang="ko-KR" altLang="en-US" sz="1600">
                <a:uFillTx/>
                <a:latin typeface="Helvetica"/>
              </a:rPr>
              <a:t>사이코드라마를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통한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상대방의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마음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이해하기</a:t>
            </a:r>
            <a:r>
              <a:rPr lang="en-US" altLang="ko-KR" sz="1600">
                <a:uFillTx/>
                <a:latin typeface="Helvetica"/>
              </a:rPr>
              <a:t>, </a:t>
            </a:r>
            <a:r>
              <a:rPr lang="ko-KR" altLang="en-US" sz="1600">
                <a:uFillTx/>
                <a:latin typeface="Helvetica"/>
              </a:rPr>
              <a:t>자존감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회복하기</a:t>
            </a:r>
            <a:r>
              <a:rPr lang="en-US" altLang="ko-KR" sz="1600">
                <a:uFillTx/>
                <a:latin typeface="Helvetica"/>
              </a:rPr>
              <a:t>, </a:t>
            </a:r>
            <a:r>
              <a:rPr lang="ko-KR" altLang="en-US" sz="1600">
                <a:uFillTx/>
                <a:latin typeface="Helvetica"/>
              </a:rPr>
              <a:t>자기표현과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의사소통에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관한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내용을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프로그램에</a:t>
            </a:r>
            <a:r>
              <a:rPr lang="ko-KR" altLang="en-US" sz="1600">
                <a:uFillTx/>
                <a:latin typeface="Helvetica"/>
              </a:rPr>
              <a:t> </a:t>
            </a:r>
            <a:r>
              <a:rPr lang="ko-KR" altLang="en-US" sz="1600">
                <a:uFillTx/>
                <a:latin typeface="Helvetica"/>
              </a:rPr>
              <a:t>포함하였다</a:t>
            </a:r>
            <a:r>
              <a:rPr lang="en-US" altLang="ko-KR" sz="1600">
                <a:uFillTx/>
                <a:latin typeface="Helvetica"/>
              </a:rPr>
              <a:t>.</a:t>
            </a:r>
            <a:endParaRPr lang="en-US" altLang="ko-KR" sz="1600">
              <a:effectLst/>
              <a:uFillTx/>
              <a:latin typeface="Helvetica"/>
            </a:endParaRP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우리나라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TextBox 3"/>
          <p:cNvSpPr/>
          <p:nvPr/>
        </p:nvSpPr>
        <p:spPr>
          <a:xfrm>
            <a:off x="483528" y="1491630"/>
            <a:ext cx="8176944" cy="2400657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/>
            <a:r>
              <a:rPr lang="ko-KR" altLang="en-US" b="true">
                <a:uFillTx/>
              </a:rPr>
              <a:t>서울보호관찰소의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성인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성범죄자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프로그램</a:t>
            </a:r>
            <a:r>
              <a:rPr lang="ko-KR" altLang="en-US" b="true">
                <a:uFillTx/>
              </a:rPr>
              <a:t> </a:t>
            </a:r>
          </a:p>
          <a:p>
            <a:pPr/>
            <a:endParaRPr lang="en-US" altLang="ko-KR">
              <a:uFillTx/>
            </a:endParaRPr>
          </a:p>
          <a:p>
            <a:pPr/>
            <a:r>
              <a:rPr lang="ko-KR" altLang="en-US" sz="1600">
                <a:uFillTx/>
              </a:rPr>
              <a:t>성폭력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가해자들은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피해자들의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정신적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육체적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심리적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사회적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성적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후유증과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그들의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가족들에게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미치는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심리적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증상들에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대하여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알아야만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한다</a:t>
            </a:r>
            <a:r>
              <a:rPr lang="en-US" altLang="ko-KR" sz="1600">
                <a:uFillTx/>
              </a:rPr>
              <a:t>.</a:t>
            </a:r>
            <a:r>
              <a:rPr lang="ko-KR" altLang="en-US" sz="1600">
                <a:uFillTx/>
              </a:rPr>
              <a:t>또한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자신의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인생에서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그가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행한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성폭력이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어떤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영향을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미치는지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깨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달아야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한다</a:t>
            </a:r>
            <a:r>
              <a:rPr lang="en-US" altLang="ko-KR" sz="1600">
                <a:uFillTx/>
              </a:rPr>
              <a:t>.</a:t>
            </a:r>
            <a:r>
              <a:rPr lang="ko-KR" altLang="en-US" sz="1600">
                <a:uFillTx/>
              </a:rPr>
              <a:t>이러한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것을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고려하여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프로그램에서는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성폭력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가해자에게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자신에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이해와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수용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자신의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문제점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발견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인간관계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훈련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남녀평등의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식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성에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올바른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이해</a:t>
            </a:r>
            <a:r>
              <a:rPr lang="en-US" altLang="ko-KR" sz="1600">
                <a:uFillTx/>
              </a:rPr>
              <a:t>,</a:t>
            </a:r>
            <a:r>
              <a:rPr lang="ko-KR" altLang="en-US" sz="1600">
                <a:uFillTx/>
              </a:rPr>
              <a:t>성폭력이란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무엇인가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교육을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실시하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고자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한다</a:t>
            </a:r>
            <a:r>
              <a:rPr lang="en-US" altLang="ko-KR" sz="1600">
                <a:uFillTx/>
              </a:rPr>
              <a:t>. </a:t>
            </a:r>
            <a:endParaRPr lang="ko-KR" altLang="en-US" sz="1600">
              <a:uFillTx/>
            </a:endParaRPr>
          </a:p>
          <a:p>
            <a:pPr/>
            <a:endParaRPr lang="ko-KR" altLang="en-US">
              <a:uFillTx/>
            </a:endParaRP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다른나라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직사각형 8"/>
          <p:cNvSpPr/>
          <p:nvPr/>
        </p:nvSpPr>
        <p:spPr>
          <a:xfrm>
            <a:off x="554410" y="1272426"/>
            <a:ext cx="8223412" cy="3539430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just"/>
            <a:r>
              <a:rPr lang="ko-KR" altLang="en-US" sz="1600" b="true">
                <a:uFillTx/>
                <a:latin typeface="Malgun Gothic"/>
                <a:ea typeface="Malgun Gothic"/>
              </a:rPr>
              <a:t>미국</a:t>
            </a:r>
            <a:r>
              <a:rPr lang="ko-KR" altLang="en-US" sz="1600" b="true">
                <a:uFillTx/>
                <a:latin typeface="Malgun Gothic"/>
                <a:ea typeface="Malgun Gothic"/>
              </a:rPr>
              <a:t> </a:t>
            </a:r>
            <a:r>
              <a:rPr lang="en-US" altLang="ko-KR" sz="1600" b="true">
                <a:uFillTx/>
                <a:latin typeface="Malgun Gothic"/>
                <a:ea typeface="Malgun Gothic"/>
              </a:rPr>
              <a:t>SOTMP</a:t>
            </a:r>
          </a:p>
          <a:p>
            <a:pPr algn="just"/>
            <a:endParaRPr lang="en-US" altLang="ko-KR" sz="1600" b="true">
              <a:uFillTx/>
              <a:latin typeface="Malgun Gothic"/>
              <a:ea typeface="Malgun Gothic"/>
            </a:endParaRPr>
          </a:p>
          <a:p>
            <a:pPr algn="just"/>
            <a:r>
              <a:rPr lang="en-US" altLang="ko-KR" sz="1600">
                <a:uFillTx/>
                <a:latin typeface="Malgun Gothic"/>
                <a:ea typeface="Malgun Gothic"/>
              </a:rPr>
              <a:t>-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미국에서는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‘</a:t>
            </a:r>
            <a:r>
              <a:rPr lang="ko-KR" altLang="en-US" sz="1600">
                <a:uFillTx/>
                <a:latin typeface="Malgun Gothic"/>
                <a:ea typeface="Malgun Gothic"/>
              </a:rPr>
              <a:t>사고가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행동을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이끈다</a:t>
            </a:r>
            <a:r>
              <a:rPr lang="ko-KR" altLang="en-US" sz="1600">
                <a:uFillTx/>
                <a:latin typeface="Malgun Gothic"/>
                <a:ea typeface="Malgun Gothic"/>
              </a:rPr>
              <a:t>’</a:t>
            </a:r>
            <a:r>
              <a:rPr lang="ko-KR" altLang="en-US" sz="1600">
                <a:uFillTx/>
                <a:latin typeface="Malgun Gothic"/>
                <a:ea typeface="Malgun Gothic"/>
              </a:rPr>
              <a:t>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인지행동모델</a:t>
            </a:r>
            <a:r>
              <a:rPr lang="en-US" altLang="ko-KR" sz="1600">
                <a:uFillTx/>
                <a:latin typeface="Malgun Gothic"/>
                <a:ea typeface="Malgun Gothic"/>
              </a:rPr>
              <a:t>(cognitive behavioral approach)</a:t>
            </a:r>
            <a:r>
              <a:rPr lang="ko-KR" altLang="en-US" sz="1600">
                <a:uFillTx/>
                <a:latin typeface="Malgun Gothic"/>
                <a:ea typeface="Malgun Gothic"/>
              </a:rPr>
              <a:t>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기반하여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en-US" altLang="ko-KR" sz="1600">
                <a:uFillTx/>
                <a:latin typeface="Malgun Gothic"/>
                <a:ea typeface="Malgun Gothic"/>
              </a:rPr>
              <a:t>1985</a:t>
            </a:r>
            <a:r>
              <a:rPr lang="ko-KR" altLang="en-US" sz="1600">
                <a:uFillTx/>
                <a:latin typeface="Malgun Gothic"/>
                <a:ea typeface="Malgun Gothic"/>
              </a:rPr>
              <a:t>년부터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콜로라도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주의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성범죄자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치료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및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감시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프로그램</a:t>
            </a:r>
            <a:r>
              <a:rPr lang="en-US" altLang="ko-KR" sz="1600">
                <a:uFillTx/>
                <a:latin typeface="Malgun Gothic"/>
                <a:ea typeface="Malgun Gothic"/>
              </a:rPr>
              <a:t>(SOTMP) </a:t>
            </a:r>
            <a:r>
              <a:rPr lang="ko-KR" altLang="en-US" sz="1600">
                <a:uFillTx/>
                <a:latin typeface="Malgun Gothic"/>
                <a:ea typeface="Malgun Gothic"/>
              </a:rPr>
              <a:t>등을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포함한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en-US" altLang="ko-KR" sz="1600">
                <a:uFillTx/>
                <a:latin typeface="Malgun Gothic"/>
                <a:ea typeface="Malgun Gothic"/>
              </a:rPr>
              <a:t>50</a:t>
            </a:r>
            <a:r>
              <a:rPr lang="ko-KR" altLang="en-US" sz="1600">
                <a:uFillTx/>
                <a:latin typeface="Malgun Gothic"/>
                <a:ea typeface="Malgun Gothic"/>
              </a:rPr>
              <a:t>여개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주에서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성범죄자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교정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프로그램을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실시하고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있다</a:t>
            </a:r>
            <a:r>
              <a:rPr lang="en-US" altLang="ko-KR" sz="1600">
                <a:uFillTx/>
                <a:latin typeface="Malgun Gothic"/>
                <a:ea typeface="Malgun Gothic"/>
              </a:rPr>
              <a:t>.</a:t>
            </a:r>
            <a:r>
              <a:rPr lang="en-US" altLang="ko-KR" sz="1600">
                <a:uFillTx/>
                <a:latin typeface="Malgun Gothic"/>
                <a:ea typeface="Malgun Gothic"/>
              </a:rPr>
              <a:t> </a:t>
            </a:r>
          </a:p>
          <a:p>
            <a:pPr algn="just"/>
            <a:endParaRPr lang="en-US" altLang="ko-KR" sz="1600">
              <a:uFillTx/>
              <a:latin typeface="Malgun Gothic"/>
              <a:ea typeface="Malgun Gothic"/>
            </a:endParaRPr>
          </a:p>
          <a:p>
            <a:pPr algn="just"/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특히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알래스카주</a:t>
            </a:r>
            <a:r>
              <a:rPr lang="en-US" altLang="ko-KR" sz="1600">
                <a:uFillTx/>
                <a:latin typeface="Malgun Gothic"/>
                <a:ea typeface="Malgun Gothic"/>
              </a:rPr>
              <a:t>, </a:t>
            </a:r>
            <a:r>
              <a:rPr lang="ko-KR" altLang="en-US" sz="1600">
                <a:uFillTx/>
                <a:latin typeface="Malgun Gothic"/>
                <a:ea typeface="Malgun Gothic"/>
              </a:rPr>
              <a:t>하와이주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등에서는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성범죄자의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가석방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자격을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취득하기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위한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전제조건으로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치료프로그램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이수를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의무화하고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있다</a:t>
            </a:r>
            <a:r>
              <a:rPr lang="en-US" altLang="ko-KR" sz="1600">
                <a:uFillTx/>
                <a:latin typeface="Malgun Gothic"/>
                <a:ea typeface="Malgun Gothic"/>
              </a:rPr>
              <a:t>.</a:t>
            </a:r>
            <a:r>
              <a:rPr lang="en-US" altLang="ko-KR" sz="1600">
                <a:uFillTx/>
                <a:latin typeface="Malgun Gothic"/>
                <a:ea typeface="Malgun Gothic"/>
              </a:rPr>
              <a:t> </a:t>
            </a:r>
          </a:p>
          <a:p>
            <a:pPr algn="just"/>
            <a:r>
              <a:rPr lang="ko-KR" altLang="en-US" sz="1600">
                <a:uFillTx/>
                <a:latin typeface="Malgun Gothic"/>
                <a:ea typeface="Malgun Gothic"/>
              </a:rPr>
              <a:t>또</a:t>
            </a:r>
            <a:r>
              <a:rPr lang="en-US" altLang="ko-KR" sz="1600">
                <a:uFillTx/>
                <a:latin typeface="Malgun Gothic"/>
                <a:ea typeface="Malgun Gothic"/>
              </a:rPr>
              <a:t>, </a:t>
            </a:r>
            <a:r>
              <a:rPr lang="ko-KR" altLang="en-US" sz="1600">
                <a:uFillTx/>
                <a:latin typeface="Malgun Gothic"/>
                <a:ea typeface="Malgun Gothic"/>
              </a:rPr>
              <a:t>독일에서는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en-US" altLang="ko-KR" sz="1600">
                <a:uFillTx/>
                <a:latin typeface="Malgun Gothic"/>
                <a:ea typeface="Malgun Gothic"/>
              </a:rPr>
              <a:t>1998</a:t>
            </a:r>
            <a:r>
              <a:rPr lang="ko-KR" altLang="en-US" sz="1600">
                <a:uFillTx/>
                <a:latin typeface="Malgun Gothic"/>
                <a:ea typeface="Malgun Gothic"/>
              </a:rPr>
              <a:t>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“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성범죄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및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기타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위험한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범죄행위에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대한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대책법</a:t>
            </a:r>
            <a:r>
              <a:rPr lang="ko-KR" altLang="en-US" sz="1600">
                <a:uFillTx/>
                <a:latin typeface="Malgun Gothic"/>
                <a:ea typeface="Malgun Gothic"/>
              </a:rPr>
              <a:t>”</a:t>
            </a:r>
            <a:r>
              <a:rPr lang="ko-KR" altLang="en-US" sz="1600">
                <a:uFillTx/>
                <a:latin typeface="Malgun Gothic"/>
                <a:ea typeface="Malgun Gothic"/>
              </a:rPr>
              <a:t>이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공포되어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en-US" altLang="ko-KR" sz="1600">
                <a:uFillTx/>
                <a:latin typeface="Malgun Gothic"/>
                <a:ea typeface="Malgun Gothic"/>
              </a:rPr>
              <a:t>2003</a:t>
            </a:r>
            <a:r>
              <a:rPr lang="ko-KR" altLang="en-US" sz="1600">
                <a:uFillTx/>
                <a:latin typeface="Malgun Gothic"/>
                <a:ea typeface="Malgun Gothic"/>
              </a:rPr>
              <a:t>년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이후부터는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적합하다고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인정된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성폭력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가해자는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의무적으로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사회치료시설에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수용하도록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하고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있다</a:t>
            </a:r>
            <a:r>
              <a:rPr lang="en-US" altLang="ko-KR" sz="1600">
                <a:uFillTx/>
                <a:latin typeface="Malgun Gothic"/>
                <a:ea typeface="Malgun Gothic"/>
              </a:rPr>
              <a:t>.</a:t>
            </a:r>
            <a:r>
              <a:rPr lang="en-US" altLang="ko-KR" sz="1600">
                <a:uFillTx/>
                <a:latin typeface="Malgun Gothic"/>
                <a:ea typeface="Malgun Gothic"/>
              </a:rPr>
              <a:t> </a:t>
            </a:r>
          </a:p>
          <a:p>
            <a:pPr algn="just"/>
            <a:r>
              <a:rPr lang="ko-KR" altLang="en-US" sz="1600">
                <a:uFillTx/>
                <a:latin typeface="Malgun Gothic"/>
                <a:ea typeface="Malgun Gothic"/>
              </a:rPr>
              <a:t>올해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시행되는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시범사업의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대상자는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성폭력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가해자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중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보호관찰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수강명령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대상자</a:t>
            </a:r>
            <a:r>
              <a:rPr lang="en-US" altLang="ko-KR" sz="1600">
                <a:uFillTx/>
                <a:latin typeface="Malgun Gothic"/>
                <a:ea typeface="Malgun Gothic"/>
              </a:rPr>
              <a:t>·</a:t>
            </a:r>
            <a:r>
              <a:rPr lang="ko-KR" altLang="en-US" sz="1600">
                <a:uFillTx/>
                <a:latin typeface="Malgun Gothic"/>
                <a:ea typeface="Malgun Gothic"/>
              </a:rPr>
              <a:t>교도소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수감자</a:t>
            </a:r>
            <a:r>
              <a:rPr lang="en-US" altLang="ko-KR" sz="1600">
                <a:uFillTx/>
                <a:latin typeface="Malgun Gothic"/>
                <a:ea typeface="Malgun Gothic"/>
              </a:rPr>
              <a:t>·</a:t>
            </a:r>
            <a:r>
              <a:rPr lang="ko-KR" altLang="en-US" sz="1600">
                <a:uFillTx/>
                <a:latin typeface="Malgun Gothic"/>
                <a:ea typeface="Malgun Gothic"/>
              </a:rPr>
              <a:t>구치소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수감자</a:t>
            </a:r>
            <a:r>
              <a:rPr lang="en-US" altLang="ko-KR" sz="1600">
                <a:uFillTx/>
                <a:latin typeface="Malgun Gothic"/>
                <a:ea typeface="Malgun Gothic"/>
              </a:rPr>
              <a:t>·</a:t>
            </a:r>
            <a:r>
              <a:rPr lang="ko-KR" altLang="en-US" sz="1600">
                <a:uFillTx/>
                <a:latin typeface="Malgun Gothic"/>
                <a:ea typeface="Malgun Gothic"/>
              </a:rPr>
              <a:t>소년원</a:t>
            </a:r>
            <a:r>
              <a:rPr lang="en-US" altLang="ko-KR" sz="1600">
                <a:uFillTx/>
                <a:latin typeface="Malgun Gothic"/>
                <a:ea typeface="Malgun Gothic"/>
              </a:rPr>
              <a:t>(</a:t>
            </a:r>
            <a:r>
              <a:rPr lang="ko-KR" altLang="en-US" sz="1600">
                <a:uFillTx/>
                <a:latin typeface="Malgun Gothic"/>
                <a:ea typeface="Malgun Gothic"/>
              </a:rPr>
              <a:t>소년분류심사원</a:t>
            </a:r>
            <a:r>
              <a:rPr lang="en-US" altLang="ko-KR" sz="1600">
                <a:uFillTx/>
                <a:latin typeface="Malgun Gothic"/>
                <a:ea typeface="Malgun Gothic"/>
              </a:rPr>
              <a:t>) </a:t>
            </a:r>
            <a:r>
              <a:rPr lang="ko-KR" altLang="en-US" sz="1600">
                <a:uFillTx/>
                <a:latin typeface="Malgun Gothic"/>
                <a:ea typeface="Malgun Gothic"/>
              </a:rPr>
              <a:t>수용자</a:t>
            </a:r>
            <a:r>
              <a:rPr lang="en-US" altLang="ko-KR" sz="1600">
                <a:uFillTx/>
                <a:latin typeface="Malgun Gothic"/>
                <a:ea typeface="Malgun Gothic"/>
              </a:rPr>
              <a:t>, </a:t>
            </a:r>
            <a:r>
              <a:rPr lang="ko-KR" altLang="en-US" sz="1600">
                <a:uFillTx/>
                <a:latin typeface="Malgun Gothic"/>
                <a:ea typeface="Malgun Gothic"/>
              </a:rPr>
              <a:t>기타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성폭력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가해자로서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프로그램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참여에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동의한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사람에</a:t>
            </a:r>
            <a:r>
              <a:rPr lang="ko-KR" altLang="en-US" sz="1600">
                <a:uFillTx/>
                <a:latin typeface="Malgun Gothic"/>
                <a:ea typeface="Malgun Gothic"/>
              </a:rPr>
              <a:t> </a:t>
            </a:r>
            <a:r>
              <a:rPr lang="ko-KR" altLang="en-US" sz="1600">
                <a:uFillTx/>
                <a:latin typeface="Malgun Gothic"/>
                <a:ea typeface="Malgun Gothic"/>
              </a:rPr>
              <a:t>해당된다</a:t>
            </a:r>
            <a:r>
              <a:rPr lang="en-US" altLang="ko-KR" sz="1600">
                <a:uFillTx/>
                <a:latin typeface="Malgun Gothic"/>
                <a:ea typeface="Malgun Gothic"/>
              </a:rPr>
              <a:t>.</a:t>
            </a:r>
            <a:r>
              <a:rPr lang="en-US" altLang="ko-KR" sz="1600">
                <a:uFillTx/>
                <a:latin typeface="Malgun Gothic"/>
                <a:ea typeface="Malgun Gothic"/>
              </a:rPr>
              <a:t> </a:t>
            </a:r>
            <a:endParaRPr lang="en-US" altLang="ko-KR" sz="1600">
              <a:effectLst/>
              <a:uFillTx/>
              <a:latin typeface="Malgun Gothic"/>
              <a:ea typeface="Malgun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769627"/>
            <a:ext cx="3519507" cy="3384110"/>
            <a:chOff x="3536558" y="193992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6558" y="193992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01.</a:t>
              </a: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성폭력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및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데이트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 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현황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0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다른나라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직사각형 3"/>
          <p:cNvSpPr/>
          <p:nvPr/>
        </p:nvSpPr>
        <p:spPr>
          <a:xfrm>
            <a:off x="539552" y="1298119"/>
            <a:ext cx="7803740" cy="3046988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/>
            <a:r>
              <a:rPr lang="ko-KR" altLang="en-US" b="true">
                <a:uFillTx/>
              </a:rPr>
              <a:t>영국</a:t>
            </a:r>
            <a:r>
              <a:rPr lang="ko-KR" altLang="en-US" b="true">
                <a:uFillTx/>
              </a:rPr>
              <a:t> </a:t>
            </a:r>
            <a:r>
              <a:rPr lang="en-US" altLang="ko-KR" b="true">
                <a:uFillTx/>
              </a:rPr>
              <a:t>SOTP(Sexual Offender Treatment Program)</a:t>
            </a:r>
          </a:p>
          <a:p>
            <a:pPr/>
            <a:endParaRPr lang="en-US" altLang="ko-KR" sz="2400" b="true">
              <a:uFillTx/>
            </a:endParaRPr>
          </a:p>
          <a:p>
            <a:pPr/>
            <a:r>
              <a:rPr lang="ko-KR" altLang="en-US" sz="1600">
                <a:uFillTx/>
              </a:rPr>
              <a:t>대표적인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영국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전역의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교도소에서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1991</a:t>
            </a:r>
            <a:r>
              <a:rPr lang="ko-KR" altLang="en-US" sz="1600">
                <a:uFillTx/>
              </a:rPr>
              <a:t>년부터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실행하고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성범죄자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교정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치료프로그램인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SOTP(Sexual Offender Treatment Program)</a:t>
            </a:r>
            <a:r>
              <a:rPr lang="ko-KR" altLang="en-US" sz="1600">
                <a:uFillTx/>
              </a:rPr>
              <a:t>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들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 SOTP</a:t>
            </a:r>
            <a:r>
              <a:rPr lang="ko-KR" altLang="en-US" sz="1600">
                <a:uFillTx/>
              </a:rPr>
              <a:t>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자신의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성범죄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행위에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부정과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최소화하고자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하는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잘못된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태도를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치료하고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성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범죄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행위로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인한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피해자의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고통과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희생을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인식하게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하며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성범죄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재발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방지를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다양한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기술의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학습에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인지행동이론을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활용한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집단프로그램의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형태로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특히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주목할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것은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진행을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비전문가를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교육하여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과정에서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다양하게</a:t>
            </a:r>
            <a:r>
              <a:rPr lang="ko-KR" altLang="en-US" sz="1600">
                <a:uFillTx/>
              </a:rPr>
              <a:t>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활용하고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것이다</a:t>
            </a:r>
            <a:r>
              <a:rPr lang="en-US" altLang="ko-KR" sz="1600">
                <a:uFillTx/>
              </a:rPr>
              <a:t>.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물론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지역사회로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복귀하는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성범죄자를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대상으로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지역사회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복귀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후의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성범죄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발생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예방을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계획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수립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교육인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지역사회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후원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장시간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집중적으로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실시한다는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특징도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</a:t>
            </a:r>
            <a:endParaRPr lang="ko-KR" altLang="en-US" sz="1600">
              <a:uFillTx/>
            </a:endParaRP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다른나라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직사각형 3"/>
          <p:cNvSpPr/>
          <p:nvPr/>
        </p:nvSpPr>
        <p:spPr>
          <a:xfrm>
            <a:off x="539552" y="1300661"/>
            <a:ext cx="8034400" cy="3108543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/>
            <a:r>
              <a:rPr lang="ko-KR" altLang="en-US" b="true">
                <a:uFillTx/>
              </a:rPr>
              <a:t>영국</a:t>
            </a:r>
            <a:r>
              <a:rPr lang="ko-KR" altLang="en-US" b="true">
                <a:uFillTx/>
              </a:rPr>
              <a:t> </a:t>
            </a:r>
            <a:r>
              <a:rPr lang="en-US" altLang="ko-KR" b="true">
                <a:uFillTx/>
              </a:rPr>
              <a:t>Gracewell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거주지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치료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프로그램</a:t>
            </a:r>
            <a:r>
              <a:rPr lang="ko-KR" altLang="en-US" b="true">
                <a:uFillTx/>
              </a:rPr>
              <a:t> </a:t>
            </a:r>
            <a:endParaRPr lang="en-US" altLang="ko-KR" b="true">
              <a:uFillTx/>
            </a:endParaRPr>
          </a:p>
          <a:p>
            <a:pPr/>
            <a:endParaRPr lang="ko-KR" altLang="en-US" b="true">
              <a:uFillTx/>
            </a:endParaRPr>
          </a:p>
          <a:p>
            <a:pPr/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1988</a:t>
            </a:r>
            <a:r>
              <a:rPr lang="ko-KR" altLang="en-US" sz="1600">
                <a:uFillTx/>
              </a:rPr>
              <a:t>년도에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영국에서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유일한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주거지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성폭력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가해자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이었는데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자신들의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주거지에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이러한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시설이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들어선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것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때문에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주민들의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비판과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반발이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많았다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왜냐하면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시설이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학교와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가깝고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주민들과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가까운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곳에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위치했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었기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때문이다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또한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수감자들은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자유롭게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외부로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나갈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그러기에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민들이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성폭력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가해자들에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대해서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혐오감을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가지고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센터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이전을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요구하기도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센터는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1994</a:t>
            </a:r>
            <a:r>
              <a:rPr lang="ko-KR" altLang="en-US" sz="1600">
                <a:uFillTx/>
              </a:rPr>
              <a:t>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결국은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폐쇄되었는데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성공적이었다고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평가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된다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센터에서는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고위험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군에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효과도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좋았다고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한다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모델로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곳에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전파하려는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시도들이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있었지만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어려움이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많았다고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한다</a:t>
            </a:r>
            <a:r>
              <a:rPr lang="en-US" altLang="ko-KR" sz="1600">
                <a:uFillTx/>
              </a:rPr>
              <a:t>.</a:t>
            </a:r>
            <a:r>
              <a:rPr lang="en-US" altLang="ko-KR" sz="1600">
                <a:uFillTx/>
              </a:rPr>
              <a:t/>
            </a:r>
            <a:br>
              <a:rPr lang="en-US" altLang="ko-KR" sz="1600">
                <a:uFillTx/>
              </a:rPr>
            </a:br>
            <a:r>
              <a:rPr lang="ko-KR" altLang="en-US" sz="1600">
                <a:uFillTx/>
              </a:rPr>
              <a:t>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6-13</a:t>
            </a:r>
            <a:r>
              <a:rPr lang="ko-KR" altLang="en-US" sz="1600">
                <a:uFillTx/>
              </a:rPr>
              <a:t>개월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기간이었고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가해자들은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언제든지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참여할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치료는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집단치료와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개인치료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저녁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주말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등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다양하게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진행되었다</a:t>
            </a:r>
            <a:r>
              <a:rPr lang="en-US" altLang="ko-KR" sz="1600">
                <a:uFillTx/>
              </a:rPr>
              <a:t>. </a:t>
            </a:r>
            <a:endParaRPr lang="ko-KR" altLang="en-US" sz="1600">
              <a:uFillTx/>
            </a:endParaR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4097572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관한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정책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서비스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04</a:t>
            </a:r>
          </a:p>
        </p:txBody>
      </p:sp>
      <p:sp>
        <p:nvSpPr>
          <p:cNvPr id="12" name="TextBox 1"/>
          <p:cNvSpPr/>
          <p:nvPr/>
        </p:nvSpPr>
        <p:spPr>
          <a:xfrm>
            <a:off x="539552" y="735405"/>
            <a:ext cx="3828292" cy="338554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1600" b="true" u="sng"/>
              <a:t>다른나라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성폭력에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관한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정책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및</a:t>
            </a:r>
            <a:r>
              <a:rPr lang="ko-KR" altLang="en-US" sz="1600" b="true" u="sng"/>
              <a:t> </a:t>
            </a:r>
            <a:r>
              <a:rPr lang="ko-KR" altLang="en-US" sz="1600" b="true" u="sng"/>
              <a:t>서비스</a:t>
            </a:r>
          </a:p>
        </p:txBody>
      </p:sp>
      <p:sp>
        <p:nvSpPr>
          <p:cNvPr id="14" name="직사각형 3"/>
          <p:cNvSpPr/>
          <p:nvPr/>
        </p:nvSpPr>
        <p:spPr>
          <a:xfrm>
            <a:off x="539552" y="1453236"/>
            <a:ext cx="8352928" cy="2369880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/>
            <a:r>
              <a:rPr lang="ko-KR" altLang="en-US" b="true">
                <a:uFillTx/>
              </a:rPr>
              <a:t>뉴질랜드</a:t>
            </a:r>
            <a:r>
              <a:rPr lang="ko-KR" altLang="en-US" b="true">
                <a:uFillTx/>
              </a:rPr>
              <a:t> </a:t>
            </a:r>
            <a:r>
              <a:rPr lang="en-US" altLang="ko-KR" b="true">
                <a:uFillTx/>
              </a:rPr>
              <a:t>Kia</a:t>
            </a:r>
            <a:r>
              <a:rPr lang="ko-KR" altLang="en-US" b="true">
                <a:uFillTx/>
              </a:rPr>
              <a:t> </a:t>
            </a:r>
            <a:r>
              <a:rPr lang="en-US" altLang="ko-KR" b="true">
                <a:uFillTx/>
              </a:rPr>
              <a:t>Marama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프로그램</a:t>
            </a:r>
            <a:r>
              <a:rPr lang="ko-KR" altLang="en-US" b="true">
                <a:uFillTx/>
              </a:rPr>
              <a:t> </a:t>
            </a:r>
            <a:endParaRPr lang="en-US" altLang="ko-KR" b="true">
              <a:uFillTx/>
            </a:endParaRPr>
          </a:p>
          <a:p>
            <a:pPr/>
            <a:endParaRPr lang="ko-KR" altLang="en-US" b="true">
              <a:uFillTx/>
            </a:endParaRPr>
          </a:p>
          <a:p>
            <a:pPr/>
            <a:r>
              <a:rPr lang="en-US" altLang="ko-KR" sz="1600">
                <a:uFillTx/>
              </a:rPr>
              <a:t>60</a:t>
            </a:r>
            <a:r>
              <a:rPr lang="ko-KR" altLang="en-US" sz="1600">
                <a:uFillTx/>
              </a:rPr>
              <a:t>개의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침실이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딸린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건물로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자연스러움을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강조하기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위해서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잔디를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주위에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정했고</a:t>
            </a:r>
            <a:r>
              <a:rPr lang="en-US" altLang="ko-KR" sz="1600">
                <a:uFillTx/>
              </a:rPr>
              <a:t>, 5</a:t>
            </a:r>
            <a:r>
              <a:rPr lang="ko-KR" altLang="en-US" sz="1600">
                <a:uFillTx/>
              </a:rPr>
              <a:t>미터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높이의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울타리를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설치했다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교도관들은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집단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상담을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실시하고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가자들의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정서적인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지지나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지원도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맡고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주요한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프로그램은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29</a:t>
            </a:r>
            <a:r>
              <a:rPr lang="ko-KR" altLang="en-US" sz="1600">
                <a:uFillTx/>
              </a:rPr>
              <a:t>주</a:t>
            </a:r>
            <a:r>
              <a:rPr lang="en-US" altLang="ko-KR" sz="1600">
                <a:uFillTx/>
              </a:rPr>
              <a:t>(33</a:t>
            </a:r>
            <a:r>
              <a:rPr lang="ko-KR" altLang="en-US" sz="1600">
                <a:uFillTx/>
              </a:rPr>
              <a:t>회기</a:t>
            </a:r>
            <a:r>
              <a:rPr lang="en-US" altLang="ko-KR" sz="1600">
                <a:uFillTx/>
              </a:rPr>
              <a:t>)</a:t>
            </a:r>
            <a:r>
              <a:rPr lang="ko-KR" altLang="en-US" sz="1600">
                <a:uFillTx/>
              </a:rPr>
              <a:t>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걸쳐서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실시하고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또한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개인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상담도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같이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제공한다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집단은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대체로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8-10</a:t>
            </a:r>
            <a:r>
              <a:rPr lang="ko-KR" altLang="en-US" sz="1600">
                <a:uFillTx/>
              </a:rPr>
              <a:t>명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으로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구성되어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있고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치료자는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2</a:t>
            </a:r>
            <a:r>
              <a:rPr lang="ko-KR" altLang="en-US" sz="1600">
                <a:uFillTx/>
              </a:rPr>
              <a:t>시간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동안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진행되는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회기를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주당</a:t>
            </a:r>
            <a:r>
              <a:rPr lang="ko-KR" altLang="en-US" sz="1600">
                <a:uFillTx/>
              </a:rPr>
              <a:t> </a:t>
            </a:r>
            <a:r>
              <a:rPr lang="en-US" altLang="ko-KR" sz="1600">
                <a:uFillTx/>
              </a:rPr>
              <a:t>3</a:t>
            </a:r>
            <a:r>
              <a:rPr lang="ko-KR" altLang="en-US" sz="1600">
                <a:uFillTx/>
              </a:rPr>
              <a:t>회기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제공한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</a:t>
            </a:r>
            <a:r>
              <a:rPr lang="en-US" altLang="ko-KR" sz="1600">
                <a:uFillTx/>
              </a:rPr>
              <a:t>. </a:t>
            </a:r>
            <a:r>
              <a:rPr lang="ko-KR" altLang="en-US" sz="1600">
                <a:uFillTx/>
              </a:rPr>
              <a:t>이들은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프로그램을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종료하고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외부에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나가면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전담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요원이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이들을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지역의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다른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치료소에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연결을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시켜주고</a:t>
            </a:r>
            <a:r>
              <a:rPr lang="en-US" altLang="ko-KR" sz="1600">
                <a:uFillTx/>
              </a:rPr>
              <a:t>, </a:t>
            </a:r>
            <a:r>
              <a:rPr lang="ko-KR" altLang="en-US" sz="1600">
                <a:uFillTx/>
              </a:rPr>
              <a:t>자조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모임에도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연결을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시켜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주어서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재발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방지에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힘을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쓰고</a:t>
            </a:r>
            <a:r>
              <a:rPr lang="ko-KR" altLang="en-US" sz="1600">
                <a:uFillTx/>
              </a:rPr>
              <a:t> </a:t>
            </a:r>
            <a:r>
              <a:rPr lang="ko-KR" altLang="en-US" sz="1600">
                <a:uFillTx/>
              </a:rPr>
              <a:t>있다</a:t>
            </a:r>
            <a:r>
              <a:rPr lang="en-US" altLang="ko-KR" sz="1600">
                <a:uFillTx/>
              </a:rPr>
              <a:t>. </a:t>
            </a:r>
            <a:endParaRPr lang="ko-KR" altLang="en-US" sz="1600">
              <a:uFillTx/>
            </a:endParaRP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5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627534"/>
            <a:ext cx="3519507" cy="3384110"/>
            <a:chOff x="3537352" y="174213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7352" y="174213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uFillTx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" name="직사각형 1"/>
          <p:cNvSpPr/>
          <p:nvPr/>
        </p:nvSpPr>
        <p:spPr>
          <a:xfrm>
            <a:off x="3665353" y="1851670"/>
            <a:ext cx="1944216" cy="1200329"/>
          </a:xfrm>
          <a:prstGeom prst="rect">
            <a:avLst/>
          </a:prstGeom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THANK</a:t>
            </a:r>
          </a:p>
          <a:p>
            <a:pPr algn="ctr"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YOU</a:t>
            </a:r>
          </a:p>
          <a:p>
            <a:pPr algn="ctr"/>
            <a:r>
              <a:rPr lang="en-US" altLang="ko-KR" sz="2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2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3419871" y="2421428"/>
            <a:ext cx="1992853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2019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년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2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월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현황</a:t>
            </a:r>
          </a:p>
        </p:txBody>
      </p:sp>
      <p:pic>
        <p:nvPicPr>
          <p:cNvPr id="14" name="그림 12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456381" y="853800"/>
            <a:ext cx="8231236" cy="1491842"/>
          </a:xfrm>
          <a:prstGeom prst="rect">
            <a:avLst/>
          </a:prstGeom>
        </p:spPr>
      </p:pic>
      <p:pic>
        <p:nvPicPr>
          <p:cNvPr id="16" name="그림 14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456381" y="2943921"/>
            <a:ext cx="8231236" cy="1491842"/>
          </a:xfrm>
          <a:prstGeom prst="rect">
            <a:avLst/>
          </a:prstGeom>
        </p:spPr>
      </p:pic>
      <p:sp>
        <p:nvSpPr>
          <p:cNvPr id="18" name="TextBox 48"/>
          <p:cNvSpPr/>
          <p:nvPr/>
        </p:nvSpPr>
        <p:spPr>
          <a:xfrm>
            <a:off x="3419871" y="4550785"/>
            <a:ext cx="1992853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2019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년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3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월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현황</a:t>
            </a:r>
          </a:p>
        </p:txBody>
      </p:sp>
      <p:sp>
        <p:nvSpPr>
          <p:cNvPr id="20" name="도넛[D] 1"/>
          <p:cNvSpPr/>
          <p:nvPr/>
        </p:nvSpPr>
        <p:spPr>
          <a:xfrm>
            <a:off x="2199136" y="1493213"/>
            <a:ext cx="937078" cy="917321"/>
          </a:xfrm>
          <a:prstGeom prst="donut">
            <a:avLst>
              <a:gd name="adj" fmla="val 652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solidFill>
                <a:schemeClr val="tx1"/>
              </a:solidFill>
              <a:uFillTx/>
            </a:endParaRPr>
          </a:p>
        </p:txBody>
      </p:sp>
      <p:sp>
        <p:nvSpPr>
          <p:cNvPr id="22" name="도넛[D] 11"/>
          <p:cNvSpPr/>
          <p:nvPr/>
        </p:nvSpPr>
        <p:spPr>
          <a:xfrm>
            <a:off x="2204199" y="3616570"/>
            <a:ext cx="932015" cy="876704"/>
          </a:xfrm>
          <a:prstGeom prst="donut">
            <a:avLst>
              <a:gd name="adj" fmla="val 731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solidFill>
                <a:schemeClr val="tx1"/>
              </a:solidFill>
              <a:uFillTx/>
            </a:endParaRPr>
          </a:p>
        </p:txBody>
      </p:sp>
      <p:sp>
        <p:nvSpPr>
          <p:cNvPr id="24" name="TextBox 3"/>
          <p:cNvSpPr/>
          <p:nvPr/>
        </p:nvSpPr>
        <p:spPr>
          <a:xfrm>
            <a:off x="4243566" y="2985341"/>
            <a:ext cx="4479111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 marL="171450" indent="-171450">
              <a:buFont typeface="Wingdings"/>
              <a:buChar char="Ø"/>
            </a:pPr>
            <a:r>
              <a:rPr lang="en-US" altLang="ko-KR" sz="1200">
                <a:uFillTx/>
              </a:rPr>
              <a:t>19</a:t>
            </a:r>
            <a:r>
              <a:rPr lang="ko-KR" altLang="en-US" sz="1200">
                <a:uFillTx/>
              </a:rPr>
              <a:t>년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2</a:t>
            </a:r>
            <a:r>
              <a:rPr lang="ko-KR" altLang="en-US" sz="1200">
                <a:uFillTx/>
              </a:rPr>
              <a:t>월</a:t>
            </a:r>
            <a:r>
              <a:rPr lang="en-US" altLang="ko-KR" sz="1200">
                <a:uFillTx/>
              </a:rPr>
              <a:t>,3</a:t>
            </a:r>
            <a:r>
              <a:rPr lang="ko-KR" altLang="en-US" sz="1200">
                <a:uFillTx/>
              </a:rPr>
              <a:t>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접수건만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해도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총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202</a:t>
            </a:r>
            <a:r>
              <a:rPr lang="ko-KR" altLang="en-US" sz="1200">
                <a:uFillTx/>
              </a:rPr>
              <a:t>건이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접수되었다</a:t>
            </a:r>
            <a:r>
              <a:rPr lang="en-US" altLang="ko-KR" sz="1200">
                <a:uFillTx/>
              </a:rPr>
              <a:t>.</a:t>
            </a:r>
            <a:endParaRPr lang="ko-KR" altLang="en-US" sz="1200">
              <a:uFillTx/>
            </a:endParaR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1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3"/>
          <p:cNvSpPr/>
          <p:nvPr/>
        </p:nvSpPr>
        <p:spPr>
          <a:xfrm>
            <a:off x="3569161" y="4510317"/>
            <a:ext cx="2005677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연도별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피해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실태</a:t>
            </a:r>
          </a:p>
        </p:txBody>
      </p:sp>
      <p:pic>
        <p:nvPicPr>
          <p:cNvPr id="14" name="그림 6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395537" y="979052"/>
            <a:ext cx="6408711" cy="3446501"/>
          </a:xfrm>
          <a:prstGeom prst="rect">
            <a:avLst/>
          </a:prstGeom>
        </p:spPr>
      </p:pic>
      <p:sp>
        <p:nvSpPr>
          <p:cNvPr id="16" name="TextBox 1"/>
          <p:cNvSpPr/>
          <p:nvPr/>
        </p:nvSpPr>
        <p:spPr>
          <a:xfrm>
            <a:off x="5508104" y="2575616"/>
            <a:ext cx="3389650" cy="738664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ko-KR" altLang="en-US" sz="1400">
                <a:uFillTx/>
              </a:rPr>
              <a:t>연도별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성범죄의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발생건수는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시간이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지날수록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빠르게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증가하고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있음을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통계를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통해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확인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할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수</a:t>
            </a:r>
            <a:r>
              <a:rPr lang="ko-KR" altLang="en-US" sz="1400">
                <a:uFillTx/>
              </a:rPr>
              <a:t> </a:t>
            </a:r>
            <a:r>
              <a:rPr lang="ko-KR" altLang="en-US" sz="1400">
                <a:uFillTx/>
              </a:rPr>
              <a:t>있다</a:t>
            </a:r>
            <a:r>
              <a:rPr lang="en-US" altLang="ko-KR" sz="1400">
                <a:uFillTx/>
              </a:rPr>
              <a:t>.</a:t>
            </a:r>
            <a:r>
              <a:rPr lang="ko-KR" altLang="en-US" sz="1400">
                <a:uFillTx/>
              </a:rPr>
              <a:t>   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35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2707547" y="4668448"/>
            <a:ext cx="3728906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첫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피해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연령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,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횟수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,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가해자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유형</a:t>
            </a:r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,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발생장소</a:t>
            </a:r>
          </a:p>
        </p:txBody>
      </p:sp>
      <p:pic>
        <p:nvPicPr>
          <p:cNvPr id="14" name="그림 5"/>
          <p:cNvPicPr>
            <a:picLocks noChangeAspect="true"/>
          </p:cNvPicPr>
          <p:nvPr/>
        </p:nvPicPr>
        <p:blipFill>
          <a:blip r:embed="rId1"/>
          <a:stretch>
            <a:fillRect/>
          </a:stretch>
        </p:blipFill>
        <p:spPr>
          <a:xfrm>
            <a:off x="251520" y="702120"/>
            <a:ext cx="5472608" cy="3914198"/>
          </a:xfrm>
          <a:prstGeom prst="rect">
            <a:avLst/>
          </a:prstGeom>
        </p:spPr>
      </p:pic>
      <p:sp>
        <p:nvSpPr>
          <p:cNvPr id="16" name="TextBox 1"/>
          <p:cNvSpPr/>
          <p:nvPr/>
        </p:nvSpPr>
        <p:spPr>
          <a:xfrm>
            <a:off x="5799577" y="1084897"/>
            <a:ext cx="3161469" cy="3046988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ko-KR" altLang="en-US" sz="1200">
                <a:uFillTx/>
              </a:rPr>
              <a:t>표에서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있듯</a:t>
            </a:r>
            <a:endParaRPr lang="en-US" altLang="ko-KR" sz="1200">
              <a:uFillTx/>
            </a:endParaRPr>
          </a:p>
          <a:p>
            <a:pPr/>
            <a:r>
              <a:rPr lang="ko-KR" altLang="en-US" sz="1200">
                <a:uFillTx/>
              </a:rPr>
              <a:t>첫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피해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연령은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여성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남성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모두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19~35</a:t>
            </a:r>
            <a:r>
              <a:rPr lang="ko-KR" altLang="en-US" sz="1200">
                <a:uFillTx/>
              </a:rPr>
              <a:t>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미만이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가장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많은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있고</a:t>
            </a:r>
            <a:endParaRPr lang="en-US" altLang="ko-KR" sz="1200">
              <a:uFillTx/>
            </a:endParaRPr>
          </a:p>
          <a:p>
            <a:pPr/>
            <a:r>
              <a:rPr lang="ko-KR" altLang="en-US" sz="1200">
                <a:uFillTx/>
              </a:rPr>
              <a:t>여성의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경우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19</a:t>
            </a:r>
            <a:r>
              <a:rPr lang="ko-KR" altLang="en-US" sz="1200">
                <a:uFillTx/>
              </a:rPr>
              <a:t>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미만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19~35</a:t>
            </a:r>
            <a:r>
              <a:rPr lang="ko-KR" altLang="en-US" sz="1200">
                <a:uFillTx/>
              </a:rPr>
              <a:t>세미만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35</a:t>
            </a:r>
            <a:r>
              <a:rPr lang="ko-KR" altLang="en-US" sz="1200">
                <a:uFillTx/>
              </a:rPr>
              <a:t>세</a:t>
            </a:r>
            <a:r>
              <a:rPr lang="en-US" altLang="ko-KR" sz="1200">
                <a:uFillTx/>
              </a:rPr>
              <a:t>~50</a:t>
            </a:r>
            <a:r>
              <a:rPr lang="ko-KR" altLang="en-US" sz="1200">
                <a:uFillTx/>
              </a:rPr>
              <a:t>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미만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모두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꾸준히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피해율이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</a:p>
          <a:p>
            <a:pPr/>
            <a:endParaRPr lang="en-US" altLang="ko-KR" sz="1200">
              <a:uFillTx/>
            </a:endParaRPr>
          </a:p>
          <a:p>
            <a:pPr marL="171450" indent="-171450">
              <a:buFont typeface="Wingdings"/>
              <a:buChar char="Ø"/>
            </a:pPr>
            <a:r>
              <a:rPr lang="ko-KR" altLang="en-US" sz="1200">
                <a:uFillTx/>
              </a:rPr>
              <a:t>피해횟수로는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</a:t>
            </a:r>
            <a:r>
              <a:rPr lang="ko-KR" altLang="en-US" sz="1200">
                <a:uFillTx/>
              </a:rPr>
              <a:t>회와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2</a:t>
            </a:r>
            <a:r>
              <a:rPr lang="ko-KR" altLang="en-US" sz="1200">
                <a:uFillTx/>
              </a:rPr>
              <a:t>회의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차이가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많이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없는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있고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3~5</a:t>
            </a:r>
            <a:r>
              <a:rPr lang="ko-KR" altLang="en-US" sz="1200">
                <a:uFillTx/>
              </a:rPr>
              <a:t>회까지도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결코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낮은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퍼센트가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아니다</a:t>
            </a:r>
            <a:r>
              <a:rPr lang="en-US" altLang="ko-KR" sz="1200">
                <a:uFillTx/>
              </a:rPr>
              <a:t>.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결과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범죄자의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재범률이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높다는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확인할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있음</a:t>
            </a:r>
            <a:r>
              <a:rPr lang="en-US" altLang="ko-KR" sz="1200">
                <a:uFillTx/>
              </a:rPr>
              <a:t>.</a:t>
            </a:r>
          </a:p>
          <a:p>
            <a:pPr marL="171450" indent="-171450">
              <a:buFont typeface="Wingdings"/>
              <a:buChar char="Ø"/>
            </a:pPr>
            <a:r>
              <a:rPr lang="en-US" altLang="ko-KR" sz="1200">
                <a:uFillTx/>
              </a:rPr>
              <a:t>Ppt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다음장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자료를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보고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있듯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대부분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성범죄의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가해자는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모르는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사람이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아닌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아는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사람에게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경험한다는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사실을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</a:p>
        </p:txBody>
      </p:sp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18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19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1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2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4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5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7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28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0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1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3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4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  <mc:AlternateContent>
        <mc:Choice Requires="a14"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6" name=""/>
              <p:cNvSpPr/>
              <p:nvPr/>
            </p:nvSpPr>
            <p:spPr/>
          </p:sp>
        </mc:Choice>
        <mc:Fallback>
          <p:sp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>
            <p:nvSpPr>
              <p:cNvPr id="37" name=""/>
              <p:cNvSpPr/>
              <p:nvPr/>
            </p:nvSpPr>
            <p:spPr/>
            <p:txBody>
              <a:bodyPr/>
              <a:lstStyle/>
              <a:p>
                <a:r>
                  <a:rPr>
                    <a:noFill/>
                  </a:rPr>
                  <a:t/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5" name=""/>
        <p:cNvGrpSpPr/>
        <p:nvPr/>
      </p:nvGrpSpPr>
      <p:grpSpPr>
        <a:xfrm/>
      </p:grpSpPr>
      <p:grpSp>
        <p:nvGrpSpPr>
          <p:cNvPr id="4" name="그룹 6"/>
          <p:cNvGrpSpPr/>
          <p:nvPr/>
        </p:nvGrpSpPr>
        <p:grpSpPr>
          <a:xfrm>
            <a:off x="2878457" y="769627"/>
            <a:ext cx="3519507" cy="3384110"/>
            <a:chOff x="3536558" y="1939925"/>
            <a:chExt cx="3726646" cy="3583280"/>
          </a:xfrm>
        </p:grpSpPr>
        <p:sp>
          <p:nvSpPr>
            <p:cNvPr id="2" name="직사각형 7"/>
            <p:cNvSpPr/>
            <p:nvPr/>
          </p:nvSpPr>
          <p:spPr>
            <a:xfrm>
              <a:off x="3536558" y="1939925"/>
              <a:ext cx="3726646" cy="3583280"/>
            </a:xfrm>
            <a:prstGeom prst="rect">
              <a:avLst/>
            </a:prstGeom>
            <a:solidFill>
              <a:schemeClr val="bg1">
                <a:alpha val="0"/>
              </a:schemeClr>
            </a:solidFill>
            <a:ln w="28575">
              <a:solidFill>
                <a:schemeClr val="bg1"/>
              </a:solidFill>
            </a:ln>
            <a:effectLst>
              <a:outerShdw blurRad="152400" dist="38100" dir="2700000" sx="101000" sy="101000" algn="tl" rotWithShape="false">
                <a:prstClr val="black">
                  <a:alpha val="2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false" anchor="ctr" upright="false"/>
            <a:lstStyle>
              <a:defPPr>
                <a:defRPr lang="ko-KR">
                  <a:uFillTx/>
                </a:defRPr>
              </a:defPPr>
              <a:lvl1pPr marL="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1pPr>
              <a:lvl2pPr marL="457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2pPr>
              <a:lvl3pPr marL="914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3pPr>
              <a:lvl4pPr marL="1371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4pPr>
              <a:lvl5pPr marL="18288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5pPr>
              <a:lvl6pPr marL="22860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6pPr>
              <a:lvl7pPr marL="27432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7pPr>
              <a:lvl8pPr marL="32004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8pPr>
              <a:lvl9pPr marL="3657600" algn="l" defTabSz="914400" latinLnBrk="true">
                <a:defRPr sz="1800" kern="1200">
                  <a:solidFill>
                    <a:schemeClr val="lt1"/>
                  </a:solidFill>
                  <a:uFillTx/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01.</a:t>
              </a: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성폭력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및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데이트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 </a:t>
              </a:r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폭력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  <a:p>
              <a:pPr algn="ctr"/>
              <a:r>
                <a:rPr lang="ko-KR" altLang="en-US" sz="2000" b="true">
                  <a:solidFill>
                    <a:schemeClr val="tx1">
                      <a:lumMod val="75000"/>
                      <a:lumOff val="25000"/>
                    </a:schemeClr>
                  </a:solidFill>
                  <a:uFillTx/>
                  <a:latin typeface="+mn-ea"/>
                </a:rPr>
                <a:t>현황</a:t>
              </a:r>
              <a:endPara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endParaRPr>
            </a:p>
          </p:txBody>
        </p:sp>
        <p:pic>
          <p:nvPicPr>
            <p:cNvPr id="3" name="그림 9"/>
            <p:cNvPicPr>
              <a:picLocks noChangeAspect="true"/>
            </p:cNvPicPr>
            <p:nvPr/>
          </p:nvPicPr>
          <p:blipFill>
            <a:blip r:embed="rId1"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5170488" y="1939925"/>
              <a:ext cx="458787" cy="42703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" name="그림 2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25" name=""/>
        <p:cNvGrpSpPr/>
        <p:nvPr/>
      </p:nvGrpSpPr>
      <p:grpSpPr>
        <a:xfrm/>
      </p:grpSpPr>
      <p:sp>
        <p:nvSpPr>
          <p:cNvPr id="2" name="모서리가 둥근 직사각형 17"/>
          <p:cNvSpPr/>
          <p:nvPr/>
        </p:nvSpPr>
        <p:spPr>
          <a:xfrm>
            <a:off x="3959735" y="1048685"/>
            <a:ext cx="2425664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6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8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10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4" name="TextBox 5"/>
          <p:cNvSpPr/>
          <p:nvPr/>
        </p:nvSpPr>
        <p:spPr>
          <a:xfrm>
            <a:off x="2839460" y="4260211"/>
            <a:ext cx="1433406" cy="276999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-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성폭력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 </a:t>
            </a:r>
            <a:r>
              <a:rPr lang="ko-KR" altLang="en-US" sz="12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발생시간</a:t>
            </a:r>
            <a:endParaRPr lang="ko-KR" altLang="en-US" sz="1200" b="true">
              <a:solidFill>
                <a:schemeClr val="tx1">
                  <a:lumMod val="75000"/>
                  <a:lumOff val="25000"/>
                </a:schemeClr>
              </a:solidFill>
              <a:uFillTx/>
            </a:endParaRPr>
          </a:p>
        </p:txBody>
      </p:sp>
      <p:pic>
        <p:nvPicPr>
          <p:cNvPr id="16" name="Picture 2" descr="C:\Users\hp\Documents\네이트온 받은 파일\PNG and jpg\성폭력예방11.jpg"/>
          <p:cNvPicPr>
            <a:picLocks noChangeAspect="true" noChangeArrowheads="true"/>
          </p:cNvPicPr>
          <p:nvPr/>
        </p:nvPicPr>
        <p:blipFill rotWithShape="true">
          <a:blip r:embed="rId1"/>
          <a:srcRect l="11405" t="40812" r="54379" b="11738"/>
          <a:stretch/>
        </p:blipFill>
        <p:spPr bwMode="auto">
          <a:xfrm>
            <a:off x="554989" y="1625867"/>
            <a:ext cx="2769533" cy="2715228"/>
          </a:xfrm>
          <a:prstGeom prst="ellipse">
            <a:avLst/>
          </a:prstGeom>
          <a:noFill/>
        </p:spPr>
      </p:pic>
      <p:pic>
        <p:nvPicPr>
          <p:cNvPr id="18" name="Picture 2" descr="C:\Users\hp\Documents\네이트온 받은 파일\PNG and jpg\성폭력예방11.jpg"/>
          <p:cNvPicPr>
            <a:picLocks noChangeAspect="true" noChangeArrowheads="true"/>
          </p:cNvPicPr>
          <p:nvPr/>
        </p:nvPicPr>
        <p:blipFill rotWithShape="true">
          <a:blip r:embed="rId1"/>
          <a:srcRect l="54343" t="40978" r="11441" b="11572"/>
          <a:stretch/>
        </p:blipFill>
        <p:spPr bwMode="auto">
          <a:xfrm>
            <a:off x="3787803" y="1661190"/>
            <a:ext cx="2769528" cy="2715224"/>
          </a:xfrm>
          <a:prstGeom prst="ellipse">
            <a:avLst/>
          </a:prstGeom>
          <a:noFill/>
        </p:spPr>
      </p:pic>
      <p:sp>
        <p:nvSpPr>
          <p:cNvPr id="20" name="모서리가 둥근 직사각형 29"/>
          <p:cNvSpPr/>
          <p:nvPr/>
        </p:nvSpPr>
        <p:spPr>
          <a:xfrm>
            <a:off x="726923" y="1028585"/>
            <a:ext cx="2425664" cy="36933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63397" y="1048685"/>
            <a:ext cx="2425664" cy="369332"/>
          </a:xfrm>
          <a:prstGeom prst="rect">
            <a:avLst/>
          </a:prstGeom>
        </p:spPr>
        <p:txBody>
          <a:bodyPr wrap="none" upright="false">
            <a:spAutoFit/>
          </a:bodyPr>
          <a:lstStyle/>
          <a:p>
            <a:pPr/>
            <a:r>
              <a:rPr lang="ko-KR" altLang="en-US" b="true">
                <a:uFillTx/>
              </a:rPr>
              <a:t>전체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성폭력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발생시간</a:t>
            </a:r>
            <a:endParaRPr lang="ko-KR" altLang="en-US" b="true">
              <a:uFillTx/>
            </a:endParaRPr>
          </a:p>
        </p:txBody>
      </p:sp>
      <p:sp>
        <p:nvSpPr>
          <p:cNvPr id="24" name="TextBox 16"/>
          <p:cNvSpPr/>
          <p:nvPr/>
        </p:nvSpPr>
        <p:spPr>
          <a:xfrm>
            <a:off x="4000611" y="1028585"/>
            <a:ext cx="2343911" cy="369332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b="true">
                <a:uFillTx/>
              </a:rPr>
              <a:t>아동성폭력</a:t>
            </a:r>
            <a:r>
              <a:rPr lang="ko-KR" altLang="en-US" b="true">
                <a:uFillTx/>
              </a:rPr>
              <a:t> </a:t>
            </a:r>
            <a:r>
              <a:rPr lang="ko-KR" altLang="en-US" b="true">
                <a:uFillTx/>
              </a:rPr>
              <a:t>발생시간</a:t>
            </a:r>
            <a:endParaRPr lang="ko-KR" altLang="en-US" b="true">
              <a:uFillTx/>
            </a:endParaRPr>
          </a:p>
        </p:txBody>
      </p:sp>
      <p:sp>
        <p:nvSpPr>
          <p:cNvPr id="26" name="TextBox 1"/>
          <p:cNvSpPr/>
          <p:nvPr/>
        </p:nvSpPr>
        <p:spPr>
          <a:xfrm>
            <a:off x="6881845" y="1491630"/>
            <a:ext cx="1786873" cy="2308324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ko-KR" altLang="en-US" sz="1200">
                <a:uFillTx/>
              </a:rPr>
              <a:t>전체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발생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시간으로는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밤이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압도적이고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다음으론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오후가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많은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</a:p>
          <a:p>
            <a:pPr marL="285750" indent="-285750">
              <a:buFont typeface="Wingdings"/>
              <a:buChar char="Ø"/>
            </a:pPr>
            <a:r>
              <a:rPr lang="ko-KR" altLang="en-US" sz="1200">
                <a:uFillTx/>
              </a:rPr>
              <a:t>아동성폭력의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발생시간으론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아동들이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많이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돌아다니는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오후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시간이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가장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높았고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다음으론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밤이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높다는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사실을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  <a:endParaRPr lang="ko-KR" altLang="en-US" sz="1200">
              <a:uFillTx/>
            </a:endParaR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p14="http://schemas.microsoft.com/office/powerpoint/2010/main" xmlns:s="http://schemas.openxmlformats.org/officeDocument/2006/sharedTypes" xmlns:r="http://schemas.openxmlformats.org/officeDocument/2006/relationships" xmlns:a14="http://schemas.microsoft.com/office/drawing/2010/main" xmlns:mc="http://schemas.openxmlformats.org/markup-compatibility/2006" xmlns:a="http://schemas.openxmlformats.org/drawingml/2006/main" showMasterSp="true" showMasterPhAnim="true" show="true">
  <p:cSld>
    <p:spTree>
      <p:nvGrpSpPr>
        <p:cNvPr id="23" name=""/>
        <p:cNvGrpSpPr/>
        <p:nvPr/>
      </p:nvGrpSpPr>
      <p:grpSpPr>
        <a:xfrm/>
      </p:grpSpPr>
      <p:sp>
        <p:nvSpPr>
          <p:cNvPr id="2" name="타원 37"/>
          <p:cNvSpPr/>
          <p:nvPr/>
        </p:nvSpPr>
        <p:spPr>
          <a:xfrm>
            <a:off x="107506" y="123480"/>
            <a:ext cx="576062" cy="576062"/>
          </a:xfrm>
          <a:prstGeom prst="ellipse">
            <a:avLst/>
          </a:prstGeom>
          <a:solidFill>
            <a:srgbClr val="F6F5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sp>
        <p:nvSpPr>
          <p:cNvPr id="4" name="직사각형 2"/>
          <p:cNvSpPr/>
          <p:nvPr/>
        </p:nvSpPr>
        <p:spPr>
          <a:xfrm>
            <a:off x="690452" y="309512"/>
            <a:ext cx="2498609" cy="307777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/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및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데이트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현황</a:t>
            </a:r>
            <a:endParaRPr lang="en-US" altLang="ko-KR" sz="1400" b="true">
              <a:solidFill>
                <a:schemeClr val="tx1">
                  <a:lumMod val="75000"/>
                  <a:lumOff val="25000"/>
                </a:schemeClr>
              </a:solidFill>
              <a:uFillTx/>
              <a:latin typeface="+mj-ea"/>
            </a:endParaRPr>
          </a:p>
        </p:txBody>
      </p:sp>
      <p:sp>
        <p:nvSpPr>
          <p:cNvPr id="6" name="직사각형 30"/>
          <p:cNvSpPr/>
          <p:nvPr/>
        </p:nvSpPr>
        <p:spPr>
          <a:xfrm>
            <a:off x="107504" y="123478"/>
            <a:ext cx="8928992" cy="4886846"/>
          </a:xfrm>
          <a:prstGeom prst="rect">
            <a:avLst/>
          </a:prstGeom>
          <a:noFill/>
          <a:ln w="12700">
            <a:solidFill>
              <a:srgbClr val="F6F5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 upright="false"/>
          <a:lstStyle/>
          <a:p>
            <a:pPr algn="ctr"/>
            <a:endParaRPr lang="ko-KR" altLang="en-US">
              <a:uFillTx/>
            </a:endParaRPr>
          </a:p>
        </p:txBody>
      </p:sp>
      <p:cxnSp>
        <p:nvCxnSpPr>
          <p:cNvPr id="8" name="직선 연결선 4"/>
          <p:cNvCxnSpPr/>
          <p:nvPr/>
        </p:nvCxnSpPr>
        <p:spPr>
          <a:xfrm>
            <a:off x="683568" y="554874"/>
            <a:ext cx="734481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38"/>
          <p:cNvSpPr/>
          <p:nvPr/>
        </p:nvSpPr>
        <p:spPr>
          <a:xfrm>
            <a:off x="137999" y="217179"/>
            <a:ext cx="552453" cy="400110"/>
          </a:xfrm>
          <a:prstGeom prst="rect">
            <a:avLst/>
          </a:prstGeom>
          <a:noFill/>
          <a:ln>
            <a:noFill/>
          </a:ln>
        </p:spPr>
        <p:txBody>
          <a:bodyPr wrap="square" upright="false">
            <a:spAutoFit/>
          </a:bodyPr>
          <a:lstStyle/>
          <a:p>
            <a:pPr algn="ctr"/>
            <a:r>
              <a:rPr lang="en-US" altLang="ko-KR" sz="20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j-ea"/>
              </a:rPr>
              <a:t>01</a:t>
            </a:r>
          </a:p>
        </p:txBody>
      </p:sp>
      <p:sp>
        <p:nvSpPr>
          <p:cNvPr id="12" name="TextBox 10"/>
          <p:cNvSpPr/>
          <p:nvPr/>
        </p:nvSpPr>
        <p:spPr>
          <a:xfrm>
            <a:off x="3419872" y="4434737"/>
            <a:ext cx="2061783" cy="30777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-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성폭력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피해자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 </a:t>
            </a:r>
            <a:r>
              <a:rPr lang="ko-KR" altLang="en-US" sz="1400" b="true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</a:rPr>
              <a:t>연령대</a:t>
            </a:r>
          </a:p>
        </p:txBody>
      </p:sp>
      <p:pic>
        <p:nvPicPr>
          <p:cNvPr id="14" name="Picture 2" descr="C:\Users\hp\Documents\네이트온 받은 파일\PNG and jpg\성폭력예방12.jpg"/>
          <p:cNvPicPr>
            <a:picLocks noChangeAspect="true" noChangeArrowheads="true"/>
          </p:cNvPicPr>
          <p:nvPr/>
        </p:nvPicPr>
        <p:blipFill rotWithShape="true">
          <a:blip r:embed="rId1"/>
          <a:srcRect l="56574" t="46682" r="23221" b="19974"/>
          <a:stretch/>
        </p:blipFill>
        <p:spPr bwMode="auto">
          <a:xfrm>
            <a:off x="6529161" y="2101415"/>
            <a:ext cx="1846869" cy="2154680"/>
          </a:xfrm>
          <a:prstGeom prst="flowChartAlternateProcess">
            <a:avLst/>
          </a:prstGeom>
          <a:noFill/>
        </p:spPr>
      </p:pic>
      <p:pic>
        <p:nvPicPr>
          <p:cNvPr id="16" name="Picture 2" descr="C:\Users\hp\Documents\네이트온 받은 파일\PNG and jpg\성폭력예방12.jpg"/>
          <p:cNvPicPr>
            <a:picLocks noChangeAspect="true" noChangeArrowheads="true"/>
          </p:cNvPicPr>
          <p:nvPr/>
        </p:nvPicPr>
        <p:blipFill rotWithShape="true">
          <a:blip r:embed="rId1"/>
          <a:srcRect l="25593" t="46682" r="54202" b="19974"/>
          <a:stretch/>
        </p:blipFill>
        <p:spPr bwMode="auto">
          <a:xfrm>
            <a:off x="723467" y="2099662"/>
            <a:ext cx="1843087" cy="2150268"/>
          </a:xfrm>
          <a:prstGeom prst="flowChartAlternateProcess">
            <a:avLst/>
          </a:prstGeom>
          <a:noFill/>
        </p:spPr>
      </p:pic>
      <p:sp>
        <p:nvSpPr>
          <p:cNvPr id="18" name="TextBox 5"/>
          <p:cNvSpPr/>
          <p:nvPr/>
        </p:nvSpPr>
        <p:spPr>
          <a:xfrm>
            <a:off x="1187624" y="1090940"/>
            <a:ext cx="1067921" cy="83099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2400" b="true">
                <a:uFillTx/>
              </a:rPr>
              <a:t>여성</a:t>
            </a:r>
            <a:endParaRPr lang="en-US" altLang="ko-KR" sz="2400" b="true">
              <a:uFillTx/>
            </a:endParaRPr>
          </a:p>
          <a:p>
            <a:pPr/>
            <a:r>
              <a:rPr lang="en-US" altLang="ko-KR" sz="2400" b="true">
                <a:uFillTx/>
              </a:rPr>
              <a:t>95.4%</a:t>
            </a:r>
            <a:endParaRPr lang="ko-KR" altLang="en-US" sz="2400" b="true">
              <a:uFillTx/>
            </a:endParaRPr>
          </a:p>
        </p:txBody>
      </p:sp>
      <p:sp>
        <p:nvSpPr>
          <p:cNvPr id="20" name="TextBox 6"/>
          <p:cNvSpPr/>
          <p:nvPr/>
        </p:nvSpPr>
        <p:spPr>
          <a:xfrm>
            <a:off x="6948264" y="1090939"/>
            <a:ext cx="889987" cy="830997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ko-KR" altLang="en-US" sz="2400" b="true">
                <a:uFillTx/>
              </a:rPr>
              <a:t>남성</a:t>
            </a:r>
            <a:endParaRPr lang="en-US" altLang="ko-KR" sz="2400" b="true">
              <a:uFillTx/>
            </a:endParaRPr>
          </a:p>
          <a:p>
            <a:pPr/>
            <a:r>
              <a:rPr lang="en-US" altLang="ko-KR" sz="2400" b="true">
                <a:uFillTx/>
              </a:rPr>
              <a:t>4.1%</a:t>
            </a:r>
            <a:endParaRPr lang="ko-KR" altLang="en-US" sz="2400" b="true">
              <a:uFillTx/>
            </a:endParaRPr>
          </a:p>
        </p:txBody>
      </p:sp>
      <p:sp>
        <p:nvSpPr>
          <p:cNvPr id="22" name="TextBox 7"/>
          <p:cNvSpPr/>
          <p:nvPr/>
        </p:nvSpPr>
        <p:spPr>
          <a:xfrm>
            <a:off x="4075788" y="1183271"/>
            <a:ext cx="749949" cy="646331"/>
          </a:xfrm>
          <a:prstGeom prst="rect">
            <a:avLst/>
          </a:prstGeom>
          <a:noFill/>
        </p:spPr>
        <p:txBody>
          <a:bodyPr wrap="none" rtlCol="false" upright="false">
            <a:spAutoFit/>
          </a:bodyPr>
          <a:lstStyle/>
          <a:p>
            <a:pPr/>
            <a:r>
              <a:rPr lang="en-US" altLang="ko-KR" sz="3600" b="true">
                <a:uFillTx/>
              </a:rPr>
              <a:t>VS</a:t>
            </a:r>
            <a:endParaRPr lang="ko-KR" altLang="en-US" sz="3600" b="true">
              <a:uFillTx/>
            </a:endParaRPr>
          </a:p>
        </p:txBody>
      </p:sp>
      <p:sp>
        <p:nvSpPr>
          <p:cNvPr id="24" name="TextBox 8"/>
          <p:cNvSpPr/>
          <p:nvPr/>
        </p:nvSpPr>
        <p:spPr>
          <a:xfrm>
            <a:off x="2726461" y="2275436"/>
            <a:ext cx="3591909" cy="1015663"/>
          </a:xfrm>
          <a:prstGeom prst="rect">
            <a:avLst/>
          </a:prstGeom>
          <a:noFill/>
        </p:spPr>
        <p:txBody>
          <a:bodyPr wrap="square" rtlCol="false" upright="false">
            <a:spAutoFit/>
          </a:bodyPr>
          <a:lstStyle/>
          <a:p>
            <a:pPr marL="171450" indent="-171450">
              <a:buFont typeface="Wingdings"/>
              <a:buChar char="Ø"/>
            </a:pPr>
            <a:r>
              <a:rPr lang="ko-KR" altLang="en-US" sz="1200">
                <a:uFillTx/>
              </a:rPr>
              <a:t>성폭력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피해자의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성별은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대부분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여성인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사실을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있다</a:t>
            </a:r>
            <a:r>
              <a:rPr lang="en-US" altLang="ko-KR" sz="1200">
                <a:uFillTx/>
              </a:rPr>
              <a:t>.</a:t>
            </a:r>
            <a:r>
              <a:rPr lang="ko-KR" altLang="en-US" sz="1200">
                <a:uFillTx/>
              </a:rPr>
              <a:t> </a:t>
            </a:r>
            <a:endParaRPr lang="en-US" altLang="ko-KR" sz="1200">
              <a:uFillTx/>
            </a:endParaRPr>
          </a:p>
          <a:p>
            <a:pPr marL="171450" indent="-171450">
              <a:buFont typeface="Wingdings"/>
              <a:buChar char="Ø"/>
            </a:pPr>
            <a:r>
              <a:rPr lang="ko-KR" altLang="en-US" sz="1200">
                <a:uFillTx/>
              </a:rPr>
              <a:t>피해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연령도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생후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4</a:t>
            </a:r>
            <a:r>
              <a:rPr lang="ko-KR" altLang="en-US" sz="1200">
                <a:uFillTx/>
              </a:rPr>
              <a:t>개월부터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70</a:t>
            </a:r>
            <a:r>
              <a:rPr lang="ko-KR" altLang="en-US" sz="1200">
                <a:uFillTx/>
              </a:rPr>
              <a:t>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할머니까지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연령대가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넓은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것을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알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있고</a:t>
            </a:r>
            <a:r>
              <a:rPr lang="en-US" altLang="ko-KR" sz="1200">
                <a:uFillTx/>
              </a:rPr>
              <a:t>,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발생건수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또한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1</a:t>
            </a:r>
            <a:r>
              <a:rPr lang="ko-KR" altLang="en-US" sz="1200">
                <a:uFillTx/>
              </a:rPr>
              <a:t>일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평균</a:t>
            </a:r>
            <a:r>
              <a:rPr lang="ko-KR" altLang="en-US" sz="1200">
                <a:uFillTx/>
              </a:rPr>
              <a:t> </a:t>
            </a:r>
            <a:r>
              <a:rPr lang="en-US" altLang="ko-KR" sz="1200">
                <a:uFillTx/>
              </a:rPr>
              <a:t>60.4</a:t>
            </a:r>
            <a:r>
              <a:rPr lang="ko-KR" altLang="en-US" sz="1200">
                <a:uFillTx/>
              </a:rPr>
              <a:t>건으로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높은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편에</a:t>
            </a:r>
            <a:r>
              <a:rPr lang="ko-KR" altLang="en-US" sz="1200">
                <a:uFillTx/>
              </a:rPr>
              <a:t> </a:t>
            </a:r>
            <a:r>
              <a:rPr lang="ko-KR" altLang="en-US" sz="1200">
                <a:uFillTx/>
              </a:rPr>
              <a:t>속한다</a:t>
            </a:r>
            <a:r>
              <a:rPr lang="en-US" altLang="ko-KR" sz="1200">
                <a:uFillTx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0</ep:Words>
  <ep:PresentationFormat/>
  <ep:Paragraphs>0</ep:Paragraphs>
  <ep:Slides>33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33</vt:i4>
      </vt:variant>
    </vt:vector>
  </ep:HeadingPairs>
  <ep:TitlesOfParts>
    <vt:vector size="34" baseType="lpstr">
      <vt:lpstr>Office 테마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2018-04-08T06:22:26.000</dcterms:created>
  <dc:creator>김효정</dc:creator>
  <cp:lastModifiedBy>김지우</cp:lastModifiedBy>
  <dcterms:modified xsi:type="dcterms:W3CDTF">2019-05-22T06:11:49.458</dcterms:modified>
  <cp:revision>1</cp:revision>
  <dc:title>PowerPoint 프레젠테이션</dc:title>
  <cp:version>0906.0100.01</cp:version>
</cp:coreProperties>
</file>