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3" autoAdjust="0"/>
    <p:restoredTop sz="94043" autoAdjust="0"/>
  </p:normalViewPr>
  <p:slideViewPr>
    <p:cSldViewPr snapToGrid="0">
      <p:cViewPr varScale="1">
        <p:scale>
          <a:sx n="45" d="100"/>
          <a:sy n="45" d="100"/>
        </p:scale>
        <p:origin x="48" y="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800</c:v>
                </c:pt>
                <c:pt idx="1">
                  <c:v>900</c:v>
                </c:pt>
                <c:pt idx="2">
                  <c:v>850</c:v>
                </c:pt>
                <c:pt idx="3">
                  <c:v>1100</c:v>
                </c:pt>
                <c:pt idx="4">
                  <c:v>1050</c:v>
                </c:pt>
                <c:pt idx="5">
                  <c:v>1600</c:v>
                </c:pt>
                <c:pt idx="6">
                  <c:v>1000</c:v>
                </c:pt>
                <c:pt idx="7">
                  <c:v>980</c:v>
                </c:pt>
                <c:pt idx="8">
                  <c:v>650</c:v>
                </c:pt>
                <c:pt idx="9">
                  <c:v>600</c:v>
                </c:pt>
                <c:pt idx="10">
                  <c:v>450</c:v>
                </c:pt>
                <c:pt idx="11">
                  <c:v>580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77-4106-B8C7-9FBF31ABDE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98738816"/>
        <c:axId val="998737568"/>
      </c:lineChart>
      <c:catAx>
        <c:axId val="99873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+mn-cs"/>
              </a:defRPr>
            </a:pPr>
            <a:endParaRPr lang="ko-KR"/>
          </a:p>
        </c:txPr>
        <c:crossAx val="998737568"/>
        <c:crosses val="autoZero"/>
        <c:auto val="1"/>
        <c:lblAlgn val="ctr"/>
        <c:lblOffset val="100"/>
        <c:noMultiLvlLbl val="0"/>
      </c:catAx>
      <c:valAx>
        <c:axId val="99873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+mn-cs"/>
              </a:defRPr>
            </a:pPr>
            <a:endParaRPr lang="ko-KR"/>
          </a:p>
        </c:txPr>
        <c:crossAx val="998738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andoll 국대떡볶이 01 Light" panose="020B0600000101010101" pitchFamily="34" charset="-127"/>
          <a:ea typeface="Sandoll 국대떡볶이 01 Light" panose="020B0600000101010101" pitchFamily="34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81E2D9-AAC2-709E-D5A5-06C82555D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D8D9D9C-9CEC-6BF8-817C-24EDCDBBD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3032FBF-DE14-0F5C-AD85-9C3B9F4B6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4FFA-66D7-4933-A933-7E8A55D0397D}" type="datetimeFigureOut">
              <a:rPr lang="ko-KR" altLang="en-US" smtClean="0"/>
              <a:t>2022-10-25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E060E2-3F56-CEF7-0EC2-BC8FB1404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C334AA-B856-F480-52FB-6589E195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B9EF-D528-43C6-8902-89A3D028C4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0686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9CA155-9DBF-8799-F40F-089FFA6C8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0D5AC94-1D74-077A-C25B-CFBD8F599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A034C5-4C5D-C0E3-1083-FA0C8996C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4FFA-66D7-4933-A933-7E8A55D0397D}" type="datetimeFigureOut">
              <a:rPr lang="ko-KR" altLang="en-US" smtClean="0"/>
              <a:t>2022-10-25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6FF7A71-2E95-B5BA-F412-F3682A1AD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17E2D6D-86C7-39BB-DB44-8368FB9F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B9EF-D528-43C6-8902-89A3D028C4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496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13720CC-D7CE-84AD-CC3F-266CE00BBF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29A875E-DAF8-BF24-E247-8E66715FA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8ECEDC-01BB-AD39-CA95-D66159CAB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4FFA-66D7-4933-A933-7E8A55D0397D}" type="datetimeFigureOut">
              <a:rPr lang="ko-KR" altLang="en-US" smtClean="0"/>
              <a:t>2022-10-25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9C9E58C-8687-A959-226C-DAC45141B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68E955E-FDC4-C425-828C-FC99855D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B9EF-D528-43C6-8902-89A3D028C4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030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7CC99C-4463-5A50-F86A-A687F94E5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F9A755-5400-6EC0-02E6-2F3901B2F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C2A09C3-7986-F98B-D08D-F523056A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4FFA-66D7-4933-A933-7E8A55D0397D}" type="datetimeFigureOut">
              <a:rPr lang="ko-KR" altLang="en-US" smtClean="0"/>
              <a:t>2022-10-25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40FC3AE-27B5-70DB-1E7B-1BC3EBE47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C988155-AB39-B030-C40D-816F3EF8F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B9EF-D528-43C6-8902-89A3D028C4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414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904524-A9AD-E1CF-7BC7-437B7626D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D1D98C0-24A6-2C09-3539-2D161B994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9DA4D9-3B5C-F1DC-116A-625E238B1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4FFA-66D7-4933-A933-7E8A55D0397D}" type="datetimeFigureOut">
              <a:rPr lang="ko-KR" altLang="en-US" smtClean="0"/>
              <a:t>2022-10-25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7927C6-955D-B174-4279-83DF18F4A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FDF167-F0CE-9DF2-9F35-C72476242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B9EF-D528-43C6-8902-89A3D028C4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0892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0D69A4-2AE5-C7A5-D3CB-A05928FB5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F816D11-8986-EC48-78C2-B82687D45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3EBA451-A3EC-939B-0083-A2E5ACF74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76A9C0-A55D-C785-C7CC-79648C85B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4FFA-66D7-4933-A933-7E8A55D0397D}" type="datetimeFigureOut">
              <a:rPr lang="ko-KR" altLang="en-US" smtClean="0"/>
              <a:t>2022-10-25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225F5B9-5D85-4157-3106-4AA0A73D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74266A-C233-A389-D1B5-5A2FA394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B9EF-D528-43C6-8902-89A3D028C4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907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6A9DDF-4114-81C9-C13E-D3C6B8AA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843E41B-3467-DFE8-7364-8BEDCEDED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D183181-171A-1C23-F049-51167708C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5B8006B-443F-1EBD-319B-6E7231424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65AC51B-0216-DE6F-96D1-734BABBA8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96D8902-2C32-D36B-84EA-A40F1315D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4FFA-66D7-4933-A933-7E8A55D0397D}" type="datetimeFigureOut">
              <a:rPr lang="ko-KR" altLang="en-US" smtClean="0"/>
              <a:t>2022-10-25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B645E72-9369-5195-B24D-0E6B1AAED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6A4E299-830D-CBBE-B82B-E9A4ABB0B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B9EF-D528-43C6-8902-89A3D028C4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783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56385C-C5B6-C33C-1464-0060EB7F8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0B53707-4CDA-37F1-B35E-E2F6155FA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4FFA-66D7-4933-A933-7E8A55D0397D}" type="datetimeFigureOut">
              <a:rPr lang="ko-KR" altLang="en-US" smtClean="0"/>
              <a:t>2022-10-25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27DC198-F70B-F4DD-DA05-D1CCAAE2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B34B0B0-0974-A415-FD1D-C0863C48E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B9EF-D528-43C6-8902-89A3D028C4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743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EB4C8C6-5D95-945C-6B01-8DEC71DE7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4FFA-66D7-4933-A933-7E8A55D0397D}" type="datetimeFigureOut">
              <a:rPr lang="ko-KR" altLang="en-US" smtClean="0"/>
              <a:t>2022-10-25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8328F57-3F19-A23D-7DC8-EF444DCED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BA5D038-853A-CC50-173B-16EFDE8F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B9EF-D528-43C6-8902-89A3D028C4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143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D21AF8-93EE-D5D6-A7B7-811667EA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DF1FD7-ED67-3EA0-D316-DF25470A9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B4CBE59-B35B-0398-9185-AE8A143A2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0CB32F5-0995-A2EF-8D8D-ACCDF3C95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4FFA-66D7-4933-A933-7E8A55D0397D}" type="datetimeFigureOut">
              <a:rPr lang="ko-KR" altLang="en-US" smtClean="0"/>
              <a:t>2022-10-25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A08EED9-0001-B5B7-D392-8A0E98C63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83E0027-091C-AE22-D39B-0643A068C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B9EF-D528-43C6-8902-89A3D028C4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43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6287CB-BD4A-0F83-44F2-152F12A6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44DFDB0-B718-2E58-952D-F1676F95D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387B0F9-75D0-C74D-533E-69D4F1CB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2293D49-8FDC-651C-2BAE-88A662990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4FFA-66D7-4933-A933-7E8A55D0397D}" type="datetimeFigureOut">
              <a:rPr lang="ko-KR" altLang="en-US" smtClean="0"/>
              <a:t>2022-10-25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D4ED23B-BF0A-5ED5-84A3-D7ABB662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A61D78A-EBD7-42E5-00AB-4423057D8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B9EF-D528-43C6-8902-89A3D028C4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83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F01B1F2-2F2D-BF99-7A3E-EBC6E0EA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E9B770F-9DB4-3CF1-1D41-8E2AB1876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6C5249D-25DD-06E5-8A67-325F177795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34FFA-66D7-4933-A933-7E8A55D0397D}" type="datetimeFigureOut">
              <a:rPr lang="ko-KR" altLang="en-US" smtClean="0"/>
              <a:t>2022-10-25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CAF7B1B-986E-CF81-F9B9-297991EF9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77D694-86D7-2136-441A-FE88A8850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9B9EF-D528-43C6-8902-89A3D028C4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42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vgsilh.com/ko/image/161082.html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svgsilh.com/ko/image/303792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YW9vIgYcgQ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.youtube.com/watch?v=oZZNJ6I0-yc&amp;feature=youtu.be" TargetMode="External"/><Relationship Id="rId4" Type="http://schemas.openxmlformats.org/officeDocument/2006/relationships/hyperlink" Target="https://youtu.be/YYcP7QrqcYs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09D0F0C-73A2-BEFD-9091-269C58B5B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00AEFAC8-7599-1C46-1B8B-A97B2CAEAF62}"/>
              </a:ext>
            </a:extLst>
          </p:cNvPr>
          <p:cNvCxnSpPr/>
          <p:nvPr/>
        </p:nvCxnSpPr>
        <p:spPr>
          <a:xfrm>
            <a:off x="911225" y="874413"/>
            <a:ext cx="1036955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70D25562-FCB2-9A14-9AE2-51500FC1F3E5}"/>
              </a:ext>
            </a:extLst>
          </p:cNvPr>
          <p:cNvCxnSpPr/>
          <p:nvPr/>
        </p:nvCxnSpPr>
        <p:spPr>
          <a:xfrm>
            <a:off x="911225" y="2852943"/>
            <a:ext cx="1036955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AD151A5-229B-9877-A36D-FD9AAED0E3DE}"/>
              </a:ext>
            </a:extLst>
          </p:cNvPr>
          <p:cNvSpPr txBox="1"/>
          <p:nvPr/>
        </p:nvSpPr>
        <p:spPr>
          <a:xfrm>
            <a:off x="10162923" y="1064893"/>
            <a:ext cx="1227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dirty="0">
                <a:solidFill>
                  <a:srgbClr val="A19D9D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Aharoni" panose="02010803020104030203" pitchFamily="2" charset="-79"/>
              </a:rPr>
              <a:t>vol. </a:t>
            </a:r>
            <a:r>
              <a:rPr lang="en-US" altLang="ko-KR" sz="3600" dirty="0">
                <a:solidFill>
                  <a:srgbClr val="A19D9D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Aharoni" panose="02010803020104030203" pitchFamily="2" charset="-79"/>
              </a:rPr>
              <a:t>01</a:t>
            </a:r>
            <a:endParaRPr lang="ko-KR" altLang="en-US" sz="4000" dirty="0">
              <a:solidFill>
                <a:srgbClr val="A19D9D"/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  <a:cs typeface="Aharoni" panose="02010803020104030203" pitchFamily="2" charset="-79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E59DE9A3-8B9D-DAE1-32DD-DBD7A1DDBC14}"/>
              </a:ext>
            </a:extLst>
          </p:cNvPr>
          <p:cNvGrpSpPr/>
          <p:nvPr/>
        </p:nvGrpSpPr>
        <p:grpSpPr>
          <a:xfrm>
            <a:off x="3032760" y="1045145"/>
            <a:ext cx="6126480" cy="1645908"/>
            <a:chOff x="3040380" y="1874527"/>
            <a:chExt cx="6126480" cy="1645908"/>
          </a:xfrm>
        </p:grpSpPr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35CF87A1-E6A0-0032-B190-B113745993D2}"/>
                </a:ext>
              </a:extLst>
            </p:cNvPr>
            <p:cNvCxnSpPr>
              <a:cxnSpLocks/>
            </p:cNvCxnSpPr>
            <p:nvPr/>
          </p:nvCxnSpPr>
          <p:spPr>
            <a:xfrm>
              <a:off x="3040380" y="1874527"/>
              <a:ext cx="0" cy="164590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3C6CBA3F-3379-C684-F00D-3B9134D78E74}"/>
                </a:ext>
              </a:extLst>
            </p:cNvPr>
            <p:cNvCxnSpPr>
              <a:cxnSpLocks/>
            </p:cNvCxnSpPr>
            <p:nvPr/>
          </p:nvCxnSpPr>
          <p:spPr>
            <a:xfrm>
              <a:off x="9166860" y="1874527"/>
              <a:ext cx="0" cy="164590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F00E376-1FC4-1EE4-6075-140E298FB95C}"/>
              </a:ext>
            </a:extLst>
          </p:cNvPr>
          <p:cNvSpPr txBox="1"/>
          <p:nvPr/>
        </p:nvSpPr>
        <p:spPr>
          <a:xfrm>
            <a:off x="4021554" y="1025503"/>
            <a:ext cx="41488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Aharoni" panose="02010803020104030203" pitchFamily="2" charset="-79"/>
              </a:rPr>
              <a:t>사형제도란</a:t>
            </a:r>
            <a:r>
              <a:rPr lang="en-US" altLang="ko-KR" sz="6000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Aharoni" panose="02010803020104030203" pitchFamily="2" charset="-79"/>
              </a:rPr>
              <a:t>?</a:t>
            </a:r>
            <a:endParaRPr lang="ko-KR" altLang="en-US" sz="6000" dirty="0">
              <a:solidFill>
                <a:schemeClr val="bg2">
                  <a:lumMod val="50000"/>
                </a:schemeClr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  <a:cs typeface="Aharoni" panose="02010803020104030203" pitchFamily="2" charset="-79"/>
            </a:endParaRPr>
          </a:p>
        </p:txBody>
      </p:sp>
      <p:sp>
        <p:nvSpPr>
          <p:cNvPr id="12" name="텍스트상자 53">
            <a:extLst>
              <a:ext uri="{FF2B5EF4-FFF2-40B4-BE49-F238E27FC236}">
                <a16:creationId xmlns:a16="http://schemas.microsoft.com/office/drawing/2014/main" id="{46C25608-C0A9-D704-3CAC-61FD1D458625}"/>
              </a:ext>
            </a:extLst>
          </p:cNvPr>
          <p:cNvSpPr txBox="1"/>
          <p:nvPr/>
        </p:nvSpPr>
        <p:spPr>
          <a:xfrm>
            <a:off x="3440375" y="2041166"/>
            <a:ext cx="53112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ts val="2120"/>
              </a:lnSpc>
              <a:buFontTx/>
              <a:buChar char="-"/>
            </a:pPr>
            <a:r>
              <a:rPr kumimoji="1" lang="ko-KR" altLang="en-US" sz="2000" b="1" dirty="0">
                <a:solidFill>
                  <a:srgbClr val="CB7D77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생명의 훼손을 통한 사회 안정인가</a:t>
            </a:r>
            <a:r>
              <a:rPr kumimoji="1" lang="en-US" altLang="ko-KR" sz="2000" b="1" dirty="0">
                <a:solidFill>
                  <a:srgbClr val="CB7D77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,</a:t>
            </a:r>
            <a:r>
              <a:rPr kumimoji="1" lang="ko-KR" altLang="en-US" sz="2000" b="1" dirty="0">
                <a:solidFill>
                  <a:srgbClr val="CB7D77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 </a:t>
            </a:r>
            <a:endParaRPr kumimoji="1" lang="en-US" altLang="ko-KR" sz="2000" b="1" dirty="0">
              <a:solidFill>
                <a:srgbClr val="CB7D77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Arial" panose="020B0604020202020204" pitchFamily="34" charset="0"/>
            </a:endParaRPr>
          </a:p>
          <a:p>
            <a:pPr algn="ctr">
              <a:lnSpc>
                <a:spcPts val="2120"/>
              </a:lnSpc>
            </a:pPr>
            <a:r>
              <a:rPr kumimoji="1" lang="ko-KR" altLang="en-US" sz="2000" b="1" dirty="0">
                <a:solidFill>
                  <a:srgbClr val="CB7D77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인간 최고 존엄인 생명존중을 도모해야 하는가</a:t>
            </a:r>
            <a:r>
              <a:rPr kumimoji="1" lang="en-US" altLang="ko-KR" sz="2000" b="1" dirty="0">
                <a:solidFill>
                  <a:srgbClr val="CB7D77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0E58D4-3DAE-0AD9-C4F9-E6FE279B8DAA}"/>
              </a:ext>
            </a:extLst>
          </p:cNvPr>
          <p:cNvSpPr txBox="1"/>
          <p:nvPr/>
        </p:nvSpPr>
        <p:spPr>
          <a:xfrm>
            <a:off x="921385" y="2137055"/>
            <a:ext cx="862737" cy="56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2021</a:t>
            </a:r>
          </a:p>
          <a:p>
            <a:pPr>
              <a:lnSpc>
                <a:spcPct val="120000"/>
              </a:lnSpc>
            </a:pPr>
            <a:r>
              <a:rPr lang="ko-KR" altLang="en-US" sz="12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제 </a:t>
            </a:r>
            <a:r>
              <a:rPr lang="en-US" altLang="ko-KR" sz="12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1</a:t>
            </a:r>
            <a:r>
              <a:rPr lang="ko-KR" altLang="en-US" sz="12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호 </a:t>
            </a:r>
            <a:r>
              <a:rPr lang="en-US" altLang="ko-KR" sz="12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1</a:t>
            </a:r>
            <a:r>
              <a:rPr lang="ko-KR" altLang="en-US" sz="12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면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</p:txBody>
      </p:sp>
      <p:sp>
        <p:nvSpPr>
          <p:cNvPr id="14" name="텍스트상자 15">
            <a:extLst>
              <a:ext uri="{FF2B5EF4-FFF2-40B4-BE49-F238E27FC236}">
                <a16:creationId xmlns:a16="http://schemas.microsoft.com/office/drawing/2014/main" id="{858109E2-EC63-2CDA-AA24-4E942F4A999D}"/>
              </a:ext>
            </a:extLst>
          </p:cNvPr>
          <p:cNvSpPr txBox="1"/>
          <p:nvPr/>
        </p:nvSpPr>
        <p:spPr>
          <a:xfrm>
            <a:off x="9599755" y="2982724"/>
            <a:ext cx="179087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ko-KR" sz="1300" b="1" spc="3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1818016</a:t>
            </a:r>
            <a:r>
              <a:rPr kumimoji="1" lang="ko-KR" altLang="en-US" sz="1300" b="1" spc="3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김영우</a:t>
            </a:r>
            <a:endParaRPr kumimoji="1" lang="en-US" altLang="ko-KR" sz="1300" b="1" spc="300" dirty="0">
              <a:solidFill>
                <a:schemeClr val="bg2">
                  <a:lumMod val="50000"/>
                </a:schemeClr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r"/>
            <a:r>
              <a:rPr kumimoji="1" lang="ko-KR" altLang="en-US" sz="1300" b="1" spc="3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 </a:t>
            </a:r>
            <a:r>
              <a:rPr kumimoji="1" lang="en-US" altLang="ko-KR" sz="1300" b="1" spc="3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1818041</a:t>
            </a:r>
            <a:r>
              <a:rPr kumimoji="1" lang="ko-KR" altLang="en-US" sz="1300" b="1" spc="3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오지민</a:t>
            </a:r>
            <a:endParaRPr kumimoji="1" lang="en-US" altLang="ko-KR" sz="1300" b="1" spc="300" dirty="0">
              <a:solidFill>
                <a:schemeClr val="bg2">
                  <a:lumMod val="50000"/>
                </a:schemeClr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r"/>
            <a:r>
              <a:rPr kumimoji="1" lang="en-US" altLang="ko-KR" sz="1300" b="1" spc="3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2018017</a:t>
            </a:r>
            <a:r>
              <a:rPr kumimoji="1" lang="ko-KR" altLang="en-US" sz="1300" b="1" spc="3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문수정</a:t>
            </a:r>
            <a:endParaRPr kumimoji="1" lang="en-US" altLang="ko-KR" sz="1300" b="1" spc="300" dirty="0">
              <a:solidFill>
                <a:schemeClr val="bg2">
                  <a:lumMod val="50000"/>
                </a:schemeClr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r"/>
            <a:r>
              <a:rPr kumimoji="1" lang="en-US" altLang="ko-KR" sz="1300" b="1" spc="3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2018019</a:t>
            </a:r>
            <a:r>
              <a:rPr kumimoji="1" lang="ko-KR" altLang="en-US" sz="1300" b="1" spc="3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박수빈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0FACE4-A0A4-C60D-5D7D-4696F2CDC126}"/>
              </a:ext>
            </a:extLst>
          </p:cNvPr>
          <p:cNvSpPr txBox="1"/>
          <p:nvPr/>
        </p:nvSpPr>
        <p:spPr>
          <a:xfrm>
            <a:off x="10095083" y="2420615"/>
            <a:ext cx="1295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2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윤리와 철학 </a:t>
            </a:r>
            <a:r>
              <a:rPr lang="en-US" altLang="ko-KR" sz="12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5</a:t>
            </a:r>
            <a:r>
              <a:rPr lang="ko-KR" altLang="en-US" sz="12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조 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9A8375C-A8F0-6AC1-57C7-EB46382980D7}"/>
              </a:ext>
            </a:extLst>
          </p:cNvPr>
          <p:cNvCxnSpPr/>
          <p:nvPr/>
        </p:nvCxnSpPr>
        <p:spPr>
          <a:xfrm>
            <a:off x="911225" y="805833"/>
            <a:ext cx="103695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텍스트상자 15">
            <a:extLst>
              <a:ext uri="{FF2B5EF4-FFF2-40B4-BE49-F238E27FC236}">
                <a16:creationId xmlns:a16="http://schemas.microsoft.com/office/drawing/2014/main" id="{2232D9E6-B34E-3B6B-7D84-0002A1B5B4FA}"/>
              </a:ext>
            </a:extLst>
          </p:cNvPr>
          <p:cNvSpPr txBox="1"/>
          <p:nvPr/>
        </p:nvSpPr>
        <p:spPr>
          <a:xfrm>
            <a:off x="9982872" y="463746"/>
            <a:ext cx="1407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ko-KR" sz="12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10</a:t>
            </a:r>
            <a:r>
              <a:rPr kumimoji="1" lang="ko-KR" altLang="en-US" sz="12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월호 </a:t>
            </a:r>
            <a:r>
              <a:rPr kumimoji="1" lang="en-US" altLang="ko-KR" sz="12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_</a:t>
            </a:r>
            <a:r>
              <a:rPr kumimoji="1" lang="ko-KR" altLang="en-US" sz="12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 목원일보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CA1252F6-F6B0-2227-675F-5678BE21E2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0" b="45601"/>
          <a:stretch/>
        </p:blipFill>
        <p:spPr>
          <a:xfrm>
            <a:off x="911225" y="4034680"/>
            <a:ext cx="10369260" cy="28233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747B59C2-2FA5-929D-8365-52821A4267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4"/>
          <a:stretch/>
        </p:blipFill>
        <p:spPr>
          <a:xfrm rot="16200000">
            <a:off x="4689276" y="266788"/>
            <a:ext cx="2823319" cy="103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71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B1F4A72-0EF6-6A4F-7174-A94DB8EFA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2C3EA562-41E2-51D8-4D2F-FCA5F8A7DC5A}"/>
              </a:ext>
            </a:extLst>
          </p:cNvPr>
          <p:cNvGrpSpPr/>
          <p:nvPr/>
        </p:nvGrpSpPr>
        <p:grpSpPr>
          <a:xfrm>
            <a:off x="911225" y="1381567"/>
            <a:ext cx="10369550" cy="68580"/>
            <a:chOff x="911225" y="1381567"/>
            <a:chExt cx="1036955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F35A9044-3134-AB47-C58C-9EE7A3E8BDD6}"/>
                </a:ext>
              </a:extLst>
            </p:cNvPr>
            <p:cNvCxnSpPr/>
            <p:nvPr/>
          </p:nvCxnSpPr>
          <p:spPr>
            <a:xfrm>
              <a:off x="911225" y="1450147"/>
              <a:ext cx="1036955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EC9FD138-7E4D-1BB7-C166-2490B1A06A14}"/>
                </a:ext>
              </a:extLst>
            </p:cNvPr>
            <p:cNvCxnSpPr/>
            <p:nvPr/>
          </p:nvCxnSpPr>
          <p:spPr>
            <a:xfrm>
              <a:off x="911225" y="1381567"/>
              <a:ext cx="1036955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텍스트상자 23">
            <a:extLst>
              <a:ext uri="{FF2B5EF4-FFF2-40B4-BE49-F238E27FC236}">
                <a16:creationId xmlns:a16="http://schemas.microsoft.com/office/drawing/2014/main" id="{5D7822DD-AB99-2968-6B2E-E9D954A6272D}"/>
              </a:ext>
            </a:extLst>
          </p:cNvPr>
          <p:cNvSpPr txBox="1"/>
          <p:nvPr/>
        </p:nvSpPr>
        <p:spPr>
          <a:xfrm>
            <a:off x="9130192" y="510641"/>
            <a:ext cx="2150583" cy="81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  <a:alpha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INDEX 01</a:t>
            </a:r>
          </a:p>
          <a:p>
            <a:pPr algn="r">
              <a:lnSpc>
                <a:spcPct val="120000"/>
              </a:lnSpc>
            </a:pP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사형제도 </a:t>
            </a:r>
            <a:r>
              <a:rPr kumimoji="1" lang="ko-KR" altLang="en-US" sz="2000" b="1" dirty="0">
                <a:solidFill>
                  <a:srgbClr val="36518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현황</a:t>
            </a:r>
            <a:endParaRPr kumimoji="1" lang="en-US" altLang="ko-KR" sz="2000" b="1" dirty="0">
              <a:solidFill>
                <a:srgbClr val="36518B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graphicFrame>
        <p:nvGraphicFramePr>
          <p:cNvPr id="7" name="표 5">
            <a:extLst>
              <a:ext uri="{FF2B5EF4-FFF2-40B4-BE49-F238E27FC236}">
                <a16:creationId xmlns:a16="http://schemas.microsoft.com/office/drawing/2014/main" id="{3302E3A4-14C1-A9A2-BA08-BA2D3DA94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009154"/>
              </p:ext>
            </p:extLst>
          </p:nvPr>
        </p:nvGraphicFramePr>
        <p:xfrm>
          <a:off x="911225" y="1973769"/>
          <a:ext cx="3035935" cy="40612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979">
                  <a:extLst>
                    <a:ext uri="{9D8B030D-6E8A-4147-A177-3AD203B41FA5}">
                      <a16:colId xmlns:a16="http://schemas.microsoft.com/office/drawing/2014/main" val="250835708"/>
                    </a:ext>
                  </a:extLst>
                </a:gridCol>
                <a:gridCol w="1510956">
                  <a:extLst>
                    <a:ext uri="{9D8B030D-6E8A-4147-A177-3AD203B41FA5}">
                      <a16:colId xmlns:a16="http://schemas.microsoft.com/office/drawing/2014/main" val="2006731408"/>
                    </a:ext>
                  </a:extLst>
                </a:gridCol>
              </a:tblGrid>
              <a:tr h="3939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Sandoll 국대떡볶이 01 Light" panose="020B0600000101010101" pitchFamily="34" charset="-127"/>
                          <a:ea typeface="Sandoll 국대떡볶이 01 Light" panose="020B0600000101010101" pitchFamily="34" charset="-127"/>
                        </a:rPr>
                        <a:t>대통령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Sandoll 국대떡볶이 01 Light" panose="020B0600000101010101" pitchFamily="34" charset="-127"/>
                          <a:ea typeface="Sandoll 국대떡볶이 01 Light" panose="020B0600000101010101" pitchFamily="34" charset="-127"/>
                        </a:rPr>
                        <a:t>사형집행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397034"/>
                  </a:ext>
                </a:extLst>
              </a:tr>
              <a:tr h="4584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Sandoll 국대떡볶이 01 Light" panose="020B0600000101010101" pitchFamily="34" charset="-127"/>
                          <a:ea typeface="Sandoll 국대떡볶이 01 Light" panose="020B0600000101010101" pitchFamily="34" charset="-127"/>
                        </a:rPr>
                        <a:t>이승만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Sandoll 국대떡볶이 01 Light" panose="020B0600000101010101" pitchFamily="34" charset="-127"/>
                          <a:ea typeface="Sandoll 국대떡볶이 01 Light" panose="020B0600000101010101" pitchFamily="34" charset="-127"/>
                        </a:rPr>
                        <a:t>258</a:t>
                      </a:r>
                      <a:r>
                        <a:rPr lang="ko-KR" altLang="en-US" dirty="0">
                          <a:latin typeface="Sandoll 국대떡볶이 01 Light" panose="020B0600000101010101" pitchFamily="34" charset="-127"/>
                          <a:ea typeface="Sandoll 국대떡볶이 01 Light" panose="020B0600000101010101" pitchFamily="34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014807"/>
                  </a:ext>
                </a:extLst>
              </a:tr>
              <a:tr h="4584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Sandoll 국대떡볶이 01 Light" panose="020B0600000101010101" pitchFamily="34" charset="-127"/>
                          <a:ea typeface="Sandoll 국대떡볶이 01 Light" panose="020B0600000101010101" pitchFamily="34" charset="-127"/>
                        </a:rPr>
                        <a:t>허정</a:t>
                      </a:r>
                      <a:r>
                        <a:rPr lang="en-US" altLang="ko-KR" dirty="0">
                          <a:latin typeface="Sandoll 국대떡볶이 01 Light" panose="020B0600000101010101" pitchFamily="34" charset="-127"/>
                          <a:ea typeface="Sandoll 국대떡볶이 01 Light" panose="020B0600000101010101" pitchFamily="34" charset="-127"/>
                        </a:rPr>
                        <a:t>(</a:t>
                      </a:r>
                      <a:r>
                        <a:rPr lang="ko-KR" altLang="en-US" dirty="0">
                          <a:latin typeface="Sandoll 국대떡볶이 01 Light" panose="020B0600000101010101" pitchFamily="34" charset="-127"/>
                          <a:ea typeface="Sandoll 국대떡볶이 01 Light" panose="020B0600000101010101" pitchFamily="34" charset="-127"/>
                        </a:rPr>
                        <a:t>대행</a:t>
                      </a:r>
                      <a:r>
                        <a:rPr lang="en-US" altLang="ko-KR" dirty="0">
                          <a:latin typeface="Sandoll 국대떡볶이 01 Light" panose="020B0600000101010101" pitchFamily="34" charset="-127"/>
                          <a:ea typeface="Sandoll 국대떡볶이 01 Light" panose="020B0600000101010101" pitchFamily="34" charset="-127"/>
                        </a:rPr>
                        <a:t>)</a:t>
                      </a:r>
                      <a:endParaRPr lang="ko-KR" altLang="en-US" dirty="0">
                        <a:latin typeface="Sandoll 국대떡볶이 01 Light" panose="020B0600000101010101" pitchFamily="34" charset="-127"/>
                        <a:ea typeface="Sandoll 국대떡볶이 01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Sandoll 국대떡볶이 01 Light" panose="020B0600000101010101" pitchFamily="34" charset="-127"/>
                          <a:ea typeface="Sandoll 국대떡볶이 01 Light" panose="020B0600000101010101" pitchFamily="34" charset="-127"/>
                        </a:rPr>
                        <a:t>0</a:t>
                      </a:r>
                      <a:r>
                        <a:rPr lang="ko-KR" altLang="en-US" dirty="0">
                          <a:latin typeface="Sandoll 국대떡볶이 01 Light" panose="020B0600000101010101" pitchFamily="34" charset="-127"/>
                          <a:ea typeface="Sandoll 국대떡볶이 01 Light" panose="020B0600000101010101" pitchFamily="34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009071"/>
                  </a:ext>
                </a:extLst>
              </a:tr>
              <a:tr h="4584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Sandoll 국대떡볶이 01 Light" panose="020B0600000101010101" pitchFamily="34" charset="-127"/>
                          <a:ea typeface="Sandoll 국대떡볶이 01 Light" panose="020B0600000101010101" pitchFamily="34" charset="-127"/>
                        </a:rPr>
                        <a:t>윤보선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Sandoll 국대떡볶이 01 Light" panose="020B0600000101010101" pitchFamily="34" charset="-127"/>
                          <a:ea typeface="Sandoll 국대떡볶이 01 Light" panose="020B0600000101010101" pitchFamily="34" charset="-127"/>
                        </a:rPr>
                        <a:t>22</a:t>
                      </a:r>
                      <a:r>
                        <a:rPr lang="ko-KR" altLang="en-US" dirty="0">
                          <a:latin typeface="Sandoll 국대떡볶이 01 Light" panose="020B0600000101010101" pitchFamily="34" charset="-127"/>
                          <a:ea typeface="Sandoll 국대떡볶이 01 Light" panose="020B0600000101010101" pitchFamily="34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148182"/>
                  </a:ext>
                </a:extLst>
              </a:tr>
              <a:tr h="4584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Sandoll 국대떡볶이 01 Light" panose="020B0600000101010101" pitchFamily="34" charset="-127"/>
                          <a:ea typeface="Sandoll 국대떡볶이 01 Light" panose="020B0600000101010101" pitchFamily="34" charset="-127"/>
                        </a:rPr>
                        <a:t>박정희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Sandoll 국대떡볶이 01 Light" panose="020B0600000101010101" pitchFamily="34" charset="-127"/>
                          <a:ea typeface="Sandoll 국대떡볶이 01 Light" panose="020B0600000101010101" pitchFamily="34" charset="-127"/>
                        </a:rPr>
                        <a:t>473</a:t>
                      </a:r>
                      <a:r>
                        <a:rPr lang="ko-KR" altLang="en-US" dirty="0">
                          <a:latin typeface="Sandoll 국대떡볶이 01 Light" panose="020B0600000101010101" pitchFamily="34" charset="-127"/>
                          <a:ea typeface="Sandoll 국대떡볶이 01 Light" panose="020B0600000101010101" pitchFamily="34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720569"/>
                  </a:ext>
                </a:extLst>
              </a:tr>
              <a:tr h="4584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Sandoll 국대떡볶이 01 Light" panose="020B0600000101010101" pitchFamily="34" charset="-127"/>
                          <a:ea typeface="Sandoll 국대떡볶이 01 Light" panose="020B0600000101010101" pitchFamily="34" charset="-127"/>
                        </a:rPr>
                        <a:t>최규하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Sandoll 국대떡볶이 01 Light" panose="020B0600000101010101" pitchFamily="34" charset="-127"/>
                          <a:ea typeface="Sandoll 국대떡볶이 01 Light" panose="020B0600000101010101" pitchFamily="34" charset="-127"/>
                        </a:rPr>
                        <a:t>0</a:t>
                      </a:r>
                      <a:r>
                        <a:rPr lang="ko-KR" altLang="en-US" dirty="0">
                          <a:latin typeface="Sandoll 국대떡볶이 01 Light" panose="020B0600000101010101" pitchFamily="34" charset="-127"/>
                          <a:ea typeface="Sandoll 국대떡볶이 01 Light" panose="020B0600000101010101" pitchFamily="34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239063"/>
                  </a:ext>
                </a:extLst>
              </a:tr>
              <a:tr h="4584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Sandoll 국대떡볶이 01 Light" panose="020B0600000101010101" pitchFamily="34" charset="-127"/>
                          <a:ea typeface="Sandoll 국대떡볶이 01 Light" panose="020B0600000101010101" pitchFamily="34" charset="-127"/>
                        </a:rPr>
                        <a:t>전두환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Sandoll 국대떡볶이 01 Light" panose="020B0600000101010101" pitchFamily="34" charset="-127"/>
                          <a:ea typeface="Sandoll 국대떡볶이 01 Light" panose="020B0600000101010101" pitchFamily="34" charset="-127"/>
                        </a:rPr>
                        <a:t>71</a:t>
                      </a:r>
                      <a:r>
                        <a:rPr lang="ko-KR" altLang="en-US" dirty="0">
                          <a:latin typeface="Sandoll 국대떡볶이 01 Light" panose="020B0600000101010101" pitchFamily="34" charset="-127"/>
                          <a:ea typeface="Sandoll 국대떡볶이 01 Light" panose="020B0600000101010101" pitchFamily="34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6758190"/>
                  </a:ext>
                </a:extLst>
              </a:tr>
              <a:tr h="4584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Sandoll 국대떡볶이 01 Light" panose="020B0600000101010101" pitchFamily="34" charset="-127"/>
                          <a:ea typeface="Sandoll 국대떡볶이 01 Light" panose="020B0600000101010101" pitchFamily="34" charset="-127"/>
                        </a:rPr>
                        <a:t>노태우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Sandoll 국대떡볶이 01 Light" panose="020B0600000101010101" pitchFamily="34" charset="-127"/>
                          <a:ea typeface="Sandoll 국대떡볶이 01 Light" panose="020B0600000101010101" pitchFamily="34" charset="-127"/>
                        </a:rPr>
                        <a:t>38</a:t>
                      </a:r>
                      <a:r>
                        <a:rPr lang="ko-KR" altLang="en-US" dirty="0">
                          <a:latin typeface="Sandoll 국대떡볶이 01 Light" panose="020B0600000101010101" pitchFamily="34" charset="-127"/>
                          <a:ea typeface="Sandoll 국대떡볶이 01 Light" panose="020B0600000101010101" pitchFamily="34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9768005"/>
                  </a:ext>
                </a:extLst>
              </a:tr>
              <a:tr h="4584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Sandoll 국대떡볶이 01 Light" panose="020B0600000101010101" pitchFamily="34" charset="-127"/>
                          <a:ea typeface="Sandoll 국대떡볶이 01 Light" panose="020B0600000101010101" pitchFamily="34" charset="-127"/>
                        </a:rPr>
                        <a:t>김영삼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Sandoll 국대떡볶이 01 Light" panose="020B0600000101010101" pitchFamily="34" charset="-127"/>
                          <a:ea typeface="Sandoll 국대떡볶이 01 Light" panose="020B0600000101010101" pitchFamily="34" charset="-127"/>
                        </a:rPr>
                        <a:t>57</a:t>
                      </a:r>
                      <a:r>
                        <a:rPr lang="ko-KR" altLang="en-US" dirty="0">
                          <a:latin typeface="Sandoll 국대떡볶이 01 Light" panose="020B0600000101010101" pitchFamily="34" charset="-127"/>
                          <a:ea typeface="Sandoll 국대떡볶이 01 Light" panose="020B0600000101010101" pitchFamily="34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8382761"/>
                  </a:ext>
                </a:extLst>
              </a:tr>
            </a:tbl>
          </a:graphicData>
        </a:graphic>
      </p:graphicFrame>
      <p:sp>
        <p:nvSpPr>
          <p:cNvPr id="8" name="텍스트상자 9">
            <a:extLst>
              <a:ext uri="{FF2B5EF4-FFF2-40B4-BE49-F238E27FC236}">
                <a16:creationId xmlns:a16="http://schemas.microsoft.com/office/drawing/2014/main" id="{E9F81DD7-6EE2-7F5F-42B5-324481EE8939}"/>
              </a:ext>
            </a:extLst>
          </p:cNvPr>
          <p:cNvSpPr txBox="1"/>
          <p:nvPr/>
        </p:nvSpPr>
        <p:spPr>
          <a:xfrm>
            <a:off x="4389834" y="1748801"/>
            <a:ext cx="6212576" cy="47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ko-KR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&lt;</a:t>
            </a:r>
            <a:r>
              <a:rPr kumimoji="1" lang="ko-KR" altLang="en-US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국내 사형제도 현황</a:t>
            </a:r>
            <a:r>
              <a:rPr kumimoji="1" lang="en-US" altLang="ko-KR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&gt;</a:t>
            </a:r>
            <a:endParaRPr kumimoji="1" lang="ko-KR" altLang="en-US" sz="2200" dirty="0">
              <a:solidFill>
                <a:srgbClr val="B77573"/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  <p:sp>
        <p:nvSpPr>
          <p:cNvPr id="9" name="텍스트상자 8">
            <a:extLst>
              <a:ext uri="{FF2B5EF4-FFF2-40B4-BE49-F238E27FC236}">
                <a16:creationId xmlns:a16="http://schemas.microsoft.com/office/drawing/2014/main" id="{90BA3F3C-ADBE-DB06-EEBD-19FC08909465}"/>
              </a:ext>
            </a:extLst>
          </p:cNvPr>
          <p:cNvSpPr txBox="1"/>
          <p:nvPr/>
        </p:nvSpPr>
        <p:spPr>
          <a:xfrm>
            <a:off x="4389834" y="2226432"/>
            <a:ext cx="7359491" cy="691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우리나라는 정부가 수립된 </a:t>
            </a:r>
            <a:r>
              <a:rPr lang="en-US" altLang="ko-KR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1948</a:t>
            </a:r>
            <a:r>
              <a:rPr lang="ko-KR" altLang="en-US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년부터 마지막 사형집행이 있었던 </a:t>
            </a:r>
            <a:r>
              <a:rPr lang="en-US" altLang="ko-KR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1997</a:t>
            </a:r>
            <a:r>
              <a:rPr lang="ko-KR" altLang="en-US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년  까지 </a:t>
            </a:r>
            <a:r>
              <a:rPr lang="ko-KR" altLang="en-US" sz="1800" b="1" kern="100" spc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총 </a:t>
            </a:r>
            <a:r>
              <a:rPr lang="en-US" altLang="ko-KR" sz="1800" b="1" kern="100" spc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920</a:t>
            </a:r>
            <a:r>
              <a:rPr lang="ko-KR" altLang="en-US" sz="1800" b="1" kern="100" spc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명</a:t>
            </a:r>
            <a:r>
              <a:rPr lang="ko-KR" altLang="en-US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에 대하여 사형이 집행되어 </a:t>
            </a:r>
            <a:r>
              <a:rPr lang="ko-KR" altLang="en-US" sz="1800" b="1" kern="100" spc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연평균 </a:t>
            </a:r>
            <a:r>
              <a:rPr lang="en-US" altLang="ko-KR" sz="1800" b="1" kern="100" spc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18</a:t>
            </a:r>
            <a:r>
              <a:rPr lang="ko-KR" altLang="en-US" sz="1800" b="1" kern="100" spc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명</a:t>
            </a:r>
            <a:r>
              <a:rPr lang="ko-KR" altLang="en-US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이 목숨을 잃음</a:t>
            </a:r>
            <a:r>
              <a:rPr lang="en-US" altLang="ko-KR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.</a:t>
            </a:r>
            <a:endParaRPr lang="ko-KR" altLang="en-US" sz="1800" kern="0" spc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함초롬돋움" panose="020B0604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8EB45A-43D9-BA5A-5A6D-E7CDDA41AAD6}"/>
              </a:ext>
            </a:extLst>
          </p:cNvPr>
          <p:cNvSpPr txBox="1"/>
          <p:nvPr/>
        </p:nvSpPr>
        <p:spPr>
          <a:xfrm>
            <a:off x="4389833" y="3823522"/>
            <a:ext cx="7578390" cy="2242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- </a:t>
            </a:r>
            <a:r>
              <a:rPr lang="ko-KR" altLang="en-US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이승만 전 대통령 </a:t>
            </a:r>
            <a:r>
              <a:rPr lang="en-US" altLang="ko-KR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:</a:t>
            </a:r>
            <a:r>
              <a:rPr lang="ko-KR" altLang="en-US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 </a:t>
            </a:r>
            <a:r>
              <a:rPr lang="ko-KR" altLang="en-US" sz="1800" b="1" kern="100" spc="0" dirty="0">
                <a:solidFill>
                  <a:srgbClr val="36518B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‘정국 불안 </a:t>
            </a:r>
            <a:r>
              <a:rPr lang="ko-KR" altLang="en-US" sz="1800" b="1" kern="100" spc="0" dirty="0" err="1">
                <a:solidFill>
                  <a:srgbClr val="36518B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요소’</a:t>
            </a:r>
            <a:r>
              <a:rPr lang="ko-KR" altLang="en-US" sz="1800" kern="100" spc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를</a:t>
            </a:r>
            <a:r>
              <a:rPr lang="ko-KR" altLang="en-US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 제거하기 위함</a:t>
            </a:r>
            <a:endParaRPr lang="ko-KR" altLang="en-US" sz="1800" kern="0" spc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함초롬돋움" panose="020B0604000101010101" pitchFamily="50" charset="-127"/>
            </a:endParaRPr>
          </a:p>
          <a:p>
            <a:pPr marL="0" marR="0" indent="0" algn="l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- </a:t>
            </a:r>
            <a:r>
              <a:rPr lang="ko-KR" altLang="en-US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박정희 전 대통령 </a:t>
            </a:r>
            <a:r>
              <a:rPr lang="en-US" altLang="ko-KR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: </a:t>
            </a:r>
            <a:r>
              <a:rPr lang="ko-KR" altLang="en-US" sz="1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주로 </a:t>
            </a:r>
            <a:r>
              <a:rPr lang="ko-KR" altLang="en-US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국보법 위반과 대통령 긴급조치 위반</a:t>
            </a:r>
            <a:r>
              <a:rPr lang="en-US" altLang="ko-KR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, </a:t>
            </a:r>
            <a:r>
              <a:rPr lang="ko-KR" altLang="en-US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반공법 위반 등                    </a:t>
            </a:r>
            <a:endParaRPr lang="en-US" altLang="ko-KR" sz="1800" kern="100" spc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함초롬돋움" panose="020B0604000101010101" pitchFamily="50" charset="-127"/>
            </a:endParaRPr>
          </a:p>
          <a:p>
            <a:pPr marL="0" marR="0" indent="0" algn="l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                               </a:t>
            </a:r>
            <a:r>
              <a:rPr lang="en-US" altLang="ko-KR" kern="100" dirty="0">
                <a:solidFill>
                  <a:srgbClr val="F6F3EE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.</a:t>
            </a:r>
            <a:r>
              <a:rPr lang="ko-KR" altLang="en-US" sz="1800" b="1" kern="100" spc="0" dirty="0">
                <a:solidFill>
                  <a:srgbClr val="36518B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시국 사범</a:t>
            </a:r>
            <a:r>
              <a:rPr lang="ko-KR" altLang="en-US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에 대한 집행</a:t>
            </a:r>
            <a:endParaRPr lang="ko-KR" altLang="en-US" sz="1800" kern="0" spc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함초롬돋움" panose="020B0604000101010101" pitchFamily="50" charset="-127"/>
            </a:endParaRPr>
          </a:p>
          <a:p>
            <a:pPr marL="0" marR="0" indent="0" algn="l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- </a:t>
            </a:r>
            <a:r>
              <a:rPr lang="ko-KR" altLang="en-US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전두환 전 대통령 </a:t>
            </a:r>
            <a:r>
              <a:rPr lang="en-US" altLang="ko-KR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:</a:t>
            </a:r>
            <a:r>
              <a:rPr lang="ko-KR" altLang="en-US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 </a:t>
            </a:r>
            <a:r>
              <a:rPr lang="ko-KR" altLang="en-US" sz="1800" b="1" kern="100" spc="0" dirty="0">
                <a:solidFill>
                  <a:srgbClr val="36518B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간첩죄</a:t>
            </a:r>
            <a:r>
              <a:rPr lang="ko-KR" altLang="en-US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로 사형을 집행</a:t>
            </a:r>
            <a:endParaRPr lang="ko-KR" altLang="en-US" sz="1800" kern="0" spc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함초롬돋움" panose="020B0604000101010101" pitchFamily="50" charset="-127"/>
            </a:endParaRPr>
          </a:p>
          <a:p>
            <a:pPr marR="0" algn="l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- </a:t>
            </a:r>
            <a:r>
              <a:rPr lang="ko-KR" altLang="en-US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김영삼 전 대통령 </a:t>
            </a:r>
            <a:r>
              <a:rPr lang="en-US" altLang="ko-KR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: </a:t>
            </a:r>
            <a:r>
              <a:rPr lang="ko-KR" altLang="en-US" sz="1800" b="1" kern="100" spc="0" dirty="0">
                <a:solidFill>
                  <a:srgbClr val="36518B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임기 말</a:t>
            </a:r>
            <a:r>
              <a:rPr lang="ko-KR" altLang="en-US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인 </a:t>
            </a:r>
            <a:r>
              <a:rPr lang="en-US" altLang="ko-KR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1997</a:t>
            </a:r>
            <a:r>
              <a:rPr lang="ko-KR" altLang="en-US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년 </a:t>
            </a:r>
            <a:r>
              <a:rPr lang="en-US" altLang="ko-KR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12</a:t>
            </a:r>
            <a:r>
              <a:rPr lang="ko-KR" altLang="en-US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월 </a:t>
            </a:r>
            <a:r>
              <a:rPr lang="en-US" altLang="ko-KR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30</a:t>
            </a:r>
            <a:r>
              <a:rPr lang="ko-KR" altLang="en-US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일 </a:t>
            </a:r>
            <a:r>
              <a:rPr lang="ko-KR" altLang="en-US" sz="1800" b="1" kern="100" spc="0" dirty="0">
                <a:solidFill>
                  <a:srgbClr val="36518B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한꺼번에</a:t>
            </a:r>
            <a:r>
              <a:rPr lang="ko-KR" altLang="en-US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 </a:t>
            </a:r>
            <a:r>
              <a:rPr lang="en-US" altLang="ko-KR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23</a:t>
            </a:r>
            <a:r>
              <a:rPr lang="ko-KR" altLang="en-US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명의 사형수에       </a:t>
            </a:r>
            <a:endParaRPr lang="en-US" altLang="ko-KR" sz="1800" kern="100" spc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함초롬돋움" panose="020B0604000101010101" pitchFamily="50" charset="-127"/>
            </a:endParaRPr>
          </a:p>
          <a:p>
            <a:pPr marR="0" algn="l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                                </a:t>
            </a:r>
            <a:r>
              <a:rPr lang="ko-KR" altLang="en-US" sz="1800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대한 집행 강행</a:t>
            </a:r>
            <a:endParaRPr lang="en-US" altLang="ko-KR" sz="1800" kern="100" spc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함초롬돋움" panose="020B0604000101010101" pitchFamily="50" charset="-127"/>
            </a:endParaRPr>
          </a:p>
        </p:txBody>
      </p:sp>
      <p:sp>
        <p:nvSpPr>
          <p:cNvPr id="11" name="텍스트상자 9">
            <a:extLst>
              <a:ext uri="{FF2B5EF4-FFF2-40B4-BE49-F238E27FC236}">
                <a16:creationId xmlns:a16="http://schemas.microsoft.com/office/drawing/2014/main" id="{19DE48AF-797F-C697-6213-91CFD51CF16A}"/>
              </a:ext>
            </a:extLst>
          </p:cNvPr>
          <p:cNvSpPr txBox="1"/>
          <p:nvPr/>
        </p:nvSpPr>
        <p:spPr>
          <a:xfrm>
            <a:off x="4389834" y="3341389"/>
            <a:ext cx="6396392" cy="47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ko-KR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&lt;</a:t>
            </a:r>
            <a:r>
              <a:rPr kumimoji="1" lang="ko-KR" altLang="en-US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사형제도의 도구적 사용</a:t>
            </a:r>
            <a:r>
              <a:rPr kumimoji="1" lang="en-US" altLang="ko-KR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&gt;</a:t>
            </a:r>
            <a:endParaRPr kumimoji="1" lang="ko-KR" altLang="en-US" sz="2200" dirty="0">
              <a:solidFill>
                <a:srgbClr val="B77573"/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90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2849800-C16B-B4FA-3343-BE0AF65C0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85AE95D5-C0AD-2B88-DD10-B2F5ED51581D}"/>
              </a:ext>
            </a:extLst>
          </p:cNvPr>
          <p:cNvGrpSpPr/>
          <p:nvPr/>
        </p:nvGrpSpPr>
        <p:grpSpPr>
          <a:xfrm>
            <a:off x="911225" y="1381567"/>
            <a:ext cx="10369550" cy="68580"/>
            <a:chOff x="911225" y="1381567"/>
            <a:chExt cx="1036955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D5CE9B23-9E46-0E71-B150-F77F1AADABCB}"/>
                </a:ext>
              </a:extLst>
            </p:cNvPr>
            <p:cNvCxnSpPr/>
            <p:nvPr/>
          </p:nvCxnSpPr>
          <p:spPr>
            <a:xfrm>
              <a:off x="911225" y="1450147"/>
              <a:ext cx="1036955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6FE09F98-ACAE-2660-17A2-85A393951A03}"/>
                </a:ext>
              </a:extLst>
            </p:cNvPr>
            <p:cNvCxnSpPr/>
            <p:nvPr/>
          </p:nvCxnSpPr>
          <p:spPr>
            <a:xfrm>
              <a:off x="911225" y="1381567"/>
              <a:ext cx="1036955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텍스트상자 23">
            <a:extLst>
              <a:ext uri="{FF2B5EF4-FFF2-40B4-BE49-F238E27FC236}">
                <a16:creationId xmlns:a16="http://schemas.microsoft.com/office/drawing/2014/main" id="{ADB32E92-FC98-AA73-0129-BDFA021543EF}"/>
              </a:ext>
            </a:extLst>
          </p:cNvPr>
          <p:cNvSpPr txBox="1"/>
          <p:nvPr/>
        </p:nvSpPr>
        <p:spPr>
          <a:xfrm>
            <a:off x="9130192" y="510641"/>
            <a:ext cx="2150583" cy="81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  <a:alpha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INDEX 01</a:t>
            </a:r>
          </a:p>
          <a:p>
            <a:pPr algn="r">
              <a:lnSpc>
                <a:spcPct val="120000"/>
              </a:lnSpc>
            </a:pP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사형제도 </a:t>
            </a:r>
            <a:r>
              <a:rPr kumimoji="1" lang="ko-KR" altLang="en-US" sz="2000" b="1" dirty="0">
                <a:solidFill>
                  <a:srgbClr val="36518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현황</a:t>
            </a:r>
            <a:endParaRPr kumimoji="1" lang="en-US" altLang="ko-KR" sz="2000" b="1" dirty="0">
              <a:solidFill>
                <a:srgbClr val="36518B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cxnSp>
        <p:nvCxnSpPr>
          <p:cNvPr id="7" name="직선 연결선 14">
            <a:extLst>
              <a:ext uri="{FF2B5EF4-FFF2-40B4-BE49-F238E27FC236}">
                <a16:creationId xmlns:a16="http://schemas.microsoft.com/office/drawing/2014/main" id="{80EAB2A5-BD57-7DD4-5FB3-5EDC7271E105}"/>
              </a:ext>
            </a:extLst>
          </p:cNvPr>
          <p:cNvCxnSpPr>
            <a:cxnSpLocks/>
          </p:cNvCxnSpPr>
          <p:nvPr/>
        </p:nvCxnSpPr>
        <p:spPr>
          <a:xfrm>
            <a:off x="2107177" y="4083196"/>
            <a:ext cx="2105063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텍스트상자 34">
            <a:extLst>
              <a:ext uri="{FF2B5EF4-FFF2-40B4-BE49-F238E27FC236}">
                <a16:creationId xmlns:a16="http://schemas.microsoft.com/office/drawing/2014/main" id="{2AE2AB36-5A76-D937-EC0E-1B0551281F45}"/>
              </a:ext>
            </a:extLst>
          </p:cNvPr>
          <p:cNvSpPr txBox="1"/>
          <p:nvPr/>
        </p:nvSpPr>
        <p:spPr>
          <a:xfrm>
            <a:off x="3067340" y="4190074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kumimoji="1" lang="ko-KR" altLang="en-US" sz="1200" dirty="0">
              <a:solidFill>
                <a:srgbClr val="76717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9" name="텍스트상자 37">
            <a:extLst>
              <a:ext uri="{FF2B5EF4-FFF2-40B4-BE49-F238E27FC236}">
                <a16:creationId xmlns:a16="http://schemas.microsoft.com/office/drawing/2014/main" id="{AA0C144B-3AA0-E201-049E-8C045588D53B}"/>
              </a:ext>
            </a:extLst>
          </p:cNvPr>
          <p:cNvSpPr txBox="1"/>
          <p:nvPr/>
        </p:nvSpPr>
        <p:spPr>
          <a:xfrm>
            <a:off x="2056660" y="4388146"/>
            <a:ext cx="2155580" cy="9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우리나라는 김영삼 </a:t>
            </a:r>
            <a:endParaRPr lang="en-US" altLang="ko-KR" kern="100" spc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함초롬돋움" panose="020B0604000101010101" pitchFamily="50" charset="-127"/>
            </a:endParaRPr>
          </a:p>
          <a:p>
            <a:pPr marR="0" algn="ctr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대통령 집권 이후 </a:t>
            </a:r>
            <a:endParaRPr lang="en-US" altLang="ko-KR" kern="100" spc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함초롬돋움" panose="020B0604000101010101" pitchFamily="50" charset="-127"/>
            </a:endParaRPr>
          </a:p>
          <a:p>
            <a:pPr marR="0" algn="ctr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b="1" kern="100" spc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사형 집행 </a:t>
            </a:r>
            <a:r>
              <a:rPr lang="en-US" altLang="ko-KR" b="1" kern="100" spc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X</a:t>
            </a:r>
            <a:endParaRPr lang="en-US" altLang="ko-KR" b="1" kern="100" dirty="0">
              <a:solidFill>
                <a:srgbClr val="C00000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함초롬돋움" panose="020B0604000101010101" pitchFamily="50" charset="-127"/>
            </a:endParaRPr>
          </a:p>
        </p:txBody>
      </p:sp>
      <p:cxnSp>
        <p:nvCxnSpPr>
          <p:cNvPr id="10" name="직선 연결선 14">
            <a:extLst>
              <a:ext uri="{FF2B5EF4-FFF2-40B4-BE49-F238E27FC236}">
                <a16:creationId xmlns:a16="http://schemas.microsoft.com/office/drawing/2014/main" id="{DEAAE288-88FF-75E3-FAF5-C5676FAB8A24}"/>
              </a:ext>
            </a:extLst>
          </p:cNvPr>
          <p:cNvCxnSpPr>
            <a:cxnSpLocks/>
          </p:cNvCxnSpPr>
          <p:nvPr/>
        </p:nvCxnSpPr>
        <p:spPr>
          <a:xfrm>
            <a:off x="2081918" y="5741526"/>
            <a:ext cx="2105063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>
            <a:extLst>
              <a:ext uri="{FF2B5EF4-FFF2-40B4-BE49-F238E27FC236}">
                <a16:creationId xmlns:a16="http://schemas.microsoft.com/office/drawing/2014/main" id="{4452E9A7-6C0C-32B9-6173-FFB0D3BC2783}"/>
              </a:ext>
            </a:extLst>
          </p:cNvPr>
          <p:cNvSpPr/>
          <p:nvPr/>
        </p:nvSpPr>
        <p:spPr>
          <a:xfrm>
            <a:off x="2551164" y="2474259"/>
            <a:ext cx="1306821" cy="1306821"/>
          </a:xfrm>
          <a:prstGeom prst="ellipse">
            <a:avLst/>
          </a:prstGeom>
          <a:solidFill>
            <a:srgbClr val="B77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000" dirty="0">
                <a:solidFill>
                  <a:schemeClr val="bg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김영삼 대통령</a:t>
            </a:r>
            <a:endParaRPr kumimoji="1" lang="en-US" altLang="ko-KR" sz="2000" dirty="0">
              <a:solidFill>
                <a:schemeClr val="bg1"/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  <a:p>
            <a:pPr algn="ctr"/>
            <a:r>
              <a:rPr kumimoji="1" lang="ko-KR" altLang="en-US" sz="2000" dirty="0">
                <a:solidFill>
                  <a:schemeClr val="bg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이후</a:t>
            </a:r>
          </a:p>
        </p:txBody>
      </p:sp>
      <p:cxnSp>
        <p:nvCxnSpPr>
          <p:cNvPr id="12" name="직선 연결선 14">
            <a:extLst>
              <a:ext uri="{FF2B5EF4-FFF2-40B4-BE49-F238E27FC236}">
                <a16:creationId xmlns:a16="http://schemas.microsoft.com/office/drawing/2014/main" id="{FAA6ABEC-13AF-E83D-10BB-C2D82CB1DDEA}"/>
              </a:ext>
            </a:extLst>
          </p:cNvPr>
          <p:cNvCxnSpPr>
            <a:cxnSpLocks/>
          </p:cNvCxnSpPr>
          <p:nvPr/>
        </p:nvCxnSpPr>
        <p:spPr>
          <a:xfrm>
            <a:off x="4964793" y="4075665"/>
            <a:ext cx="2105063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4">
            <a:extLst>
              <a:ext uri="{FF2B5EF4-FFF2-40B4-BE49-F238E27FC236}">
                <a16:creationId xmlns:a16="http://schemas.microsoft.com/office/drawing/2014/main" id="{D35F9C28-FC09-3EBA-D188-4BB2CED9FEEF}"/>
              </a:ext>
            </a:extLst>
          </p:cNvPr>
          <p:cNvCxnSpPr>
            <a:cxnSpLocks/>
          </p:cNvCxnSpPr>
          <p:nvPr/>
        </p:nvCxnSpPr>
        <p:spPr>
          <a:xfrm>
            <a:off x="5005357" y="5725682"/>
            <a:ext cx="2105063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>
            <a:extLst>
              <a:ext uri="{FF2B5EF4-FFF2-40B4-BE49-F238E27FC236}">
                <a16:creationId xmlns:a16="http://schemas.microsoft.com/office/drawing/2014/main" id="{F84B3EED-823C-45D3-0502-C3F4066A5CB9}"/>
              </a:ext>
            </a:extLst>
          </p:cNvPr>
          <p:cNvSpPr/>
          <p:nvPr/>
        </p:nvSpPr>
        <p:spPr>
          <a:xfrm>
            <a:off x="5408780" y="2466728"/>
            <a:ext cx="1306821" cy="1306821"/>
          </a:xfrm>
          <a:prstGeom prst="ellipse">
            <a:avLst/>
          </a:prstGeom>
          <a:solidFill>
            <a:srgbClr val="B77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000" dirty="0">
                <a:solidFill>
                  <a:schemeClr val="bg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실질적 </a:t>
            </a:r>
            <a:endParaRPr kumimoji="1" lang="en-US" altLang="ko-KR" sz="2000" dirty="0">
              <a:solidFill>
                <a:schemeClr val="bg1"/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  <a:p>
            <a:pPr algn="ctr"/>
            <a:r>
              <a:rPr kumimoji="1" lang="ko-KR" altLang="en-US" sz="2000" dirty="0">
                <a:solidFill>
                  <a:schemeClr val="bg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사형 </a:t>
            </a:r>
            <a:r>
              <a:rPr kumimoji="1" lang="ko-KR" altLang="en-US" sz="2000" dirty="0" err="1">
                <a:solidFill>
                  <a:schemeClr val="bg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폐지국</a:t>
            </a:r>
            <a:endParaRPr kumimoji="1" lang="ko-KR" altLang="en-US" sz="2000" dirty="0">
              <a:solidFill>
                <a:schemeClr val="bg1"/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61533ACF-F537-1AA9-C798-075BBBABF3CC}"/>
              </a:ext>
            </a:extLst>
          </p:cNvPr>
          <p:cNvCxnSpPr>
            <a:cxnSpLocks/>
          </p:cNvCxnSpPr>
          <p:nvPr/>
        </p:nvCxnSpPr>
        <p:spPr>
          <a:xfrm>
            <a:off x="7802087" y="4083196"/>
            <a:ext cx="2105063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4">
            <a:extLst>
              <a:ext uri="{FF2B5EF4-FFF2-40B4-BE49-F238E27FC236}">
                <a16:creationId xmlns:a16="http://schemas.microsoft.com/office/drawing/2014/main" id="{311B0742-49D7-DC1D-42E7-A961856E2B0F}"/>
              </a:ext>
            </a:extLst>
          </p:cNvPr>
          <p:cNvCxnSpPr>
            <a:cxnSpLocks/>
          </p:cNvCxnSpPr>
          <p:nvPr/>
        </p:nvCxnSpPr>
        <p:spPr>
          <a:xfrm>
            <a:off x="7812247" y="5718151"/>
            <a:ext cx="2105063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>
            <a:extLst>
              <a:ext uri="{FF2B5EF4-FFF2-40B4-BE49-F238E27FC236}">
                <a16:creationId xmlns:a16="http://schemas.microsoft.com/office/drawing/2014/main" id="{D4FB104A-28C2-B83B-A355-60B7917B70ED}"/>
              </a:ext>
            </a:extLst>
          </p:cNvPr>
          <p:cNvSpPr/>
          <p:nvPr/>
        </p:nvSpPr>
        <p:spPr>
          <a:xfrm>
            <a:off x="8246074" y="2480089"/>
            <a:ext cx="1306821" cy="1306821"/>
          </a:xfrm>
          <a:prstGeom prst="ellipse">
            <a:avLst/>
          </a:prstGeom>
          <a:solidFill>
            <a:srgbClr val="B77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000" dirty="0">
                <a:solidFill>
                  <a:schemeClr val="bg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사형수</a:t>
            </a:r>
            <a:endParaRPr kumimoji="1" lang="en-US" altLang="ko-KR" sz="2000" dirty="0">
              <a:solidFill>
                <a:schemeClr val="bg1"/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  <a:p>
            <a:pPr algn="ctr"/>
            <a:r>
              <a:rPr kumimoji="1" lang="ko-KR" altLang="en-US" sz="1800" dirty="0">
                <a:solidFill>
                  <a:schemeClr val="bg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현황</a:t>
            </a:r>
            <a:endParaRPr kumimoji="1" lang="en-US" altLang="ko-KR" sz="1800" dirty="0">
              <a:solidFill>
                <a:schemeClr val="bg1"/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  <p:sp>
        <p:nvSpPr>
          <p:cNvPr id="18" name="텍스트상자 30">
            <a:extLst>
              <a:ext uri="{FF2B5EF4-FFF2-40B4-BE49-F238E27FC236}">
                <a16:creationId xmlns:a16="http://schemas.microsoft.com/office/drawing/2014/main" id="{4A44EC6B-93E9-1667-2230-3DC20E2DAD56}"/>
              </a:ext>
            </a:extLst>
          </p:cNvPr>
          <p:cNvSpPr txBox="1"/>
          <p:nvPr/>
        </p:nvSpPr>
        <p:spPr>
          <a:xfrm>
            <a:off x="8249523" y="287944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ko-KR" altLang="en-US" sz="2000" dirty="0">
              <a:solidFill>
                <a:schemeClr val="bg1"/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  <p:sp>
        <p:nvSpPr>
          <p:cNvPr id="19" name="텍스트상자 42">
            <a:extLst>
              <a:ext uri="{FF2B5EF4-FFF2-40B4-BE49-F238E27FC236}">
                <a16:creationId xmlns:a16="http://schemas.microsoft.com/office/drawing/2014/main" id="{5E519575-999A-731D-BC16-9EF3651E3D79}"/>
              </a:ext>
            </a:extLst>
          </p:cNvPr>
          <p:cNvSpPr txBox="1"/>
          <p:nvPr/>
        </p:nvSpPr>
        <p:spPr>
          <a:xfrm>
            <a:off x="7594217" y="4256962"/>
            <a:ext cx="2541123" cy="1300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b="1" kern="0" spc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법률상 사형제도가 존재</a:t>
            </a:r>
            <a:endParaRPr lang="en-US" altLang="ko-KR" kern="0" spc="0" dirty="0">
              <a:solidFill>
                <a:srgbClr val="000000"/>
              </a:solidFill>
              <a:effectLst/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 marR="0" algn="ctr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지속해서 사형이 선고되며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2021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년 말 기준으로 </a:t>
            </a:r>
            <a:endParaRPr lang="en-US" altLang="ko-KR" kern="0" spc="0" dirty="0">
              <a:solidFill>
                <a:srgbClr val="000000"/>
              </a:solidFill>
              <a:effectLst/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 marR="0" algn="ctr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b="1" kern="0" spc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59</a:t>
            </a:r>
            <a:r>
              <a:rPr lang="ko-KR" altLang="en-US" b="1" kern="0" spc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명의 사형수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가 있음</a:t>
            </a:r>
            <a:endParaRPr lang="en-US" altLang="ko-KR" kern="100" dirty="0">
              <a:solidFill>
                <a:srgbClr val="000000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함초롬돋움" panose="020B0604000101010101" pitchFamily="50" charset="-127"/>
            </a:endParaRPr>
          </a:p>
        </p:txBody>
      </p:sp>
      <p:sp>
        <p:nvSpPr>
          <p:cNvPr id="20" name="텍스트상자 37">
            <a:extLst>
              <a:ext uri="{FF2B5EF4-FFF2-40B4-BE49-F238E27FC236}">
                <a16:creationId xmlns:a16="http://schemas.microsoft.com/office/drawing/2014/main" id="{85475E92-D379-7388-8FDB-78E69B8B0ACE}"/>
              </a:ext>
            </a:extLst>
          </p:cNvPr>
          <p:cNvSpPr txBox="1"/>
          <p:nvPr/>
        </p:nvSpPr>
        <p:spPr>
          <a:xfrm>
            <a:off x="4980098" y="4388146"/>
            <a:ext cx="2155580" cy="9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10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2007</a:t>
            </a:r>
            <a:r>
              <a:rPr lang="ko-KR" altLang="en-US" kern="10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년부터 </a:t>
            </a:r>
            <a:endParaRPr lang="en-US" altLang="ko-KR" kern="100" dirty="0">
              <a:solidFill>
                <a:srgbClr val="000000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함초롬돋움" panose="020B0604000101010101" pitchFamily="50" charset="-127"/>
            </a:endParaRPr>
          </a:p>
          <a:p>
            <a:pPr marR="0" algn="ctr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b="1" kern="100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‘</a:t>
            </a:r>
            <a:r>
              <a:rPr lang="ko-KR" altLang="en-US" b="1" kern="100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실질적 사형폐지국</a:t>
            </a:r>
            <a:r>
              <a:rPr lang="en-US" altLang="ko-KR" b="1" kern="100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'</a:t>
            </a:r>
          </a:p>
          <a:p>
            <a:pPr marR="0" algn="ctr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100" dirty="0" err="1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으로</a:t>
            </a:r>
            <a:r>
              <a:rPr lang="ko-KR" altLang="en-US" kern="10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 분류</a:t>
            </a:r>
            <a:endParaRPr lang="en-US" altLang="ko-KR" kern="100" dirty="0">
              <a:solidFill>
                <a:srgbClr val="000000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202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7D163F6-CB55-A4A4-19B2-841450B29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48B91451-EC04-45A8-FE69-BD8ABE85DF71}"/>
              </a:ext>
            </a:extLst>
          </p:cNvPr>
          <p:cNvGrpSpPr/>
          <p:nvPr/>
        </p:nvGrpSpPr>
        <p:grpSpPr>
          <a:xfrm>
            <a:off x="911225" y="1381567"/>
            <a:ext cx="10369550" cy="68580"/>
            <a:chOff x="911225" y="1381567"/>
            <a:chExt cx="1036955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4B3AEE31-778E-C355-3F0D-27ED4F2F939D}"/>
                </a:ext>
              </a:extLst>
            </p:cNvPr>
            <p:cNvCxnSpPr/>
            <p:nvPr/>
          </p:nvCxnSpPr>
          <p:spPr>
            <a:xfrm>
              <a:off x="911225" y="1450147"/>
              <a:ext cx="1036955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95335DE8-C7BF-6032-EC69-CCA7380BADCE}"/>
                </a:ext>
              </a:extLst>
            </p:cNvPr>
            <p:cNvCxnSpPr/>
            <p:nvPr/>
          </p:nvCxnSpPr>
          <p:spPr>
            <a:xfrm>
              <a:off x="911225" y="1381567"/>
              <a:ext cx="1036955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텍스트상자 23">
            <a:extLst>
              <a:ext uri="{FF2B5EF4-FFF2-40B4-BE49-F238E27FC236}">
                <a16:creationId xmlns:a16="http://schemas.microsoft.com/office/drawing/2014/main" id="{F126ECD2-E51A-82E4-6146-5D41F0078822}"/>
              </a:ext>
            </a:extLst>
          </p:cNvPr>
          <p:cNvSpPr txBox="1"/>
          <p:nvPr/>
        </p:nvSpPr>
        <p:spPr>
          <a:xfrm>
            <a:off x="9130192" y="510641"/>
            <a:ext cx="2150583" cy="81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  <a:alpha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INDEX 01</a:t>
            </a:r>
          </a:p>
          <a:p>
            <a:pPr algn="r">
              <a:lnSpc>
                <a:spcPct val="120000"/>
              </a:lnSpc>
            </a:pP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사형제도 </a:t>
            </a:r>
            <a:r>
              <a:rPr kumimoji="1" lang="ko-KR" altLang="en-US" sz="2000" b="1" dirty="0">
                <a:solidFill>
                  <a:srgbClr val="36518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현황</a:t>
            </a:r>
            <a:endParaRPr kumimoji="1" lang="en-US" altLang="ko-KR" sz="2000" b="1" dirty="0">
              <a:solidFill>
                <a:srgbClr val="36518B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sp>
        <p:nvSpPr>
          <p:cNvPr id="7" name="텍스트상자 9">
            <a:extLst>
              <a:ext uri="{FF2B5EF4-FFF2-40B4-BE49-F238E27FC236}">
                <a16:creationId xmlns:a16="http://schemas.microsoft.com/office/drawing/2014/main" id="{B2C4212E-A4AC-A4A9-835A-A679A4073793}"/>
              </a:ext>
            </a:extLst>
          </p:cNvPr>
          <p:cNvSpPr txBox="1"/>
          <p:nvPr/>
        </p:nvSpPr>
        <p:spPr>
          <a:xfrm>
            <a:off x="912887" y="830682"/>
            <a:ext cx="4421113" cy="47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ko-KR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&lt; </a:t>
            </a:r>
            <a:r>
              <a:rPr kumimoji="1" lang="ko-KR" altLang="en-US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국제사형제도 현황 </a:t>
            </a:r>
            <a:r>
              <a:rPr kumimoji="1" lang="en-US" altLang="ko-KR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&gt;</a:t>
            </a:r>
            <a:endParaRPr kumimoji="1" lang="ko-KR" altLang="en-US" sz="2200" dirty="0">
              <a:solidFill>
                <a:srgbClr val="B77573"/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  <p:cxnSp>
        <p:nvCxnSpPr>
          <p:cNvPr id="8" name="직선 연결선 14">
            <a:extLst>
              <a:ext uri="{FF2B5EF4-FFF2-40B4-BE49-F238E27FC236}">
                <a16:creationId xmlns:a16="http://schemas.microsoft.com/office/drawing/2014/main" id="{F0E312AA-45B6-BB3E-CA7F-2425C64107CB}"/>
              </a:ext>
            </a:extLst>
          </p:cNvPr>
          <p:cNvCxnSpPr/>
          <p:nvPr/>
        </p:nvCxnSpPr>
        <p:spPr>
          <a:xfrm>
            <a:off x="911225" y="6209223"/>
            <a:ext cx="10369550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B2504E3-A64C-7522-153A-7B21B018D9EE}"/>
              </a:ext>
            </a:extLst>
          </p:cNvPr>
          <p:cNvSpPr txBox="1"/>
          <p:nvPr/>
        </p:nvSpPr>
        <p:spPr>
          <a:xfrm>
            <a:off x="792163" y="1712828"/>
            <a:ext cx="103695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000" kern="0" spc="0" dirty="0">
                <a:solidFill>
                  <a:srgbClr val="36518B"/>
                </a:solidFill>
                <a:effectLst/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사형을 집행하고 있다고 알려진 국가</a:t>
            </a:r>
            <a:r>
              <a:rPr lang="ko-KR" altLang="en-US" sz="2000" kern="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에서도 </a:t>
            </a:r>
            <a:r>
              <a:rPr lang="ko-KR" altLang="en-US" sz="2000" kern="0" spc="0" dirty="0" err="1">
                <a:solidFill>
                  <a:srgbClr val="36518B"/>
                </a:solidFill>
                <a:effectLst/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국제엠네스티</a:t>
            </a:r>
            <a:r>
              <a:rPr lang="ko-KR" altLang="en-US" sz="2000" kern="0" spc="0" dirty="0">
                <a:solidFill>
                  <a:srgbClr val="36518B"/>
                </a:solidFill>
                <a:effectLst/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 집계 이후로</a:t>
            </a:r>
            <a:r>
              <a:rPr lang="en-US" altLang="ko-KR" sz="2000" kern="0" spc="0" dirty="0">
                <a:solidFill>
                  <a:srgbClr val="36518B"/>
                </a:solidFill>
                <a:effectLst/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, </a:t>
            </a:r>
          </a:p>
          <a:p>
            <a:pPr algn="ctr"/>
            <a:r>
              <a:rPr lang="en-US" altLang="ko-KR" sz="2200" kern="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‘</a:t>
            </a:r>
            <a:r>
              <a:rPr lang="en-US" altLang="ko-KR" sz="2200" kern="0" spc="0" dirty="0">
                <a:solidFill>
                  <a:srgbClr val="C00000"/>
                </a:solidFill>
                <a:effectLst/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2</a:t>
            </a:r>
            <a:r>
              <a:rPr lang="ko-KR" altLang="en-US" sz="2200" kern="0" spc="0" dirty="0">
                <a:solidFill>
                  <a:srgbClr val="C00000"/>
                </a:solidFill>
                <a:effectLst/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년 연속</a:t>
            </a:r>
            <a:r>
              <a:rPr lang="en-US" altLang="ko-KR" sz="2200" kern="0" spc="0" dirty="0">
                <a:solidFill>
                  <a:srgbClr val="C00000"/>
                </a:solidFill>
                <a:effectLst/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’</a:t>
            </a:r>
            <a:r>
              <a:rPr lang="ko-KR" altLang="en-US" sz="2200" kern="0" spc="0" dirty="0">
                <a:solidFill>
                  <a:srgbClr val="C00000"/>
                </a:solidFill>
                <a:effectLst/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 </a:t>
            </a:r>
            <a:r>
              <a:rPr lang="ko-KR" altLang="en-US" sz="2000" kern="0" spc="0" dirty="0">
                <a:solidFill>
                  <a:srgbClr val="36518B"/>
                </a:solidFill>
                <a:effectLst/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사형집행의 </a:t>
            </a:r>
            <a:r>
              <a:rPr lang="ko-KR" altLang="en-US" sz="2200" kern="0" spc="0" dirty="0">
                <a:solidFill>
                  <a:srgbClr val="C00000"/>
                </a:solidFill>
                <a:effectLst/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최저치 기록 </a:t>
            </a:r>
            <a:r>
              <a:rPr lang="en-US" altLang="ko-KR" sz="2200" kern="0" spc="0" dirty="0">
                <a:solidFill>
                  <a:srgbClr val="C00000"/>
                </a:solidFill>
                <a:effectLst/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!</a:t>
            </a:r>
            <a:endParaRPr lang="ko-KR" altLang="en-US" sz="2200" kern="0" spc="0" dirty="0">
              <a:solidFill>
                <a:srgbClr val="C00000"/>
              </a:solidFill>
              <a:effectLst/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A2B3F9F1-4713-4900-8307-972A3E426363}"/>
              </a:ext>
            </a:extLst>
          </p:cNvPr>
          <p:cNvCxnSpPr>
            <a:cxnSpLocks/>
          </p:cNvCxnSpPr>
          <p:nvPr/>
        </p:nvCxnSpPr>
        <p:spPr>
          <a:xfrm>
            <a:off x="5976938" y="2751088"/>
            <a:ext cx="0" cy="2263852"/>
          </a:xfrm>
          <a:prstGeom prst="line">
            <a:avLst/>
          </a:prstGeom>
          <a:ln w="12700">
            <a:solidFill>
              <a:srgbClr val="AF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텍스트상자 53">
            <a:extLst>
              <a:ext uri="{FF2B5EF4-FFF2-40B4-BE49-F238E27FC236}">
                <a16:creationId xmlns:a16="http://schemas.microsoft.com/office/drawing/2014/main" id="{D605F2FE-4F2B-729E-1C4E-083B668532FB}"/>
              </a:ext>
            </a:extLst>
          </p:cNvPr>
          <p:cNvSpPr txBox="1"/>
          <p:nvPr/>
        </p:nvSpPr>
        <p:spPr>
          <a:xfrm>
            <a:off x="792163" y="3105086"/>
            <a:ext cx="2360507" cy="140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2021</a:t>
            </a: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년 말 기준</a:t>
            </a:r>
            <a:r>
              <a:rPr kumimoji="1"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,</a:t>
            </a:r>
          </a:p>
          <a:p>
            <a:pPr algn="ctr">
              <a:lnSpc>
                <a:spcPct val="120000"/>
              </a:lnSpc>
            </a:pP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법적 실질적 사형폐지국은 </a:t>
            </a:r>
            <a:r>
              <a:rPr kumimoji="1" lang="ko-KR" altLang="en-US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전 세계 국가의</a:t>
            </a:r>
            <a:endParaRPr kumimoji="1" lang="en-US" altLang="ko-KR" b="1" dirty="0">
              <a:solidFill>
                <a:srgbClr val="C00000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ko-KR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3</a:t>
            </a:r>
            <a:r>
              <a:rPr kumimoji="1" lang="ko-KR" altLang="en-US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분의 </a:t>
            </a:r>
            <a:r>
              <a:rPr kumimoji="1" lang="en-US" altLang="ko-KR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2</a:t>
            </a:r>
            <a:r>
              <a:rPr kumimoji="1"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 </a:t>
            </a: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이상</a:t>
            </a: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8BF74FA3-10B0-C4F5-5A75-24647D28CDE5}"/>
              </a:ext>
            </a:extLst>
          </p:cNvPr>
          <p:cNvCxnSpPr>
            <a:cxnSpLocks/>
          </p:cNvCxnSpPr>
          <p:nvPr/>
        </p:nvCxnSpPr>
        <p:spPr>
          <a:xfrm>
            <a:off x="3280287" y="2736224"/>
            <a:ext cx="0" cy="2263852"/>
          </a:xfrm>
          <a:prstGeom prst="line">
            <a:avLst/>
          </a:prstGeom>
          <a:ln w="12700">
            <a:solidFill>
              <a:srgbClr val="AF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텍스트상자 53">
            <a:extLst>
              <a:ext uri="{FF2B5EF4-FFF2-40B4-BE49-F238E27FC236}">
                <a16:creationId xmlns:a16="http://schemas.microsoft.com/office/drawing/2014/main" id="{B4940137-D35D-7482-618A-AA6F15AC45D3}"/>
              </a:ext>
            </a:extLst>
          </p:cNvPr>
          <p:cNvSpPr txBox="1"/>
          <p:nvPr/>
        </p:nvSpPr>
        <p:spPr>
          <a:xfrm>
            <a:off x="3297939" y="3105086"/>
            <a:ext cx="2679000" cy="140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세계 대다수 국가를</a:t>
            </a:r>
            <a:endParaRPr kumimoji="1"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아우르는 </a:t>
            </a:r>
            <a:r>
              <a:rPr kumimoji="1" lang="en-US" altLang="ko-KR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108</a:t>
            </a:r>
            <a:r>
              <a:rPr kumimoji="1" lang="ko-KR" altLang="en-US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개국이</a:t>
            </a:r>
            <a:endParaRPr kumimoji="1" lang="en-US" altLang="ko-KR" b="1" dirty="0">
              <a:solidFill>
                <a:srgbClr val="C00000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kumimoji="1" lang="ko-KR" altLang="en-US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모든 범죄에 대해 </a:t>
            </a:r>
            <a:endParaRPr kumimoji="1" lang="en-US" altLang="ko-KR" b="1" dirty="0">
              <a:solidFill>
                <a:srgbClr val="C00000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kumimoji="1" lang="ko-KR" altLang="en-US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법적 사형폐지국</a:t>
            </a:r>
          </a:p>
        </p:txBody>
      </p:sp>
      <p:sp>
        <p:nvSpPr>
          <p:cNvPr id="14" name="텍스트상자 53">
            <a:extLst>
              <a:ext uri="{FF2B5EF4-FFF2-40B4-BE49-F238E27FC236}">
                <a16:creationId xmlns:a16="http://schemas.microsoft.com/office/drawing/2014/main" id="{922CA993-1DB0-ABD2-1370-B3AE3E4C9CF3}"/>
              </a:ext>
            </a:extLst>
          </p:cNvPr>
          <p:cNvSpPr txBox="1"/>
          <p:nvPr/>
        </p:nvSpPr>
        <p:spPr>
          <a:xfrm>
            <a:off x="6276054" y="3233363"/>
            <a:ext cx="2038035" cy="1072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법적 또는 실질적 </a:t>
            </a:r>
            <a:r>
              <a:rPr kumimoji="1" lang="ko-KR" altLang="en-US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사형폐지국은 </a:t>
            </a:r>
            <a:endParaRPr kumimoji="1" lang="en-US" altLang="ko-KR" b="1" dirty="0">
              <a:solidFill>
                <a:srgbClr val="C00000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ko-KR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144</a:t>
            </a:r>
            <a:r>
              <a:rPr kumimoji="1" lang="ko-KR" altLang="en-US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개국</a:t>
            </a: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29B87F97-04A9-9370-0F2C-1D254D6D05DD}"/>
              </a:ext>
            </a:extLst>
          </p:cNvPr>
          <p:cNvCxnSpPr>
            <a:cxnSpLocks/>
          </p:cNvCxnSpPr>
          <p:nvPr/>
        </p:nvCxnSpPr>
        <p:spPr>
          <a:xfrm>
            <a:off x="8586973" y="2751088"/>
            <a:ext cx="0" cy="2263852"/>
          </a:xfrm>
          <a:prstGeom prst="line">
            <a:avLst/>
          </a:prstGeom>
          <a:ln w="12700">
            <a:solidFill>
              <a:srgbClr val="AF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상자 53">
            <a:extLst>
              <a:ext uri="{FF2B5EF4-FFF2-40B4-BE49-F238E27FC236}">
                <a16:creationId xmlns:a16="http://schemas.microsoft.com/office/drawing/2014/main" id="{6C8703F7-9DDC-CFEB-229C-4862BFB04A57}"/>
              </a:ext>
            </a:extLst>
          </p:cNvPr>
          <p:cNvSpPr txBox="1"/>
          <p:nvPr/>
        </p:nvSpPr>
        <p:spPr>
          <a:xfrm>
            <a:off x="8569323" y="3271285"/>
            <a:ext cx="2722883" cy="1072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여전히 사형제도를 유지</a:t>
            </a:r>
            <a:endParaRPr kumimoji="1"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하고 있는 </a:t>
            </a:r>
            <a:r>
              <a:rPr kumimoji="1" lang="ko-KR" altLang="en-US" b="1" dirty="0" err="1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사형존치국은</a:t>
            </a:r>
            <a:r>
              <a:rPr kumimoji="1" lang="ko-KR" altLang="en-US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 </a:t>
            </a:r>
            <a:endParaRPr kumimoji="1" lang="en-US" altLang="ko-KR" b="1" dirty="0">
              <a:solidFill>
                <a:srgbClr val="C00000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ko-KR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55</a:t>
            </a:r>
            <a:r>
              <a:rPr kumimoji="1" lang="ko-KR" altLang="en-US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개국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DCD67E-3DF0-084D-11BA-447D0D0F8D3A}"/>
              </a:ext>
            </a:extLst>
          </p:cNvPr>
          <p:cNvSpPr txBox="1"/>
          <p:nvPr/>
        </p:nvSpPr>
        <p:spPr>
          <a:xfrm>
            <a:off x="792163" y="5019878"/>
            <a:ext cx="1060767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ko-KR" altLang="en-US" sz="1500" b="0" i="0" dirty="0">
                <a:solidFill>
                  <a:schemeClr val="bg2">
                    <a:lumMod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* </a:t>
            </a:r>
            <a:r>
              <a:rPr lang="ko-KR" altLang="en-US" sz="15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국제앰네스티란</a:t>
            </a:r>
            <a:r>
              <a:rPr lang="en-US" altLang="ko-KR" sz="1500" b="0" i="0" dirty="0">
                <a:solidFill>
                  <a:schemeClr val="bg2">
                    <a:lumMod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?</a:t>
            </a:r>
            <a:endParaRPr lang="en-US" altLang="ko-KR" sz="1500" dirty="0">
              <a:solidFill>
                <a:schemeClr val="bg2">
                  <a:lumMod val="25000"/>
                </a:schemeClr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함초롬돋움" panose="020B0604000101010101" pitchFamily="50" charset="-127"/>
            </a:endParaRPr>
          </a:p>
          <a:p>
            <a:pPr marL="0" indent="0">
              <a:buNone/>
            </a:pPr>
            <a:r>
              <a:rPr lang="en-US" altLang="ko-KR" sz="1500" dirty="0">
                <a:solidFill>
                  <a:schemeClr val="bg2">
                    <a:lumMod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  </a:t>
            </a:r>
            <a:r>
              <a:rPr lang="ko-KR" altLang="en-US" sz="1500" b="0" i="0" dirty="0">
                <a:solidFill>
                  <a:schemeClr val="bg2">
                    <a:lumMod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국제 비정부 기구로 </a:t>
            </a:r>
            <a:r>
              <a:rPr lang="en-US" altLang="ko-KR" sz="1500" b="0" i="0" dirty="0">
                <a:solidFill>
                  <a:schemeClr val="bg2">
                    <a:lumMod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"</a:t>
            </a:r>
            <a:r>
              <a:rPr lang="ko-KR" altLang="en-US" sz="1500" b="0" i="0" dirty="0">
                <a:solidFill>
                  <a:schemeClr val="bg2">
                    <a:lumMod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중대한 인권 학대를 종식 및 예방하며 권리를 침해 받는 사람들의 편에 서서 정의를 요구하고자 행동하고 연구를 수행하는 것</a:t>
            </a:r>
            <a:r>
              <a:rPr lang="en-US" altLang="ko-KR" sz="1500" b="0" i="0" dirty="0">
                <a:solidFill>
                  <a:schemeClr val="bg2">
                    <a:lumMod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"</a:t>
            </a:r>
            <a:r>
              <a:rPr lang="ko-KR" altLang="en-US" sz="1500" b="0" i="0" dirty="0">
                <a:solidFill>
                  <a:schemeClr val="bg2">
                    <a:lumMod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을 그 목적으로 삼고 있다</a:t>
            </a:r>
            <a:r>
              <a:rPr lang="en-US" altLang="ko-KR" sz="1500" b="0" i="0" dirty="0">
                <a:solidFill>
                  <a:schemeClr val="bg2">
                    <a:lumMod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.</a:t>
            </a:r>
            <a:endParaRPr lang="ko-KR" altLang="en-US" sz="1500" dirty="0">
              <a:solidFill>
                <a:schemeClr val="bg2">
                  <a:lumMod val="25000"/>
                </a:schemeClr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함초롬돋움" panose="020B0604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1253EE-4302-944E-C993-81B32718DDFC}"/>
              </a:ext>
            </a:extLst>
          </p:cNvPr>
          <p:cNvSpPr txBox="1"/>
          <p:nvPr/>
        </p:nvSpPr>
        <p:spPr>
          <a:xfrm>
            <a:off x="792163" y="5019730"/>
            <a:ext cx="1060767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ko-KR" altLang="en-US" sz="1500" b="0" i="0" dirty="0">
                <a:solidFill>
                  <a:schemeClr val="bg2">
                    <a:lumMod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* </a:t>
            </a:r>
            <a:r>
              <a:rPr lang="ko-KR" altLang="en-US" sz="15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국제앰네스티란</a:t>
            </a:r>
            <a:r>
              <a:rPr lang="en-US" altLang="ko-KR" sz="1500" b="0" i="0" dirty="0">
                <a:solidFill>
                  <a:schemeClr val="bg2">
                    <a:lumMod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?</a:t>
            </a:r>
            <a:endParaRPr lang="en-US" altLang="ko-KR" sz="1500" dirty="0">
              <a:solidFill>
                <a:schemeClr val="bg2">
                  <a:lumMod val="25000"/>
                </a:schemeClr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함초롬돋움" panose="020B0604000101010101" pitchFamily="50" charset="-127"/>
            </a:endParaRPr>
          </a:p>
          <a:p>
            <a:pPr marL="0" indent="0">
              <a:buNone/>
            </a:pPr>
            <a:r>
              <a:rPr lang="en-US" altLang="ko-KR" sz="1500" dirty="0">
                <a:solidFill>
                  <a:schemeClr val="bg2">
                    <a:lumMod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  </a:t>
            </a:r>
            <a:r>
              <a:rPr lang="ko-KR" altLang="en-US" sz="1500" b="0" i="0" dirty="0">
                <a:solidFill>
                  <a:schemeClr val="bg2">
                    <a:lumMod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국제 비정부 기구로 </a:t>
            </a:r>
            <a:r>
              <a:rPr lang="en-US" altLang="ko-KR" sz="1500" b="0" i="0" dirty="0">
                <a:solidFill>
                  <a:schemeClr val="bg2">
                    <a:lumMod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"</a:t>
            </a:r>
            <a:r>
              <a:rPr lang="ko-KR" altLang="en-US" sz="1500" b="0" i="0" dirty="0">
                <a:solidFill>
                  <a:schemeClr val="bg2">
                    <a:lumMod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중대한 인권 학대를 종식 및 예방하며 권리를 침해 받는 사람들의 편에 서서 정의를 요구하고자 행동하고 연구를 수행하는 것</a:t>
            </a:r>
            <a:r>
              <a:rPr lang="en-US" altLang="ko-KR" sz="1500" b="0" i="0" dirty="0">
                <a:solidFill>
                  <a:schemeClr val="bg2">
                    <a:lumMod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"</a:t>
            </a:r>
            <a:r>
              <a:rPr lang="ko-KR" altLang="en-US" sz="1500" b="0" i="0" dirty="0">
                <a:solidFill>
                  <a:schemeClr val="bg2">
                    <a:lumMod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을 그 목적으로 삼고 있다</a:t>
            </a:r>
            <a:r>
              <a:rPr lang="en-US" altLang="ko-KR" sz="1500" b="0" i="0" dirty="0">
                <a:solidFill>
                  <a:schemeClr val="bg2">
                    <a:lumMod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.</a:t>
            </a:r>
            <a:endParaRPr lang="ko-KR" altLang="en-US" sz="1500" dirty="0">
              <a:solidFill>
                <a:schemeClr val="bg2">
                  <a:lumMod val="25000"/>
                </a:schemeClr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6813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506F490-033F-16BC-8694-178CDB1B9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0DD13B5D-CE11-3CFA-68FC-BDF0C6D80A3C}"/>
              </a:ext>
            </a:extLst>
          </p:cNvPr>
          <p:cNvGrpSpPr/>
          <p:nvPr/>
        </p:nvGrpSpPr>
        <p:grpSpPr>
          <a:xfrm>
            <a:off x="911225" y="1381567"/>
            <a:ext cx="10369550" cy="68580"/>
            <a:chOff x="911225" y="1381567"/>
            <a:chExt cx="1036955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749E9083-1227-8B7A-4CF8-CECE9F8ED8F9}"/>
                </a:ext>
              </a:extLst>
            </p:cNvPr>
            <p:cNvCxnSpPr/>
            <p:nvPr/>
          </p:nvCxnSpPr>
          <p:spPr>
            <a:xfrm>
              <a:off x="911225" y="1450147"/>
              <a:ext cx="1036955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F3E88FC8-E59B-D258-AEF9-E6B56F08113F}"/>
                </a:ext>
              </a:extLst>
            </p:cNvPr>
            <p:cNvCxnSpPr/>
            <p:nvPr/>
          </p:nvCxnSpPr>
          <p:spPr>
            <a:xfrm>
              <a:off x="911225" y="1381567"/>
              <a:ext cx="1036955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텍스트상자 23">
            <a:extLst>
              <a:ext uri="{FF2B5EF4-FFF2-40B4-BE49-F238E27FC236}">
                <a16:creationId xmlns:a16="http://schemas.microsoft.com/office/drawing/2014/main" id="{FD474B21-BDB8-E65D-BB7A-E4A163189F7C}"/>
              </a:ext>
            </a:extLst>
          </p:cNvPr>
          <p:cNvSpPr txBox="1"/>
          <p:nvPr/>
        </p:nvSpPr>
        <p:spPr>
          <a:xfrm>
            <a:off x="9130192" y="510641"/>
            <a:ext cx="2150583" cy="81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  <a:alpha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INDEX 01</a:t>
            </a:r>
          </a:p>
          <a:p>
            <a:pPr algn="r">
              <a:lnSpc>
                <a:spcPct val="120000"/>
              </a:lnSpc>
            </a:pP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사형제도 </a:t>
            </a:r>
            <a:r>
              <a:rPr kumimoji="1" lang="ko-KR" altLang="en-US" sz="2000" b="1" dirty="0">
                <a:solidFill>
                  <a:srgbClr val="36518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현황</a:t>
            </a:r>
            <a:endParaRPr kumimoji="1" lang="en-US" altLang="ko-KR" sz="2000" b="1" dirty="0">
              <a:solidFill>
                <a:srgbClr val="36518B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sp>
        <p:nvSpPr>
          <p:cNvPr id="7" name="텍스트상자 9">
            <a:extLst>
              <a:ext uri="{FF2B5EF4-FFF2-40B4-BE49-F238E27FC236}">
                <a16:creationId xmlns:a16="http://schemas.microsoft.com/office/drawing/2014/main" id="{30EE1E6C-DB6E-D5AC-C25A-2857ADC5DA9A}"/>
              </a:ext>
            </a:extLst>
          </p:cNvPr>
          <p:cNvSpPr txBox="1"/>
          <p:nvPr/>
        </p:nvSpPr>
        <p:spPr>
          <a:xfrm>
            <a:off x="912887" y="830682"/>
            <a:ext cx="4421113" cy="47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ko-KR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&lt; </a:t>
            </a:r>
            <a:r>
              <a:rPr kumimoji="1" lang="ko-KR" altLang="en-US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국내사형제도 현황 </a:t>
            </a:r>
            <a:r>
              <a:rPr kumimoji="1" lang="en-US" altLang="ko-KR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- </a:t>
            </a:r>
            <a:r>
              <a:rPr kumimoji="1" lang="ko-KR" altLang="en-US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최근이슈 </a:t>
            </a:r>
            <a:r>
              <a:rPr kumimoji="1" lang="en-US" altLang="ko-KR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&gt;</a:t>
            </a:r>
            <a:endParaRPr kumimoji="1" lang="ko-KR" altLang="en-US" sz="2200" dirty="0">
              <a:solidFill>
                <a:srgbClr val="B77573"/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  <p:sp>
        <p:nvSpPr>
          <p:cNvPr id="8" name="テキスト ボックス 17">
            <a:extLst>
              <a:ext uri="{FF2B5EF4-FFF2-40B4-BE49-F238E27FC236}">
                <a16:creationId xmlns:a16="http://schemas.microsoft.com/office/drawing/2014/main" id="{8F886299-E073-76BE-6AB9-6C5354F5EB0C}"/>
              </a:ext>
            </a:extLst>
          </p:cNvPr>
          <p:cNvSpPr txBox="1"/>
          <p:nvPr/>
        </p:nvSpPr>
        <p:spPr>
          <a:xfrm>
            <a:off x="911225" y="1681273"/>
            <a:ext cx="103695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spcBef>
                <a:spcPts val="0"/>
              </a:spcBef>
              <a:buNone/>
            </a:pPr>
            <a:r>
              <a:rPr lang="ko-KR" altLang="en-US" sz="1900" b="1" dirty="0">
                <a:solidFill>
                  <a:srgbClr val="36518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</a:t>
            </a:r>
            <a:endParaRPr lang="en-US" altLang="ko-KR" sz="1900" b="1" dirty="0">
              <a:solidFill>
                <a:srgbClr val="36518B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 marL="0" indent="0" algn="ctr" fontAlgn="base">
              <a:spcBef>
                <a:spcPts val="0"/>
              </a:spcBef>
              <a:buNone/>
            </a:pPr>
            <a:r>
              <a:rPr lang="en-US" altLang="ko-KR" sz="1800" b="1" kern="0" spc="0" dirty="0">
                <a:solidFill>
                  <a:srgbClr val="36518B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“</a:t>
            </a:r>
            <a:r>
              <a:rPr lang="ko-KR" altLang="en-US" sz="1800" b="1" kern="0" spc="0" dirty="0">
                <a:solidFill>
                  <a:srgbClr val="36518B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모든 사형수를 지체 없이 징역형으로 감형하고 사형제도를 법적으로 완전히 폐지하며</a:t>
            </a:r>
            <a:r>
              <a:rPr lang="en-US" altLang="ko-KR" sz="1800" b="1" kern="0" spc="0" dirty="0">
                <a:solidFill>
                  <a:srgbClr val="36518B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, </a:t>
            </a:r>
          </a:p>
          <a:p>
            <a:pPr marL="0" indent="0" algn="ctr" fontAlgn="base">
              <a:spcBef>
                <a:spcPts val="0"/>
              </a:spcBef>
              <a:buNone/>
            </a:pPr>
            <a:r>
              <a:rPr lang="ko-KR" altLang="en-US" sz="1800" b="1" kern="0" spc="0" dirty="0">
                <a:solidFill>
                  <a:srgbClr val="36518B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사형 폐지를 위한 시민적 및 정치적 권리에 관한 국제규약 제</a:t>
            </a:r>
            <a:r>
              <a:rPr lang="en-US" altLang="ko-KR" sz="1800" b="1" kern="0" spc="0" dirty="0">
                <a:solidFill>
                  <a:srgbClr val="36518B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2 </a:t>
            </a:r>
            <a:r>
              <a:rPr lang="ko-KR" altLang="en-US" sz="1800" b="1" kern="0" spc="0" dirty="0">
                <a:solidFill>
                  <a:srgbClr val="36518B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선택 의정서를 승인할 것인가</a:t>
            </a:r>
            <a:r>
              <a:rPr lang="en-US" altLang="ko-KR" sz="1800" b="1" kern="0" spc="0" dirty="0">
                <a:solidFill>
                  <a:srgbClr val="36518B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?”</a:t>
            </a:r>
            <a:endParaRPr lang="ko-KR" altLang="en-US" sz="1200" b="1" dirty="0">
              <a:solidFill>
                <a:srgbClr val="36518B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3C42DC-DAB1-7071-7512-750CA7ABB020}"/>
              </a:ext>
            </a:extLst>
          </p:cNvPr>
          <p:cNvSpPr txBox="1"/>
          <p:nvPr/>
        </p:nvSpPr>
        <p:spPr>
          <a:xfrm>
            <a:off x="911225" y="1582213"/>
            <a:ext cx="103695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[</a:t>
            </a:r>
            <a:r>
              <a:rPr lang="ko-KR" altLang="en-US" sz="2000" b="1" dirty="0" err="1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국제엠네스티</a:t>
            </a:r>
            <a:r>
              <a:rPr lang="en-US" altLang="ko-KR" sz="2000" b="1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]</a:t>
            </a:r>
            <a:endParaRPr lang="ko-KR" altLang="en-US" sz="2000" dirty="0"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676583E-8D06-0F32-A667-764BD9F5A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03341" y="4005752"/>
            <a:ext cx="2477434" cy="23419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522C3E-781D-E805-CF54-D90172085CA3}"/>
              </a:ext>
            </a:extLst>
          </p:cNvPr>
          <p:cNvSpPr txBox="1"/>
          <p:nvPr/>
        </p:nvSpPr>
        <p:spPr>
          <a:xfrm>
            <a:off x="3123442" y="3222346"/>
            <a:ext cx="4534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윤석열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대통령</a:t>
            </a:r>
            <a:endParaRPr lang="en-US" altLang="ko-KR" sz="1600" kern="0" dirty="0">
              <a:solidFill>
                <a:srgbClr val="000000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 algn="just"/>
            <a:r>
              <a:rPr lang="ko-KR" altLang="en-US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“</a:t>
            </a:r>
            <a:r>
              <a:rPr lang="ko-KR" altLang="en-US" sz="1600" b="1" kern="0" spc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모두 추진 불가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.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우리나라가 실질적인 사형폐지국가로 분류되고 있는 상황에서 </a:t>
            </a:r>
            <a:r>
              <a:rPr lang="ko-KR" altLang="en-US" sz="1600" b="1" kern="0" spc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사형제의 완전한 폐지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는 </a:t>
            </a:r>
            <a:r>
              <a:rPr lang="ko-KR" altLang="en-US" sz="1600" b="1" kern="0" spc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사회의 성숙한 합의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가 필요하다”</a:t>
            </a:r>
            <a:endParaRPr lang="ko-KR" altLang="en-US" sz="1600" dirty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7E345B-27F1-66F8-462C-02CF33924094}"/>
              </a:ext>
            </a:extLst>
          </p:cNvPr>
          <p:cNvSpPr txBox="1"/>
          <p:nvPr/>
        </p:nvSpPr>
        <p:spPr>
          <a:xfrm>
            <a:off x="3617620" y="5323663"/>
            <a:ext cx="5185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윤지현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국제엠네스티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</a:t>
            </a:r>
            <a:endParaRPr lang="en-US" altLang="ko-KR" sz="1600" kern="0" dirty="0">
              <a:solidFill>
                <a:srgbClr val="000000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 algn="r"/>
            <a:r>
              <a:rPr lang="ko-KR" altLang="en-US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“</a:t>
            </a:r>
            <a:r>
              <a:rPr lang="ko-KR" altLang="en-US" sz="1600" b="1" kern="0" spc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사형폐지는 거스를 수 없는 국제적 흐름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이다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.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인권의 진전은 사회적 합의를 이룬 뒤가 아니라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지도자가 인권 보장을 위해 강력한 </a:t>
            </a:r>
            <a:r>
              <a:rPr lang="ko-KR" altLang="en-US" sz="1600" b="1" kern="0" spc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정치적 의지를 갖고 행동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할 때 가능하다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.”</a:t>
            </a:r>
            <a:endParaRPr lang="ko-KR" altLang="en-US" sz="1600" dirty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A9093A69-75FA-65E2-0A69-72A8469AE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11225" y="3094474"/>
            <a:ext cx="2906558" cy="208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30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521D53F-0FC5-BB51-65AF-9BCF4E98D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C00CEAC2-F7D9-5265-E182-AB8BD259EDA2}"/>
              </a:ext>
            </a:extLst>
          </p:cNvPr>
          <p:cNvGrpSpPr/>
          <p:nvPr/>
        </p:nvGrpSpPr>
        <p:grpSpPr>
          <a:xfrm>
            <a:off x="911225" y="1381567"/>
            <a:ext cx="10369550" cy="68580"/>
            <a:chOff x="911225" y="1381567"/>
            <a:chExt cx="1036955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938B02E3-B12C-37AE-3539-E8894A8FD487}"/>
                </a:ext>
              </a:extLst>
            </p:cNvPr>
            <p:cNvCxnSpPr/>
            <p:nvPr/>
          </p:nvCxnSpPr>
          <p:spPr>
            <a:xfrm>
              <a:off x="911225" y="1450147"/>
              <a:ext cx="1036955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F6992793-F243-37FE-333A-CDB5DC86CACB}"/>
                </a:ext>
              </a:extLst>
            </p:cNvPr>
            <p:cNvCxnSpPr/>
            <p:nvPr/>
          </p:nvCxnSpPr>
          <p:spPr>
            <a:xfrm>
              <a:off x="911225" y="1381567"/>
              <a:ext cx="1036955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텍스트상자 23">
            <a:extLst>
              <a:ext uri="{FF2B5EF4-FFF2-40B4-BE49-F238E27FC236}">
                <a16:creationId xmlns:a16="http://schemas.microsoft.com/office/drawing/2014/main" id="{9E858A1D-0ABD-3B8E-54A7-F71AC1D263C9}"/>
              </a:ext>
            </a:extLst>
          </p:cNvPr>
          <p:cNvSpPr txBox="1"/>
          <p:nvPr/>
        </p:nvSpPr>
        <p:spPr>
          <a:xfrm>
            <a:off x="9130192" y="510641"/>
            <a:ext cx="2150583" cy="81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  <a:alpha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INDEX 01</a:t>
            </a:r>
          </a:p>
          <a:p>
            <a:pPr algn="r">
              <a:lnSpc>
                <a:spcPct val="120000"/>
              </a:lnSpc>
            </a:pP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사형제도 </a:t>
            </a:r>
            <a:r>
              <a:rPr kumimoji="1" lang="ko-KR" altLang="en-US" sz="2000" b="1" dirty="0">
                <a:solidFill>
                  <a:srgbClr val="36518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현황</a:t>
            </a:r>
            <a:endParaRPr kumimoji="1" lang="en-US" altLang="ko-KR" sz="2000" b="1" dirty="0">
              <a:solidFill>
                <a:srgbClr val="36518B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sp>
        <p:nvSpPr>
          <p:cNvPr id="7" name="텍스트상자 9">
            <a:extLst>
              <a:ext uri="{FF2B5EF4-FFF2-40B4-BE49-F238E27FC236}">
                <a16:creationId xmlns:a16="http://schemas.microsoft.com/office/drawing/2014/main" id="{7E55CCD8-D4B2-EE0F-880A-730853982BAB}"/>
              </a:ext>
            </a:extLst>
          </p:cNvPr>
          <p:cNvSpPr txBox="1"/>
          <p:nvPr/>
        </p:nvSpPr>
        <p:spPr>
          <a:xfrm>
            <a:off x="912887" y="830682"/>
            <a:ext cx="4421113" cy="47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ko-KR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&lt; </a:t>
            </a:r>
            <a:r>
              <a:rPr kumimoji="1" lang="ko-KR" altLang="en-US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국제사형제도 현황 </a:t>
            </a:r>
            <a:r>
              <a:rPr kumimoji="1" lang="en-US" altLang="ko-KR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- </a:t>
            </a:r>
            <a:r>
              <a:rPr kumimoji="1" lang="ko-KR" altLang="en-US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최근이슈 </a:t>
            </a:r>
            <a:r>
              <a:rPr kumimoji="1" lang="en-US" altLang="ko-KR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&gt;</a:t>
            </a:r>
            <a:endParaRPr kumimoji="1" lang="ko-KR" altLang="en-US" sz="2200" dirty="0">
              <a:solidFill>
                <a:srgbClr val="B77573"/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  <p:cxnSp>
        <p:nvCxnSpPr>
          <p:cNvPr id="8" name="직선 연결선 14">
            <a:extLst>
              <a:ext uri="{FF2B5EF4-FFF2-40B4-BE49-F238E27FC236}">
                <a16:creationId xmlns:a16="http://schemas.microsoft.com/office/drawing/2014/main" id="{85A4421B-52C8-ECE6-F6DA-0D131DA490B5}"/>
              </a:ext>
            </a:extLst>
          </p:cNvPr>
          <p:cNvCxnSpPr>
            <a:cxnSpLocks/>
          </p:cNvCxnSpPr>
          <p:nvPr/>
        </p:nvCxnSpPr>
        <p:spPr>
          <a:xfrm>
            <a:off x="2107177" y="4168921"/>
            <a:ext cx="2105063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텍스트상자 34">
            <a:extLst>
              <a:ext uri="{FF2B5EF4-FFF2-40B4-BE49-F238E27FC236}">
                <a16:creationId xmlns:a16="http://schemas.microsoft.com/office/drawing/2014/main" id="{68FB138A-1A4F-7B26-2B34-DCC35199A4C8}"/>
              </a:ext>
            </a:extLst>
          </p:cNvPr>
          <p:cNvSpPr txBox="1"/>
          <p:nvPr/>
        </p:nvSpPr>
        <p:spPr>
          <a:xfrm>
            <a:off x="3067340" y="4190074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kumimoji="1" lang="ko-KR" altLang="en-US" sz="1200" dirty="0">
              <a:solidFill>
                <a:srgbClr val="76717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0" name="직선 연결선 14">
            <a:extLst>
              <a:ext uri="{FF2B5EF4-FFF2-40B4-BE49-F238E27FC236}">
                <a16:creationId xmlns:a16="http://schemas.microsoft.com/office/drawing/2014/main" id="{C55C30A7-9268-F826-1AA7-6FD13525E526}"/>
              </a:ext>
            </a:extLst>
          </p:cNvPr>
          <p:cNvCxnSpPr>
            <a:cxnSpLocks/>
          </p:cNvCxnSpPr>
          <p:nvPr/>
        </p:nvCxnSpPr>
        <p:spPr>
          <a:xfrm>
            <a:off x="2081918" y="5741526"/>
            <a:ext cx="2105063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>
            <a:extLst>
              <a:ext uri="{FF2B5EF4-FFF2-40B4-BE49-F238E27FC236}">
                <a16:creationId xmlns:a16="http://schemas.microsoft.com/office/drawing/2014/main" id="{20CC3E16-F115-82A7-0F31-67853E19D573}"/>
              </a:ext>
            </a:extLst>
          </p:cNvPr>
          <p:cNvSpPr/>
          <p:nvPr/>
        </p:nvSpPr>
        <p:spPr>
          <a:xfrm>
            <a:off x="2331869" y="2411275"/>
            <a:ext cx="1470941" cy="1470941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800" dirty="0">
              <a:solidFill>
                <a:schemeClr val="bg1"/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  <p:cxnSp>
        <p:nvCxnSpPr>
          <p:cNvPr id="12" name="직선 연결선 14">
            <a:extLst>
              <a:ext uri="{FF2B5EF4-FFF2-40B4-BE49-F238E27FC236}">
                <a16:creationId xmlns:a16="http://schemas.microsoft.com/office/drawing/2014/main" id="{5FFAFD6F-87A3-2E6E-7541-090B8D745B7C}"/>
              </a:ext>
            </a:extLst>
          </p:cNvPr>
          <p:cNvCxnSpPr>
            <a:cxnSpLocks/>
          </p:cNvCxnSpPr>
          <p:nvPr/>
        </p:nvCxnSpPr>
        <p:spPr>
          <a:xfrm>
            <a:off x="4964793" y="4190074"/>
            <a:ext cx="2105063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4">
            <a:extLst>
              <a:ext uri="{FF2B5EF4-FFF2-40B4-BE49-F238E27FC236}">
                <a16:creationId xmlns:a16="http://schemas.microsoft.com/office/drawing/2014/main" id="{078715AE-FDDC-C263-B9ED-752A665242EC}"/>
              </a:ext>
            </a:extLst>
          </p:cNvPr>
          <p:cNvCxnSpPr>
            <a:cxnSpLocks/>
          </p:cNvCxnSpPr>
          <p:nvPr/>
        </p:nvCxnSpPr>
        <p:spPr>
          <a:xfrm>
            <a:off x="5005357" y="5725682"/>
            <a:ext cx="2105063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>
            <a:extLst>
              <a:ext uri="{FF2B5EF4-FFF2-40B4-BE49-F238E27FC236}">
                <a16:creationId xmlns:a16="http://schemas.microsoft.com/office/drawing/2014/main" id="{87C00121-53B7-2267-3A72-812098695713}"/>
              </a:ext>
            </a:extLst>
          </p:cNvPr>
          <p:cNvSpPr/>
          <p:nvPr/>
        </p:nvSpPr>
        <p:spPr>
          <a:xfrm>
            <a:off x="5322417" y="2403744"/>
            <a:ext cx="1470941" cy="1470941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800" dirty="0">
              <a:solidFill>
                <a:schemeClr val="bg1"/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7D2368F4-F58B-FF44-2E36-C2BA42AB6610}"/>
              </a:ext>
            </a:extLst>
          </p:cNvPr>
          <p:cNvCxnSpPr>
            <a:cxnSpLocks/>
          </p:cNvCxnSpPr>
          <p:nvPr/>
        </p:nvCxnSpPr>
        <p:spPr>
          <a:xfrm>
            <a:off x="7802087" y="4083196"/>
            <a:ext cx="2105063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4">
            <a:extLst>
              <a:ext uri="{FF2B5EF4-FFF2-40B4-BE49-F238E27FC236}">
                <a16:creationId xmlns:a16="http://schemas.microsoft.com/office/drawing/2014/main" id="{D9A3D1B6-046E-2775-4887-B2E4A505635F}"/>
              </a:ext>
            </a:extLst>
          </p:cNvPr>
          <p:cNvCxnSpPr>
            <a:cxnSpLocks/>
          </p:cNvCxnSpPr>
          <p:nvPr/>
        </p:nvCxnSpPr>
        <p:spPr>
          <a:xfrm>
            <a:off x="7812247" y="5718151"/>
            <a:ext cx="2105063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텍스트상자 30">
            <a:extLst>
              <a:ext uri="{FF2B5EF4-FFF2-40B4-BE49-F238E27FC236}">
                <a16:creationId xmlns:a16="http://schemas.microsoft.com/office/drawing/2014/main" id="{8D8915D6-30F7-562B-0713-C1360E28D1AD}"/>
              </a:ext>
            </a:extLst>
          </p:cNvPr>
          <p:cNvSpPr txBox="1"/>
          <p:nvPr/>
        </p:nvSpPr>
        <p:spPr>
          <a:xfrm>
            <a:off x="8249523" y="287944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ko-KR" altLang="en-US" sz="2000" dirty="0">
              <a:solidFill>
                <a:schemeClr val="bg1"/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74CDF3E6-C834-2ECF-5538-3DA0771A4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296" y="2344032"/>
            <a:ext cx="1838675" cy="1470940"/>
          </a:xfrm>
          <a:prstGeom prst="rect">
            <a:avLst/>
          </a:prstGeom>
        </p:spPr>
      </p:pic>
      <p:sp>
        <p:nvSpPr>
          <p:cNvPr id="19" name="텍스트상자 37">
            <a:extLst>
              <a:ext uri="{FF2B5EF4-FFF2-40B4-BE49-F238E27FC236}">
                <a16:creationId xmlns:a16="http://schemas.microsoft.com/office/drawing/2014/main" id="{9E553F18-26F6-F61E-18BF-C69E8C8746CF}"/>
              </a:ext>
            </a:extLst>
          </p:cNvPr>
          <p:cNvSpPr txBox="1"/>
          <p:nvPr/>
        </p:nvSpPr>
        <p:spPr>
          <a:xfrm>
            <a:off x="2056660" y="4388146"/>
            <a:ext cx="2155580" cy="9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최소 </a:t>
            </a:r>
            <a:r>
              <a:rPr lang="en-US" altLang="ko-KR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314</a:t>
            </a:r>
            <a:r>
              <a:rPr lang="ko-KR" altLang="en-US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명 처형</a:t>
            </a:r>
            <a:r>
              <a:rPr lang="en-US" altLang="ko-KR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,</a:t>
            </a:r>
          </a:p>
          <a:p>
            <a:pPr marR="0" algn="ctr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2017</a:t>
            </a:r>
            <a:r>
              <a:rPr lang="ko-KR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년 이후 </a:t>
            </a:r>
            <a:endParaRPr lang="en-US" altLang="ko-KR" kern="100" dirty="0">
              <a:solidFill>
                <a:schemeClr val="tx1">
                  <a:lumMod val="75000"/>
                  <a:lumOff val="25000"/>
                </a:schemeClr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함초롬돋움" panose="020B0604000101010101" pitchFamily="50" charset="-127"/>
            </a:endParaRPr>
          </a:p>
          <a:p>
            <a:pPr marR="0" algn="ctr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가장 많은 집행건수</a:t>
            </a:r>
            <a:endParaRPr lang="en-US" altLang="ko-KR" kern="100" dirty="0">
              <a:solidFill>
                <a:srgbClr val="C00000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함초롬돋움" panose="020B0604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D3D644-94EE-D14F-44B2-96A58FC35731}"/>
              </a:ext>
            </a:extLst>
          </p:cNvPr>
          <p:cNvSpPr txBox="1"/>
          <p:nvPr/>
        </p:nvSpPr>
        <p:spPr>
          <a:xfrm>
            <a:off x="2494621" y="1890012"/>
            <a:ext cx="11454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200" b="1" dirty="0">
                <a:solidFill>
                  <a:schemeClr val="bg2">
                    <a:lumMod val="25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이란</a:t>
            </a:r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DBAA63-BBD0-7958-F06E-26F7FBA3CC96}"/>
              </a:ext>
            </a:extLst>
          </p:cNvPr>
          <p:cNvSpPr txBox="1"/>
          <p:nvPr/>
        </p:nvSpPr>
        <p:spPr>
          <a:xfrm>
            <a:off x="5005357" y="1890012"/>
            <a:ext cx="21050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200" b="1" dirty="0">
                <a:solidFill>
                  <a:schemeClr val="bg2">
                    <a:lumMod val="25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사우디아라비아</a:t>
            </a:r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7B3D06-3F21-6CCE-DB10-36CEA8C036CE}"/>
              </a:ext>
            </a:extLst>
          </p:cNvPr>
          <p:cNvSpPr txBox="1"/>
          <p:nvPr/>
        </p:nvSpPr>
        <p:spPr>
          <a:xfrm>
            <a:off x="7818297" y="1890012"/>
            <a:ext cx="21050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200" b="1" dirty="0">
                <a:solidFill>
                  <a:schemeClr val="bg2">
                    <a:lumMod val="25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전 세계 기준</a:t>
            </a:r>
            <a:endParaRPr lang="ko-KR" altLang="en-US" sz="2200" dirty="0">
              <a:solidFill>
                <a:schemeClr val="bg2">
                  <a:lumMod val="25000"/>
                </a:schemeClr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  <p:sp>
        <p:nvSpPr>
          <p:cNvPr id="23" name="텍스트상자 37">
            <a:extLst>
              <a:ext uri="{FF2B5EF4-FFF2-40B4-BE49-F238E27FC236}">
                <a16:creationId xmlns:a16="http://schemas.microsoft.com/office/drawing/2014/main" id="{33D68391-5695-4A9A-6747-6FA2984CE16D}"/>
              </a:ext>
            </a:extLst>
          </p:cNvPr>
          <p:cNvSpPr txBox="1"/>
          <p:nvPr/>
        </p:nvSpPr>
        <p:spPr>
          <a:xfrm>
            <a:off x="4964793" y="4388146"/>
            <a:ext cx="2155580" cy="9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65</a:t>
            </a:r>
            <a:r>
              <a:rPr lang="ko-KR" altLang="en-US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건의 사형 집행</a:t>
            </a:r>
            <a:endParaRPr lang="en-US" altLang="ko-KR" kern="100" spc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함초롬돋움" panose="020B0604000101010101" pitchFamily="50" charset="-127"/>
            </a:endParaRPr>
          </a:p>
          <a:p>
            <a:pPr marR="0" algn="ctr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작년 대비 </a:t>
            </a:r>
            <a:endParaRPr lang="en-US" altLang="ko-KR" kern="100" dirty="0">
              <a:solidFill>
                <a:schemeClr val="tx1">
                  <a:lumMod val="75000"/>
                  <a:lumOff val="25000"/>
                </a:schemeClr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함초롬돋움" panose="020B0604000101010101" pitchFamily="50" charset="-127"/>
            </a:endParaRPr>
          </a:p>
          <a:p>
            <a:pPr marR="0" algn="ctr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140% </a:t>
            </a:r>
            <a:r>
              <a:rPr lang="ko-KR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증가</a:t>
            </a:r>
            <a:endParaRPr lang="en-US" altLang="ko-KR" kern="100" spc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함초롬돋움" panose="020B0604000101010101" pitchFamily="50" charset="-127"/>
            </a:endParaRPr>
          </a:p>
        </p:txBody>
      </p:sp>
      <p:sp>
        <p:nvSpPr>
          <p:cNvPr id="24" name="텍스트상자 37">
            <a:extLst>
              <a:ext uri="{FF2B5EF4-FFF2-40B4-BE49-F238E27FC236}">
                <a16:creationId xmlns:a16="http://schemas.microsoft.com/office/drawing/2014/main" id="{1E52010A-63D0-D6A3-D580-4959A72988C0}"/>
              </a:ext>
            </a:extLst>
          </p:cNvPr>
          <p:cNvSpPr txBox="1"/>
          <p:nvPr/>
        </p:nvSpPr>
        <p:spPr>
          <a:xfrm>
            <a:off x="7812247" y="4250207"/>
            <a:ext cx="2045724" cy="1300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2021</a:t>
            </a:r>
            <a:r>
              <a:rPr lang="ko-KR" altLang="en-US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년 말 기준</a:t>
            </a:r>
            <a:r>
              <a:rPr lang="en-US" altLang="ko-KR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, </a:t>
            </a:r>
          </a:p>
          <a:p>
            <a:pPr marR="0" algn="ctr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100" spc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전 세계에서 사형  선고 받은 사람은</a:t>
            </a:r>
            <a:endParaRPr lang="en-US" altLang="ko-KR" kern="100" spc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함초롬돋움" panose="020B0604000101010101" pitchFamily="50" charset="-127"/>
            </a:endParaRPr>
          </a:p>
          <a:p>
            <a:pPr marR="0" algn="ctr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최소 </a:t>
            </a:r>
            <a:r>
              <a:rPr lang="en-US" altLang="ko-KR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28,670</a:t>
            </a:r>
            <a:r>
              <a:rPr lang="ko-KR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명</a:t>
            </a:r>
            <a:endParaRPr lang="en-US" altLang="ko-KR" kern="100" spc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함초롬돋움" panose="020B0604000101010101" pitchFamily="50" charset="-127"/>
            </a:endParaRPr>
          </a:p>
        </p:txBody>
      </p:sp>
      <p:sp>
        <p:nvSpPr>
          <p:cNvPr id="25" name="텍스트상자 37">
            <a:extLst>
              <a:ext uri="{FF2B5EF4-FFF2-40B4-BE49-F238E27FC236}">
                <a16:creationId xmlns:a16="http://schemas.microsoft.com/office/drawing/2014/main" id="{1F3758B3-0BF4-8AFF-270D-9DF50F65E6DE}"/>
              </a:ext>
            </a:extLst>
          </p:cNvPr>
          <p:cNvSpPr txBox="1"/>
          <p:nvPr/>
        </p:nvSpPr>
        <p:spPr>
          <a:xfrm>
            <a:off x="7812247" y="5757533"/>
            <a:ext cx="2105063" cy="624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fontAlgn="base" latinLnBrk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이중 전체 사형수의 </a:t>
            </a:r>
            <a:r>
              <a:rPr lang="en-US" altLang="ko-KR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82%</a:t>
            </a:r>
            <a:r>
              <a:rPr lang="ko-KR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는 </a:t>
            </a:r>
            <a:r>
              <a:rPr lang="en-US" altLang="ko-KR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9</a:t>
            </a:r>
            <a:r>
              <a:rPr lang="ko-KR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개국에 집중</a:t>
            </a:r>
            <a:endParaRPr lang="en-US" altLang="ko-KR" sz="1600" kern="100" spc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290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F41DB3A-5647-5710-F621-4217B3E3D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FB61675A-C23B-3265-C9E7-C7A70C33A719}"/>
              </a:ext>
            </a:extLst>
          </p:cNvPr>
          <p:cNvGrpSpPr/>
          <p:nvPr/>
        </p:nvGrpSpPr>
        <p:grpSpPr>
          <a:xfrm>
            <a:off x="911225" y="1381567"/>
            <a:ext cx="10369550" cy="68580"/>
            <a:chOff x="911225" y="1381567"/>
            <a:chExt cx="1036955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CB9F81FF-DBFE-56FA-D4ED-618C672340A2}"/>
                </a:ext>
              </a:extLst>
            </p:cNvPr>
            <p:cNvCxnSpPr/>
            <p:nvPr/>
          </p:nvCxnSpPr>
          <p:spPr>
            <a:xfrm>
              <a:off x="911225" y="1450147"/>
              <a:ext cx="1036955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95A4A3BB-FE3C-6E58-955E-3A55FA10D2E9}"/>
                </a:ext>
              </a:extLst>
            </p:cNvPr>
            <p:cNvCxnSpPr/>
            <p:nvPr/>
          </p:nvCxnSpPr>
          <p:spPr>
            <a:xfrm>
              <a:off x="911225" y="1381567"/>
              <a:ext cx="1036955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텍스트상자 23">
            <a:extLst>
              <a:ext uri="{FF2B5EF4-FFF2-40B4-BE49-F238E27FC236}">
                <a16:creationId xmlns:a16="http://schemas.microsoft.com/office/drawing/2014/main" id="{E4ADE531-7FF8-EE1B-932C-51BBE62088D2}"/>
              </a:ext>
            </a:extLst>
          </p:cNvPr>
          <p:cNvSpPr txBox="1"/>
          <p:nvPr/>
        </p:nvSpPr>
        <p:spPr>
          <a:xfrm>
            <a:off x="9130192" y="510641"/>
            <a:ext cx="2150583" cy="81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  <a:alpha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INDEX 01</a:t>
            </a:r>
          </a:p>
          <a:p>
            <a:pPr algn="r">
              <a:lnSpc>
                <a:spcPct val="120000"/>
              </a:lnSpc>
            </a:pP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사형제도 </a:t>
            </a:r>
            <a:r>
              <a:rPr kumimoji="1" lang="ko-KR" altLang="en-US" sz="2000" b="1" dirty="0">
                <a:solidFill>
                  <a:srgbClr val="36518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현황</a:t>
            </a:r>
            <a:endParaRPr kumimoji="1" lang="en-US" altLang="ko-KR" sz="2000" b="1" dirty="0">
              <a:solidFill>
                <a:srgbClr val="36518B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sp>
        <p:nvSpPr>
          <p:cNvPr id="7" name="텍스트상자 9">
            <a:extLst>
              <a:ext uri="{FF2B5EF4-FFF2-40B4-BE49-F238E27FC236}">
                <a16:creationId xmlns:a16="http://schemas.microsoft.com/office/drawing/2014/main" id="{BCE22699-68E0-A001-22C5-86A50807A3A4}"/>
              </a:ext>
            </a:extLst>
          </p:cNvPr>
          <p:cNvSpPr txBox="1"/>
          <p:nvPr/>
        </p:nvSpPr>
        <p:spPr>
          <a:xfrm>
            <a:off x="912887" y="830682"/>
            <a:ext cx="4421113" cy="47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ko-KR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&lt; </a:t>
            </a:r>
            <a:r>
              <a:rPr kumimoji="1" lang="ko-KR" altLang="en-US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국제사형제도 현황 </a:t>
            </a:r>
            <a:r>
              <a:rPr kumimoji="1" lang="en-US" altLang="ko-KR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- </a:t>
            </a:r>
            <a:r>
              <a:rPr kumimoji="1" lang="ko-KR" altLang="en-US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최근이슈 </a:t>
            </a:r>
            <a:r>
              <a:rPr kumimoji="1" lang="en-US" altLang="ko-KR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&gt;</a:t>
            </a:r>
            <a:endParaRPr kumimoji="1" lang="ko-KR" altLang="en-US" sz="2200" dirty="0">
              <a:solidFill>
                <a:srgbClr val="B77573"/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4D7A6F-840B-C189-DF4C-3E4BDFC6B213}"/>
              </a:ext>
            </a:extLst>
          </p:cNvPr>
          <p:cNvSpPr txBox="1"/>
          <p:nvPr/>
        </p:nvSpPr>
        <p:spPr>
          <a:xfrm>
            <a:off x="911225" y="2031486"/>
            <a:ext cx="103695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000" kern="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2021</a:t>
            </a:r>
            <a:r>
              <a:rPr lang="ko-KR" altLang="en-US" sz="3000" kern="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년 기준</a:t>
            </a:r>
            <a:r>
              <a:rPr lang="en-US" altLang="ko-KR" sz="3000" kern="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,</a:t>
            </a:r>
            <a:r>
              <a:rPr lang="ko-KR" altLang="en-US" sz="3000" kern="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 세계 </a:t>
            </a:r>
            <a:r>
              <a:rPr lang="ko-KR" altLang="en-US" sz="3000" kern="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최대 사형 </a:t>
            </a:r>
            <a:r>
              <a:rPr lang="ko-KR" altLang="en-US" sz="3000" kern="0" dirty="0" err="1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집행국</a:t>
            </a:r>
            <a:r>
              <a:rPr lang="ko-KR" altLang="en-US" sz="3000" kern="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 </a:t>
            </a:r>
            <a:r>
              <a:rPr lang="en-US" altLang="ko-KR" sz="3000" kern="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TOP 5</a:t>
            </a:r>
            <a:endParaRPr lang="ko-KR" altLang="en-US" sz="3000" kern="0" spc="0" dirty="0">
              <a:solidFill>
                <a:srgbClr val="C00000"/>
              </a:solidFill>
              <a:effectLst/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9A436316-3407-8232-A419-66B317825B62}"/>
              </a:ext>
            </a:extLst>
          </p:cNvPr>
          <p:cNvSpPr/>
          <p:nvPr/>
        </p:nvSpPr>
        <p:spPr>
          <a:xfrm>
            <a:off x="3135877" y="3054933"/>
            <a:ext cx="1470941" cy="1470941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800" dirty="0">
              <a:solidFill>
                <a:schemeClr val="bg1"/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48E0B3-3AC3-3A04-00A3-CEDB16A8001C}"/>
              </a:ext>
            </a:extLst>
          </p:cNvPr>
          <p:cNvSpPr txBox="1"/>
          <p:nvPr/>
        </p:nvSpPr>
        <p:spPr>
          <a:xfrm>
            <a:off x="3298629" y="4616969"/>
            <a:ext cx="114543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500" b="1" dirty="0">
                <a:solidFill>
                  <a:schemeClr val="bg2">
                    <a:lumMod val="25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이란</a:t>
            </a:r>
            <a:endParaRPr lang="en-US" altLang="ko-KR" sz="2500" b="1" dirty="0">
              <a:solidFill>
                <a:schemeClr val="bg2">
                  <a:lumMod val="25000"/>
                </a:schemeClr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  <a:p>
            <a:pPr algn="ctr"/>
            <a:r>
              <a:rPr lang="en-US" altLang="ko-KR" sz="2500" b="1" dirty="0">
                <a:solidFill>
                  <a:schemeClr val="bg2">
                    <a:lumMod val="25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314+</a:t>
            </a:r>
            <a:endParaRPr lang="ko-KR" altLang="en-US" sz="2500" dirty="0">
              <a:solidFill>
                <a:schemeClr val="bg2">
                  <a:lumMod val="25000"/>
                </a:schemeClr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7AA8D2A7-6454-B19C-305F-9236A734EFBA}"/>
              </a:ext>
            </a:extLst>
          </p:cNvPr>
          <p:cNvSpPr/>
          <p:nvPr/>
        </p:nvSpPr>
        <p:spPr>
          <a:xfrm>
            <a:off x="911225" y="3054933"/>
            <a:ext cx="1470941" cy="147094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800" dirty="0">
              <a:solidFill>
                <a:schemeClr val="bg1"/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F420F2-4F98-5E27-71E3-8D0068441A56}"/>
              </a:ext>
            </a:extLst>
          </p:cNvPr>
          <p:cNvSpPr txBox="1"/>
          <p:nvPr/>
        </p:nvSpPr>
        <p:spPr>
          <a:xfrm>
            <a:off x="911225" y="4616969"/>
            <a:ext cx="147094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500" b="1" dirty="0">
                <a:solidFill>
                  <a:schemeClr val="bg2">
                    <a:lumMod val="25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중국</a:t>
            </a:r>
            <a:endParaRPr lang="en-US" altLang="ko-KR" sz="2500" b="1" dirty="0">
              <a:solidFill>
                <a:schemeClr val="bg2">
                  <a:lumMod val="25000"/>
                </a:schemeClr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  <a:p>
            <a:pPr algn="ctr"/>
            <a:r>
              <a:rPr lang="en-US" altLang="ko-KR" sz="2500" b="1" dirty="0">
                <a:solidFill>
                  <a:schemeClr val="bg2">
                    <a:lumMod val="25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1000+</a:t>
            </a:r>
            <a:endParaRPr lang="ko-KR" altLang="en-US" sz="2500" dirty="0">
              <a:solidFill>
                <a:schemeClr val="bg2">
                  <a:lumMod val="25000"/>
                </a:schemeClr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312228C3-C54C-4D99-471E-99C3B007ACCC}"/>
              </a:ext>
            </a:extLst>
          </p:cNvPr>
          <p:cNvSpPr/>
          <p:nvPr/>
        </p:nvSpPr>
        <p:spPr>
          <a:xfrm>
            <a:off x="5360529" y="3054933"/>
            <a:ext cx="1470941" cy="1470941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800" dirty="0">
              <a:solidFill>
                <a:schemeClr val="bg1"/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1A2427-0468-E7DC-D13C-365531E3EF7A}"/>
              </a:ext>
            </a:extLst>
          </p:cNvPr>
          <p:cNvSpPr txBox="1"/>
          <p:nvPr/>
        </p:nvSpPr>
        <p:spPr>
          <a:xfrm>
            <a:off x="5360527" y="4616969"/>
            <a:ext cx="147094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500" b="1" dirty="0">
                <a:solidFill>
                  <a:schemeClr val="bg2">
                    <a:lumMod val="25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이집트</a:t>
            </a:r>
            <a:endParaRPr lang="en-US" altLang="ko-KR" sz="2500" b="1" dirty="0">
              <a:solidFill>
                <a:schemeClr val="bg2">
                  <a:lumMod val="25000"/>
                </a:schemeClr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  <a:p>
            <a:pPr algn="ctr"/>
            <a:r>
              <a:rPr lang="en-US" altLang="ko-KR" sz="2500" b="1" dirty="0">
                <a:solidFill>
                  <a:schemeClr val="bg2">
                    <a:lumMod val="25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83+</a:t>
            </a: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4106F696-97E5-AAF6-0140-3FE4D9A1F7F6}"/>
              </a:ext>
            </a:extLst>
          </p:cNvPr>
          <p:cNvSpPr/>
          <p:nvPr/>
        </p:nvSpPr>
        <p:spPr>
          <a:xfrm>
            <a:off x="7585181" y="3054933"/>
            <a:ext cx="1470941" cy="1470941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800" dirty="0">
              <a:solidFill>
                <a:schemeClr val="bg1"/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83FF51-DA0B-FFA9-5874-64ED27840B38}"/>
              </a:ext>
            </a:extLst>
          </p:cNvPr>
          <p:cNvSpPr txBox="1"/>
          <p:nvPr/>
        </p:nvSpPr>
        <p:spPr>
          <a:xfrm>
            <a:off x="6890619" y="4616969"/>
            <a:ext cx="285138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500" b="1" dirty="0">
                <a:solidFill>
                  <a:schemeClr val="bg2">
                    <a:lumMod val="25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사우디아라비아</a:t>
            </a:r>
            <a:endParaRPr lang="en-US" altLang="ko-KR" sz="2500" b="1" dirty="0">
              <a:solidFill>
                <a:schemeClr val="bg2">
                  <a:lumMod val="25000"/>
                </a:schemeClr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  <a:p>
            <a:pPr algn="ctr"/>
            <a:r>
              <a:rPr lang="en-US" altLang="ko-KR" sz="2500" b="1" dirty="0">
                <a:solidFill>
                  <a:schemeClr val="bg2">
                    <a:lumMod val="25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65+</a:t>
            </a:r>
            <a:endParaRPr lang="ko-KR" altLang="en-US" sz="2500" dirty="0">
              <a:solidFill>
                <a:schemeClr val="bg2">
                  <a:lumMod val="25000"/>
                </a:schemeClr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D060D305-1ABF-4A0C-B8EE-37FB115509DF}"/>
              </a:ext>
            </a:extLst>
          </p:cNvPr>
          <p:cNvSpPr/>
          <p:nvPr/>
        </p:nvSpPr>
        <p:spPr>
          <a:xfrm>
            <a:off x="9809834" y="3054933"/>
            <a:ext cx="1470941" cy="1470941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800" dirty="0">
              <a:solidFill>
                <a:schemeClr val="bg1"/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B79EDB-FE8F-584F-AA10-FE9311BE3E97}"/>
              </a:ext>
            </a:extLst>
          </p:cNvPr>
          <p:cNvSpPr txBox="1"/>
          <p:nvPr/>
        </p:nvSpPr>
        <p:spPr>
          <a:xfrm>
            <a:off x="9809832" y="4616969"/>
            <a:ext cx="147094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500" b="1" dirty="0">
                <a:solidFill>
                  <a:schemeClr val="bg2">
                    <a:lumMod val="25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시리아</a:t>
            </a:r>
            <a:endParaRPr lang="en-US" altLang="ko-KR" sz="2500" b="1" dirty="0">
              <a:solidFill>
                <a:schemeClr val="bg2">
                  <a:lumMod val="25000"/>
                </a:schemeClr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  <a:p>
            <a:pPr algn="ctr"/>
            <a:r>
              <a:rPr lang="en-US" altLang="ko-KR" sz="2500" b="1" dirty="0">
                <a:solidFill>
                  <a:schemeClr val="bg2">
                    <a:lumMod val="25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24+</a:t>
            </a:r>
            <a:endParaRPr lang="ko-KR" altLang="en-US" sz="2500" dirty="0">
              <a:solidFill>
                <a:schemeClr val="bg2">
                  <a:lumMod val="25000"/>
                </a:schemeClr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F40B49AB-267D-28FE-91DB-DF516221F73D}"/>
              </a:ext>
            </a:extLst>
          </p:cNvPr>
          <p:cNvSpPr/>
          <p:nvPr/>
        </p:nvSpPr>
        <p:spPr>
          <a:xfrm>
            <a:off x="7585181" y="3052755"/>
            <a:ext cx="1470941" cy="1470941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800" dirty="0">
              <a:solidFill>
                <a:schemeClr val="bg1"/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5416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01AC078-C131-3E2D-382C-BC0A6066F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3B3DE0B0-0922-931A-1655-5670858B0B82}"/>
              </a:ext>
            </a:extLst>
          </p:cNvPr>
          <p:cNvGrpSpPr/>
          <p:nvPr/>
        </p:nvGrpSpPr>
        <p:grpSpPr>
          <a:xfrm>
            <a:off x="911225" y="1381567"/>
            <a:ext cx="10369550" cy="68580"/>
            <a:chOff x="911225" y="1381567"/>
            <a:chExt cx="1036955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B5752493-02B8-EA6F-8D94-87E23D7A7EA4}"/>
                </a:ext>
              </a:extLst>
            </p:cNvPr>
            <p:cNvCxnSpPr/>
            <p:nvPr/>
          </p:nvCxnSpPr>
          <p:spPr>
            <a:xfrm>
              <a:off x="911225" y="1450147"/>
              <a:ext cx="1036955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166DA66B-9AA5-8B16-74F4-8D8B682CBED3}"/>
                </a:ext>
              </a:extLst>
            </p:cNvPr>
            <p:cNvCxnSpPr/>
            <p:nvPr/>
          </p:nvCxnSpPr>
          <p:spPr>
            <a:xfrm>
              <a:off x="911225" y="1381567"/>
              <a:ext cx="1036955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텍스트상자 23">
            <a:extLst>
              <a:ext uri="{FF2B5EF4-FFF2-40B4-BE49-F238E27FC236}">
                <a16:creationId xmlns:a16="http://schemas.microsoft.com/office/drawing/2014/main" id="{70DEE7DB-82DC-8910-013E-D8689ED4B056}"/>
              </a:ext>
            </a:extLst>
          </p:cNvPr>
          <p:cNvSpPr txBox="1"/>
          <p:nvPr/>
        </p:nvSpPr>
        <p:spPr>
          <a:xfrm>
            <a:off x="9130192" y="510641"/>
            <a:ext cx="2150583" cy="81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  <a:alpha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INDEX 01</a:t>
            </a:r>
          </a:p>
          <a:p>
            <a:pPr algn="r">
              <a:lnSpc>
                <a:spcPct val="120000"/>
              </a:lnSpc>
            </a:pP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사형제도 </a:t>
            </a:r>
            <a:r>
              <a:rPr kumimoji="1" lang="ko-KR" altLang="en-US" sz="2000" b="1" dirty="0">
                <a:solidFill>
                  <a:srgbClr val="36518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현황</a:t>
            </a:r>
            <a:endParaRPr kumimoji="1" lang="en-US" altLang="ko-KR" sz="2000" b="1" dirty="0">
              <a:solidFill>
                <a:srgbClr val="36518B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sp>
        <p:nvSpPr>
          <p:cNvPr id="7" name="텍스트상자 9">
            <a:extLst>
              <a:ext uri="{FF2B5EF4-FFF2-40B4-BE49-F238E27FC236}">
                <a16:creationId xmlns:a16="http://schemas.microsoft.com/office/drawing/2014/main" id="{2D0D08D2-00A6-DBE8-C2CC-D28D899EF729}"/>
              </a:ext>
            </a:extLst>
          </p:cNvPr>
          <p:cNvSpPr txBox="1"/>
          <p:nvPr/>
        </p:nvSpPr>
        <p:spPr>
          <a:xfrm>
            <a:off x="912887" y="830682"/>
            <a:ext cx="4421113" cy="47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ko-KR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&lt; </a:t>
            </a:r>
            <a:r>
              <a:rPr kumimoji="1" lang="ko-KR" altLang="en-US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국제사형제도 현황 </a:t>
            </a:r>
            <a:r>
              <a:rPr kumimoji="1" lang="en-US" altLang="ko-KR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&gt;</a:t>
            </a:r>
            <a:endParaRPr kumimoji="1" lang="ko-KR" altLang="en-US" sz="2200" dirty="0">
              <a:solidFill>
                <a:srgbClr val="B77573"/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886E8254-7EE7-4C92-DF48-740CB5A5BF69}"/>
              </a:ext>
            </a:extLst>
          </p:cNvPr>
          <p:cNvGrpSpPr/>
          <p:nvPr/>
        </p:nvGrpSpPr>
        <p:grpSpPr>
          <a:xfrm>
            <a:off x="3073420" y="1817908"/>
            <a:ext cx="6045161" cy="4672331"/>
            <a:chOff x="911225" y="1710482"/>
            <a:chExt cx="6045161" cy="4672331"/>
          </a:xfrm>
        </p:grpSpPr>
        <p:sp>
          <p:nvSpPr>
            <p:cNvPr id="9" name="テキスト ボックス 17">
              <a:extLst>
                <a:ext uri="{FF2B5EF4-FFF2-40B4-BE49-F238E27FC236}">
                  <a16:creationId xmlns:a16="http://schemas.microsoft.com/office/drawing/2014/main" id="{F00EC053-1883-F200-78D7-5358A9B912C9}"/>
                </a:ext>
              </a:extLst>
            </p:cNvPr>
            <p:cNvSpPr txBox="1"/>
            <p:nvPr/>
          </p:nvSpPr>
          <p:spPr>
            <a:xfrm>
              <a:off x="911225" y="6013481"/>
              <a:ext cx="6045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pc="-149" dirty="0">
                  <a:solidFill>
                    <a:srgbClr val="36518B"/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  <a:cs typeface="조선일보명조" panose="02030304000000000000" pitchFamily="18" charset="-127"/>
                </a:rPr>
                <a:t>&lt; </a:t>
              </a:r>
              <a:r>
                <a:rPr lang="ko-KR" altLang="en-US" spc="-149" dirty="0">
                  <a:solidFill>
                    <a:srgbClr val="36518B"/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  <a:cs typeface="조선일보명조" panose="02030304000000000000" pitchFamily="18" charset="-127"/>
                </a:rPr>
                <a:t>국제사형제도 현황 그래프 </a:t>
              </a:r>
              <a:r>
                <a:rPr lang="en-US" altLang="ko-KR" spc="-149" dirty="0">
                  <a:solidFill>
                    <a:srgbClr val="36518B"/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  <a:cs typeface="조선일보명조" panose="02030304000000000000" pitchFamily="18" charset="-127"/>
                </a:rPr>
                <a:t>&gt;</a:t>
              </a:r>
            </a:p>
          </p:txBody>
        </p:sp>
        <p:graphicFrame>
          <p:nvGraphicFramePr>
            <p:cNvPr id="10" name="차트 9">
              <a:extLst>
                <a:ext uri="{FF2B5EF4-FFF2-40B4-BE49-F238E27FC236}">
                  <a16:creationId xmlns:a16="http://schemas.microsoft.com/office/drawing/2014/main" id="{6381825E-5870-ECEA-3844-08E66AAA1B1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50770406"/>
                </p:ext>
              </p:extLst>
            </p:nvPr>
          </p:nvGraphicFramePr>
          <p:xfrm>
            <a:off x="911226" y="1710482"/>
            <a:ext cx="6045160" cy="42675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1" name="타원 10">
            <a:extLst>
              <a:ext uri="{FF2B5EF4-FFF2-40B4-BE49-F238E27FC236}">
                <a16:creationId xmlns:a16="http://schemas.microsoft.com/office/drawing/2014/main" id="{2388FE11-0C12-718E-82A5-BC467F54C070}"/>
              </a:ext>
            </a:extLst>
          </p:cNvPr>
          <p:cNvSpPr/>
          <p:nvPr/>
        </p:nvSpPr>
        <p:spPr>
          <a:xfrm>
            <a:off x="5811007" y="2213697"/>
            <a:ext cx="498354" cy="4891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A9F8E48D-08A3-6803-B1BB-1156010ED591}"/>
              </a:ext>
            </a:extLst>
          </p:cNvPr>
          <p:cNvSpPr/>
          <p:nvPr/>
        </p:nvSpPr>
        <p:spPr>
          <a:xfrm>
            <a:off x="8069067" y="4464137"/>
            <a:ext cx="498354" cy="4891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4852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AD6A634-53D1-E2D7-2014-87EF6BDE9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D16A07D9-0787-5AD7-B512-6F1888C68DE5}"/>
              </a:ext>
            </a:extLst>
          </p:cNvPr>
          <p:cNvGrpSpPr/>
          <p:nvPr/>
        </p:nvGrpSpPr>
        <p:grpSpPr>
          <a:xfrm>
            <a:off x="0" y="3481301"/>
            <a:ext cx="9537700" cy="68580"/>
            <a:chOff x="0" y="3481301"/>
            <a:chExt cx="953770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40245395-8911-2B50-BFFD-0622D20BA4F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49881"/>
              <a:ext cx="953770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8C1F54BC-F2D8-A9D2-5D7B-87994E55720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81301"/>
              <a:ext cx="953770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17">
            <a:extLst>
              <a:ext uri="{FF2B5EF4-FFF2-40B4-BE49-F238E27FC236}">
                <a16:creationId xmlns:a16="http://schemas.microsoft.com/office/drawing/2014/main" id="{EF0DF50C-53E2-980B-F808-4D26ECEC3E25}"/>
              </a:ext>
            </a:extLst>
          </p:cNvPr>
          <p:cNvSpPr txBox="1"/>
          <p:nvPr/>
        </p:nvSpPr>
        <p:spPr>
          <a:xfrm>
            <a:off x="3208152" y="2899645"/>
            <a:ext cx="6329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000" b="1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Arial" panose="020B0604020202020204" pitchFamily="34" charset="0"/>
              </a:rPr>
              <a:t>02-1. </a:t>
            </a:r>
            <a:r>
              <a:rPr lang="ko-KR" altLang="en-US" sz="3000" b="1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Arial" panose="020B0604020202020204" pitchFamily="34" charset="0"/>
              </a:rPr>
              <a:t>관련이론</a:t>
            </a:r>
          </a:p>
        </p:txBody>
      </p:sp>
      <p:sp>
        <p:nvSpPr>
          <p:cNvPr id="7" name="텍스트상자 24">
            <a:extLst>
              <a:ext uri="{FF2B5EF4-FFF2-40B4-BE49-F238E27FC236}">
                <a16:creationId xmlns:a16="http://schemas.microsoft.com/office/drawing/2014/main" id="{18250774-D2FC-DDCE-4D3F-233AAD013E31}"/>
              </a:ext>
            </a:extLst>
          </p:cNvPr>
          <p:cNvSpPr txBox="1"/>
          <p:nvPr/>
        </p:nvSpPr>
        <p:spPr>
          <a:xfrm>
            <a:off x="5402792" y="3618461"/>
            <a:ext cx="4134908" cy="442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1" lang="en-US" altLang="ko-KR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- </a:t>
            </a:r>
            <a:r>
              <a:rPr kumimoji="1" lang="ko-KR" altLang="en-US" sz="2000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존치론</a:t>
            </a:r>
            <a:r>
              <a:rPr kumimoji="1" lang="en-US" altLang="ko-KR" sz="2000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, </a:t>
            </a:r>
            <a:r>
              <a:rPr kumimoji="1" lang="ko-KR" altLang="en-US" sz="2000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폐지론</a:t>
            </a: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에 대해</a:t>
            </a:r>
            <a:endParaRPr kumimoji="1" lang="en-US" altLang="ko-KR" sz="2000" b="1" dirty="0">
              <a:solidFill>
                <a:schemeClr val="bg2">
                  <a:lumMod val="50000"/>
                </a:schemeClr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6674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918A17A8-BC3A-9066-66B0-4D6974CA1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FA96D0EE-19D8-EC05-9263-6A2C3233001D}"/>
              </a:ext>
            </a:extLst>
          </p:cNvPr>
          <p:cNvGrpSpPr/>
          <p:nvPr/>
        </p:nvGrpSpPr>
        <p:grpSpPr>
          <a:xfrm>
            <a:off x="911225" y="1381567"/>
            <a:ext cx="10369550" cy="68580"/>
            <a:chOff x="911225" y="1381567"/>
            <a:chExt cx="10369550" cy="68580"/>
          </a:xfrm>
        </p:grpSpPr>
        <p:cxnSp>
          <p:nvCxnSpPr>
            <p:cNvPr id="10" name="직선 연결선 14">
              <a:extLst>
                <a:ext uri="{FF2B5EF4-FFF2-40B4-BE49-F238E27FC236}">
                  <a16:creationId xmlns:a16="http://schemas.microsoft.com/office/drawing/2014/main" id="{C9623EC7-F417-959E-3EA4-5FBF8EC3AE7E}"/>
                </a:ext>
              </a:extLst>
            </p:cNvPr>
            <p:cNvCxnSpPr/>
            <p:nvPr/>
          </p:nvCxnSpPr>
          <p:spPr>
            <a:xfrm>
              <a:off x="911225" y="1450147"/>
              <a:ext cx="1036955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58">
              <a:extLst>
                <a:ext uri="{FF2B5EF4-FFF2-40B4-BE49-F238E27FC236}">
                  <a16:creationId xmlns:a16="http://schemas.microsoft.com/office/drawing/2014/main" id="{0B997EC8-AA68-6860-400E-2628E505421A}"/>
                </a:ext>
              </a:extLst>
            </p:cNvPr>
            <p:cNvCxnSpPr/>
            <p:nvPr/>
          </p:nvCxnSpPr>
          <p:spPr>
            <a:xfrm>
              <a:off x="911225" y="1381567"/>
              <a:ext cx="1036955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텍스트상자 23">
            <a:extLst>
              <a:ext uri="{FF2B5EF4-FFF2-40B4-BE49-F238E27FC236}">
                <a16:creationId xmlns:a16="http://schemas.microsoft.com/office/drawing/2014/main" id="{A7C7EA6D-4B42-C9B1-D0A5-AEF830B2F292}"/>
              </a:ext>
            </a:extLst>
          </p:cNvPr>
          <p:cNvSpPr txBox="1"/>
          <p:nvPr/>
        </p:nvSpPr>
        <p:spPr>
          <a:xfrm>
            <a:off x="8884920" y="510641"/>
            <a:ext cx="2395855" cy="81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  <a:alpha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INDEX 02</a:t>
            </a:r>
          </a:p>
          <a:p>
            <a:pPr algn="r">
              <a:lnSpc>
                <a:spcPct val="120000"/>
              </a:lnSpc>
            </a:pP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관련이론 </a:t>
            </a:r>
            <a:r>
              <a:rPr kumimoji="1" lang="en-US" altLang="ko-KR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&gt;</a:t>
            </a: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 </a:t>
            </a:r>
            <a:r>
              <a:rPr kumimoji="1" lang="ko-KR" altLang="en-US" sz="2000" b="1" dirty="0">
                <a:solidFill>
                  <a:srgbClr val="36518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폐지론</a:t>
            </a:r>
            <a:endParaRPr kumimoji="1" lang="en-US" altLang="ko-KR" sz="2000" b="1" dirty="0">
              <a:solidFill>
                <a:srgbClr val="36518B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sp>
        <p:nvSpPr>
          <p:cNvPr id="13" name="텍스트상자 9">
            <a:extLst>
              <a:ext uri="{FF2B5EF4-FFF2-40B4-BE49-F238E27FC236}">
                <a16:creationId xmlns:a16="http://schemas.microsoft.com/office/drawing/2014/main" id="{F486DF71-F3B3-0D6A-7D17-3DF849E1F053}"/>
              </a:ext>
            </a:extLst>
          </p:cNvPr>
          <p:cNvSpPr txBox="1"/>
          <p:nvPr/>
        </p:nvSpPr>
        <p:spPr>
          <a:xfrm>
            <a:off x="912887" y="830682"/>
            <a:ext cx="6188953" cy="512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o-KR" altLang="en-US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사형제도 이론적</a:t>
            </a:r>
            <a:r>
              <a:rPr kumimoji="1" lang="en-US" altLang="ko-KR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/</a:t>
            </a:r>
            <a:r>
              <a:rPr kumimoji="1" lang="ko-KR" altLang="en-US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논의 배경 </a:t>
            </a:r>
            <a:r>
              <a:rPr kumimoji="1" lang="en-US" altLang="ko-KR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&gt; </a:t>
            </a:r>
            <a:r>
              <a:rPr kumimoji="1" lang="ko-KR" altLang="en-US" sz="22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사형제도</a:t>
            </a:r>
            <a:r>
              <a:rPr kumimoji="1" lang="ko-KR" altLang="en-US" sz="24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 </a:t>
            </a:r>
            <a:r>
              <a:rPr kumimoji="1" lang="en-US" altLang="ko-KR" sz="24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‘</a:t>
            </a:r>
            <a:r>
              <a:rPr kumimoji="1" lang="ko-KR" altLang="en-US" sz="24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폐지</a:t>
            </a:r>
            <a:r>
              <a:rPr kumimoji="1" lang="en-US" altLang="ko-KR" sz="24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’</a:t>
            </a:r>
            <a:r>
              <a:rPr kumimoji="1" lang="ko-KR" altLang="en-US" sz="24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 </a:t>
            </a:r>
            <a:r>
              <a:rPr kumimoji="1" lang="ko-KR" altLang="en-US" sz="22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주장</a:t>
            </a:r>
            <a:r>
              <a:rPr kumimoji="1" lang="ko-KR" altLang="en-US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 </a:t>
            </a: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221FFC6-62BF-62DB-E09C-7FC46E294F75}"/>
              </a:ext>
            </a:extLst>
          </p:cNvPr>
          <p:cNvSpPr/>
          <p:nvPr/>
        </p:nvSpPr>
        <p:spPr>
          <a:xfrm>
            <a:off x="3802669" y="1907902"/>
            <a:ext cx="2038887" cy="2038887"/>
          </a:xfrm>
          <a:prstGeom prst="ellipse">
            <a:avLst/>
          </a:prstGeom>
          <a:solidFill>
            <a:srgbClr val="4B576F"/>
          </a:solidFill>
          <a:ln w="12700">
            <a:solidFill>
              <a:srgbClr val="4B5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174193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35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19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범죄의 </a:t>
            </a:r>
            <a:endParaRPr lang="en-US" altLang="ko-KR" sz="1900" b="1" dirty="0">
              <a:solidFill>
                <a:schemeClr val="bg1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ctr">
              <a:defRPr/>
            </a:pPr>
            <a:r>
              <a:rPr lang="ko-KR" altLang="en-US" sz="1900" b="1" dirty="0" err="1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예방성</a:t>
            </a:r>
            <a:endParaRPr lang="en-US" altLang="ko-KR" sz="1900" b="1" dirty="0">
              <a:solidFill>
                <a:schemeClr val="bg1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ctr">
              <a:defRPr/>
            </a:pPr>
            <a:r>
              <a:rPr lang="ko-KR" altLang="en-US" sz="19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관련 </a:t>
            </a:r>
            <a:endParaRPr lang="en-US" altLang="ko-KR" sz="1900" b="1" dirty="0">
              <a:solidFill>
                <a:schemeClr val="bg1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ctr">
              <a:defRPr/>
            </a:pPr>
            <a:r>
              <a:rPr lang="ko-KR" altLang="en-US" sz="19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효과문제</a:t>
            </a: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1F898812-4476-7103-8196-F7C233B66E78}"/>
              </a:ext>
            </a:extLst>
          </p:cNvPr>
          <p:cNvSpPr/>
          <p:nvPr/>
        </p:nvSpPr>
        <p:spPr>
          <a:xfrm>
            <a:off x="6350444" y="1907903"/>
            <a:ext cx="2038887" cy="2038887"/>
          </a:xfrm>
          <a:prstGeom prst="ellipse">
            <a:avLst/>
          </a:prstGeom>
          <a:solidFill>
            <a:srgbClr val="4B576F"/>
          </a:solidFill>
          <a:ln w="12700">
            <a:solidFill>
              <a:srgbClr val="4B5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174193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35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19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사형제도 </a:t>
            </a:r>
            <a:endParaRPr lang="en-US" altLang="ko-KR" sz="1900" b="1" dirty="0">
              <a:solidFill>
                <a:schemeClr val="bg1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ctr">
              <a:defRPr/>
            </a:pPr>
            <a:r>
              <a:rPr lang="ko-KR" altLang="en-US" sz="19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정당성</a:t>
            </a:r>
            <a:endParaRPr lang="en-US" altLang="ko-KR" sz="1900" b="1" dirty="0">
              <a:solidFill>
                <a:schemeClr val="bg1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ctr">
              <a:defRPr/>
            </a:pPr>
            <a:r>
              <a:rPr lang="ko-KR" altLang="en-US" sz="19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문제</a:t>
            </a: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73FE8D99-D04B-000F-5AC8-514BA8889FF8}"/>
              </a:ext>
            </a:extLst>
          </p:cNvPr>
          <p:cNvSpPr/>
          <p:nvPr/>
        </p:nvSpPr>
        <p:spPr>
          <a:xfrm>
            <a:off x="3802668" y="4361359"/>
            <a:ext cx="2038887" cy="2038887"/>
          </a:xfrm>
          <a:prstGeom prst="ellipse">
            <a:avLst/>
          </a:prstGeom>
          <a:solidFill>
            <a:srgbClr val="4B576F"/>
          </a:solidFill>
          <a:ln w="12700">
            <a:solidFill>
              <a:srgbClr val="4B5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174193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35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19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사회의 </a:t>
            </a:r>
            <a:endParaRPr lang="en-US" altLang="ko-KR" sz="1900" b="1" dirty="0">
              <a:solidFill>
                <a:schemeClr val="bg1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ctr">
              <a:defRPr/>
            </a:pPr>
            <a:r>
              <a:rPr lang="ko-KR" altLang="en-US" sz="19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책임성 </a:t>
            </a:r>
            <a:endParaRPr lang="en-US" altLang="ko-KR" sz="1900" b="1" dirty="0">
              <a:solidFill>
                <a:schemeClr val="bg1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ctr">
              <a:defRPr/>
            </a:pPr>
            <a:r>
              <a:rPr lang="ko-KR" altLang="en-US" sz="19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회피 문제</a:t>
            </a: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53A7D67F-DE20-901D-4DE7-1C539DCEA069}"/>
              </a:ext>
            </a:extLst>
          </p:cNvPr>
          <p:cNvSpPr/>
          <p:nvPr/>
        </p:nvSpPr>
        <p:spPr>
          <a:xfrm>
            <a:off x="6350443" y="4361358"/>
            <a:ext cx="2038887" cy="2038887"/>
          </a:xfrm>
          <a:prstGeom prst="ellipse">
            <a:avLst/>
          </a:prstGeom>
          <a:solidFill>
            <a:srgbClr val="4B576F"/>
          </a:solidFill>
          <a:ln w="12700">
            <a:solidFill>
              <a:srgbClr val="4B5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174193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35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19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사형제도 </a:t>
            </a:r>
            <a:endParaRPr lang="en-US" altLang="ko-KR" sz="1900" b="1" dirty="0">
              <a:solidFill>
                <a:schemeClr val="bg1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ctr">
              <a:defRPr/>
            </a:pPr>
            <a:r>
              <a:rPr lang="ko-KR" altLang="en-US" sz="19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집행 피해자 </a:t>
            </a:r>
            <a:endParaRPr lang="en-US" altLang="ko-KR" sz="1900" b="1" dirty="0">
              <a:solidFill>
                <a:schemeClr val="bg1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ctr">
              <a:defRPr/>
            </a:pPr>
            <a:r>
              <a:rPr lang="ko-KR" altLang="en-US" sz="19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문제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E82B6A-2273-54F3-2D86-07CEB868484C}"/>
              </a:ext>
            </a:extLst>
          </p:cNvPr>
          <p:cNvSpPr txBox="1"/>
          <p:nvPr/>
        </p:nvSpPr>
        <p:spPr>
          <a:xfrm>
            <a:off x="3958515" y="3421173"/>
            <a:ext cx="6215334" cy="75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ts val="0"/>
              </a:spcBef>
            </a:pP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1) 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대부분의 사회과학 연구는 사형제가 범죄를 억제한다는 근거를 찾지 못함</a:t>
            </a:r>
            <a:endParaRPr lang="en-US" altLang="ko-KR" sz="1500" kern="0" spc="0" dirty="0">
              <a:solidFill>
                <a:srgbClr val="000000"/>
              </a:solidFill>
              <a:effectLst/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</a:pPr>
            <a:r>
              <a:rPr lang="en-US" altLang="ko-KR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2) </a:t>
            </a:r>
            <a:r>
              <a:rPr lang="ko-KR" altLang="en-US" sz="1500" b="1" kern="0" spc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사형과 종신형 사이에 차이가 없다</a:t>
            </a: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.</a:t>
            </a:r>
            <a:endParaRPr lang="ko-KR" altLang="en-US" sz="1500" kern="0" spc="0" dirty="0">
              <a:solidFill>
                <a:srgbClr val="000000"/>
              </a:solidFill>
              <a:effectLst/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414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18646 0.14861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811733F-38C4-3C19-ABCF-3A0B5B2AD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92AB0559-5D6F-2176-DF93-9701E9CE9A1F}"/>
              </a:ext>
            </a:extLst>
          </p:cNvPr>
          <p:cNvGrpSpPr/>
          <p:nvPr/>
        </p:nvGrpSpPr>
        <p:grpSpPr>
          <a:xfrm>
            <a:off x="911225" y="1381567"/>
            <a:ext cx="10369550" cy="68580"/>
            <a:chOff x="911225" y="1381567"/>
            <a:chExt cx="1036955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EBCF78B6-46D7-FE68-750C-DE3DB0660461}"/>
                </a:ext>
              </a:extLst>
            </p:cNvPr>
            <p:cNvCxnSpPr/>
            <p:nvPr/>
          </p:nvCxnSpPr>
          <p:spPr>
            <a:xfrm>
              <a:off x="911225" y="1450147"/>
              <a:ext cx="1036955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C06FB992-8307-15F7-853A-3D24564FCDF2}"/>
                </a:ext>
              </a:extLst>
            </p:cNvPr>
            <p:cNvCxnSpPr/>
            <p:nvPr/>
          </p:nvCxnSpPr>
          <p:spPr>
            <a:xfrm>
              <a:off x="911225" y="1381567"/>
              <a:ext cx="1036955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텍스트상자 23">
            <a:extLst>
              <a:ext uri="{FF2B5EF4-FFF2-40B4-BE49-F238E27FC236}">
                <a16:creationId xmlns:a16="http://schemas.microsoft.com/office/drawing/2014/main" id="{C3A0DD64-A375-C5C1-306E-1A3EB2EB3956}"/>
              </a:ext>
            </a:extLst>
          </p:cNvPr>
          <p:cNvSpPr txBox="1"/>
          <p:nvPr/>
        </p:nvSpPr>
        <p:spPr>
          <a:xfrm>
            <a:off x="8884920" y="510641"/>
            <a:ext cx="2395855" cy="81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  <a:alpha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INDEX 02</a:t>
            </a:r>
          </a:p>
          <a:p>
            <a:pPr algn="r">
              <a:lnSpc>
                <a:spcPct val="120000"/>
              </a:lnSpc>
            </a:pP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관련이론 </a:t>
            </a:r>
            <a:r>
              <a:rPr kumimoji="1" lang="en-US" altLang="ko-KR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&gt;</a:t>
            </a: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 </a:t>
            </a:r>
            <a:r>
              <a:rPr kumimoji="1" lang="ko-KR" altLang="en-US" sz="2000" b="1" dirty="0">
                <a:solidFill>
                  <a:srgbClr val="36518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폐지론</a:t>
            </a:r>
            <a:endParaRPr kumimoji="1" lang="en-US" altLang="ko-KR" sz="2000" b="1" dirty="0">
              <a:solidFill>
                <a:srgbClr val="36518B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sp>
        <p:nvSpPr>
          <p:cNvPr id="7" name="텍스트상자 9">
            <a:extLst>
              <a:ext uri="{FF2B5EF4-FFF2-40B4-BE49-F238E27FC236}">
                <a16:creationId xmlns:a16="http://schemas.microsoft.com/office/drawing/2014/main" id="{0D4A44A6-FB6F-6774-5689-4810EBFA0BDF}"/>
              </a:ext>
            </a:extLst>
          </p:cNvPr>
          <p:cNvSpPr txBox="1"/>
          <p:nvPr/>
        </p:nvSpPr>
        <p:spPr>
          <a:xfrm>
            <a:off x="912887" y="830682"/>
            <a:ext cx="6188953" cy="512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o-KR" altLang="en-US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사형제도 이론적</a:t>
            </a:r>
            <a:r>
              <a:rPr kumimoji="1" lang="en-US" altLang="ko-KR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/</a:t>
            </a:r>
            <a:r>
              <a:rPr kumimoji="1" lang="ko-KR" altLang="en-US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논의 배경 </a:t>
            </a:r>
            <a:r>
              <a:rPr kumimoji="1" lang="en-US" altLang="ko-KR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&gt; </a:t>
            </a:r>
            <a:r>
              <a:rPr kumimoji="1" lang="ko-KR" altLang="en-US" sz="22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사형제도</a:t>
            </a:r>
            <a:r>
              <a:rPr kumimoji="1" lang="ko-KR" altLang="en-US" sz="24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 </a:t>
            </a:r>
            <a:r>
              <a:rPr kumimoji="1" lang="en-US" altLang="ko-KR" sz="24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‘</a:t>
            </a:r>
            <a:r>
              <a:rPr kumimoji="1" lang="ko-KR" altLang="en-US" sz="24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폐지</a:t>
            </a:r>
            <a:r>
              <a:rPr kumimoji="1" lang="en-US" altLang="ko-KR" sz="24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’</a:t>
            </a:r>
            <a:r>
              <a:rPr kumimoji="1" lang="ko-KR" altLang="en-US" sz="24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 </a:t>
            </a:r>
            <a:r>
              <a:rPr kumimoji="1" lang="ko-KR" altLang="en-US" sz="22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주장</a:t>
            </a:r>
            <a:r>
              <a:rPr kumimoji="1" lang="ko-KR" altLang="en-US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 </a:t>
            </a: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0DF27965-E6D1-3300-4CC0-8DDCC6B97463}"/>
              </a:ext>
            </a:extLst>
          </p:cNvPr>
          <p:cNvSpPr/>
          <p:nvPr/>
        </p:nvSpPr>
        <p:spPr>
          <a:xfrm>
            <a:off x="1530471" y="2928810"/>
            <a:ext cx="2038887" cy="2038887"/>
          </a:xfrm>
          <a:prstGeom prst="ellipse">
            <a:avLst/>
          </a:prstGeom>
          <a:solidFill>
            <a:srgbClr val="4B576F"/>
          </a:solidFill>
          <a:ln w="12700">
            <a:solidFill>
              <a:srgbClr val="4B5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174193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35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사형제도 </a:t>
            </a:r>
            <a:endParaRPr lang="en-US" altLang="ko-KR" sz="2000" b="1" dirty="0">
              <a:solidFill>
                <a:schemeClr val="bg1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ctr"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정당성</a:t>
            </a:r>
            <a:endParaRPr lang="en-US" altLang="ko-KR" sz="2000" b="1" dirty="0">
              <a:solidFill>
                <a:schemeClr val="bg1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ctr"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문제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613DFD-D770-79A7-5831-B26B8E5C5A68}"/>
              </a:ext>
            </a:extLst>
          </p:cNvPr>
          <p:cNvSpPr txBox="1"/>
          <p:nvPr/>
        </p:nvSpPr>
        <p:spPr>
          <a:xfrm>
            <a:off x="3958514" y="3429000"/>
            <a:ext cx="6526297" cy="10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1) 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사형제가 정당한 형벌인지도 문제가 된다</a:t>
            </a: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. 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가장 큰 문제는 </a:t>
            </a:r>
            <a:r>
              <a:rPr lang="ko-KR" altLang="en-US" sz="1500" b="1" kern="0" spc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오심의 가능성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이다</a:t>
            </a: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.   </a:t>
            </a:r>
          </a:p>
          <a:p>
            <a:pPr algn="just" fontAlgn="base">
              <a:lnSpc>
                <a:spcPct val="150000"/>
              </a:lnSpc>
            </a:pPr>
            <a:r>
              <a:rPr lang="en-US" altLang="ko-KR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  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사형은 되돌릴 수 없는 형벌이다</a:t>
            </a: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. </a:t>
            </a:r>
          </a:p>
          <a:p>
            <a:pPr algn="just" fontAlgn="base">
              <a:lnSpc>
                <a:spcPct val="150000"/>
              </a:lnSpc>
            </a:pP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2) 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설사 나중에 오심이 밝혀져도 </a:t>
            </a:r>
            <a:r>
              <a:rPr lang="ko-KR" altLang="en-US" sz="1500" b="1" kern="0" spc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복구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가 원천적으로 하다</a:t>
            </a: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.</a:t>
            </a:r>
            <a:r>
              <a:rPr lang="ko-KR" altLang="en-US" sz="1500" b="1" kern="0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불가능</a:t>
            </a:r>
            <a:endParaRPr lang="ko-KR" altLang="en-US" sz="1500" kern="0" spc="0" dirty="0">
              <a:solidFill>
                <a:srgbClr val="000000"/>
              </a:solidFill>
              <a:effectLst/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661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E3BF924-BE16-8908-F4AF-42EED3516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073541-2506-FD0D-ED1E-754973BCD417}"/>
              </a:ext>
            </a:extLst>
          </p:cNvPr>
          <p:cNvSpPr txBox="1"/>
          <p:nvPr/>
        </p:nvSpPr>
        <p:spPr>
          <a:xfrm>
            <a:off x="796925" y="3318618"/>
            <a:ext cx="2159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Aharoni" panose="02010803020104030203" pitchFamily="2" charset="-79"/>
              </a:rPr>
              <a:t>INDEX</a:t>
            </a:r>
            <a:endParaRPr lang="ko-KR" altLang="en-US" sz="4400" dirty="0">
              <a:solidFill>
                <a:schemeClr val="bg2">
                  <a:lumMod val="50000"/>
                </a:schemeClr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  <a:cs typeface="Aharoni" panose="02010803020104030203" pitchFamily="2" charset="-79"/>
            </a:endParaRPr>
          </a:p>
        </p:txBody>
      </p:sp>
      <p:cxnSp>
        <p:nvCxnSpPr>
          <p:cNvPr id="4" name="직선 연결선 15">
            <a:extLst>
              <a:ext uri="{FF2B5EF4-FFF2-40B4-BE49-F238E27FC236}">
                <a16:creationId xmlns:a16="http://schemas.microsoft.com/office/drawing/2014/main" id="{AB6244F2-3668-5C25-2DA8-55F70CEFA24D}"/>
              </a:ext>
            </a:extLst>
          </p:cNvPr>
          <p:cNvCxnSpPr>
            <a:cxnSpLocks/>
          </p:cNvCxnSpPr>
          <p:nvPr/>
        </p:nvCxnSpPr>
        <p:spPr>
          <a:xfrm rot="10800000">
            <a:off x="911225" y="6543327"/>
            <a:ext cx="1036955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57">
            <a:extLst>
              <a:ext uri="{FF2B5EF4-FFF2-40B4-BE49-F238E27FC236}">
                <a16:creationId xmlns:a16="http://schemas.microsoft.com/office/drawing/2014/main" id="{D59BB324-50B3-7CB6-5856-59F8D2361905}"/>
              </a:ext>
            </a:extLst>
          </p:cNvPr>
          <p:cNvSpPr txBox="1"/>
          <p:nvPr/>
        </p:nvSpPr>
        <p:spPr>
          <a:xfrm>
            <a:off x="9848682" y="3689179"/>
            <a:ext cx="1431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윤리와 철학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5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조</a:t>
            </a:r>
            <a:endParaRPr lang="ko-KR" altLang="en-US" sz="2800" b="1" dirty="0">
              <a:solidFill>
                <a:schemeClr val="bg2">
                  <a:lumMod val="50000"/>
                </a:schemeClr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</p:txBody>
      </p:sp>
      <p:cxnSp>
        <p:nvCxnSpPr>
          <p:cNvPr id="6" name="직선 연결선 15">
            <a:extLst>
              <a:ext uri="{FF2B5EF4-FFF2-40B4-BE49-F238E27FC236}">
                <a16:creationId xmlns:a16="http://schemas.microsoft.com/office/drawing/2014/main" id="{02E85007-DDE9-E72C-0636-883574085E49}"/>
              </a:ext>
            </a:extLst>
          </p:cNvPr>
          <p:cNvCxnSpPr>
            <a:cxnSpLocks/>
          </p:cNvCxnSpPr>
          <p:nvPr/>
        </p:nvCxnSpPr>
        <p:spPr>
          <a:xfrm rot="10800000">
            <a:off x="911225" y="4946251"/>
            <a:ext cx="1036955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14">
            <a:extLst>
              <a:ext uri="{FF2B5EF4-FFF2-40B4-BE49-F238E27FC236}">
                <a16:creationId xmlns:a16="http://schemas.microsoft.com/office/drawing/2014/main" id="{60AFA8D5-7B6C-723C-6080-077CBA211605}"/>
              </a:ext>
            </a:extLst>
          </p:cNvPr>
          <p:cNvCxnSpPr>
            <a:cxnSpLocks/>
          </p:cNvCxnSpPr>
          <p:nvPr/>
        </p:nvCxnSpPr>
        <p:spPr>
          <a:xfrm>
            <a:off x="911225" y="4241646"/>
            <a:ext cx="1036926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58">
            <a:extLst>
              <a:ext uri="{FF2B5EF4-FFF2-40B4-BE49-F238E27FC236}">
                <a16:creationId xmlns:a16="http://schemas.microsoft.com/office/drawing/2014/main" id="{6DBAABBD-A9FD-4C36-5329-10FE9B0F2C3E}"/>
              </a:ext>
            </a:extLst>
          </p:cNvPr>
          <p:cNvCxnSpPr>
            <a:cxnSpLocks/>
          </p:cNvCxnSpPr>
          <p:nvPr/>
        </p:nvCxnSpPr>
        <p:spPr>
          <a:xfrm>
            <a:off x="911225" y="4173066"/>
            <a:ext cx="1036926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A87433D6-4B4D-4655-2E4A-E51602B8CC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01" b="-747"/>
          <a:stretch/>
        </p:blipFill>
        <p:spPr>
          <a:xfrm>
            <a:off x="911225" y="0"/>
            <a:ext cx="10369260" cy="3207210"/>
          </a:xfrm>
          <a:prstGeom prst="rect">
            <a:avLst/>
          </a:prstGeom>
        </p:spPr>
      </p:pic>
      <p:sp>
        <p:nvSpPr>
          <p:cNvPr id="10" name="텍스트상자 15">
            <a:extLst>
              <a:ext uri="{FF2B5EF4-FFF2-40B4-BE49-F238E27FC236}">
                <a16:creationId xmlns:a16="http://schemas.microsoft.com/office/drawing/2014/main" id="{6A805123-BFB1-02D7-3C6B-1F8AE5C2ADE5}"/>
              </a:ext>
            </a:extLst>
          </p:cNvPr>
          <p:cNvSpPr txBox="1"/>
          <p:nvPr/>
        </p:nvSpPr>
        <p:spPr>
          <a:xfrm>
            <a:off x="921384" y="4971172"/>
            <a:ext cx="3067059" cy="1166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en-US" altLang="ko-KR" sz="16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1) </a:t>
            </a:r>
            <a:r>
              <a:rPr kumimoji="1" lang="ko-KR" altLang="en-US" sz="16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사형제도의 개념</a:t>
            </a:r>
            <a:endParaRPr kumimoji="1" lang="en-US" altLang="ko-KR" sz="1600" dirty="0">
              <a:solidFill>
                <a:schemeClr val="bg2">
                  <a:lumMod val="50000"/>
                </a:schemeClr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just">
              <a:lnSpc>
                <a:spcPct val="150000"/>
              </a:lnSpc>
            </a:pPr>
            <a:r>
              <a:rPr kumimoji="1" lang="en-US" altLang="ko-KR" sz="16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2) </a:t>
            </a:r>
            <a:r>
              <a:rPr kumimoji="1" lang="ko-KR" altLang="en-US" sz="16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사형의 기원</a:t>
            </a:r>
            <a:endParaRPr kumimoji="1" lang="en-US" altLang="ko-KR" sz="1600" dirty="0">
              <a:solidFill>
                <a:schemeClr val="bg2">
                  <a:lumMod val="50000"/>
                </a:schemeClr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just">
              <a:lnSpc>
                <a:spcPct val="150000"/>
              </a:lnSpc>
            </a:pPr>
            <a:r>
              <a:rPr kumimoji="1" lang="en-US" altLang="ko-KR" sz="16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3) </a:t>
            </a:r>
            <a:r>
              <a:rPr kumimoji="1" lang="ko-KR" altLang="en-US" sz="16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사형제도 현황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BE9DC1CF-228E-9592-763C-9840F1A0D86F}"/>
              </a:ext>
            </a:extLst>
          </p:cNvPr>
          <p:cNvSpPr txBox="1"/>
          <p:nvPr/>
        </p:nvSpPr>
        <p:spPr>
          <a:xfrm>
            <a:off x="921384" y="4365563"/>
            <a:ext cx="3067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조선일보명조" panose="02030304000000000000" pitchFamily="18" charset="-127"/>
              </a:rPr>
              <a:t>01.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조선일보명조" panose="02030304000000000000" pitchFamily="18" charset="-127"/>
              </a:rPr>
              <a:t>서론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D236D731-B027-2BF7-A273-847EE52C7606}"/>
              </a:ext>
            </a:extLst>
          </p:cNvPr>
          <p:cNvSpPr txBox="1"/>
          <p:nvPr/>
        </p:nvSpPr>
        <p:spPr>
          <a:xfrm>
            <a:off x="4584080" y="4364904"/>
            <a:ext cx="302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조선일보명조" panose="02030304000000000000" pitchFamily="18" charset="-127"/>
              </a:rPr>
              <a:t>02.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조선일보명조" panose="02030304000000000000" pitchFamily="18" charset="-127"/>
              </a:rPr>
              <a:t>본론</a:t>
            </a: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BF04C235-C7F6-1857-B697-53CD5B5AC146}"/>
              </a:ext>
            </a:extLst>
          </p:cNvPr>
          <p:cNvSpPr txBox="1"/>
          <p:nvPr/>
        </p:nvSpPr>
        <p:spPr>
          <a:xfrm>
            <a:off x="8247066" y="4379039"/>
            <a:ext cx="302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조선일보명조" panose="02030304000000000000" pitchFamily="18" charset="-127"/>
              </a:rPr>
              <a:t>03.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조선일보명조" panose="02030304000000000000" pitchFamily="18" charset="-127"/>
              </a:rPr>
              <a:t>결론</a:t>
            </a:r>
          </a:p>
        </p:txBody>
      </p:sp>
      <p:sp>
        <p:nvSpPr>
          <p:cNvPr id="14" name="텍스트상자 15">
            <a:extLst>
              <a:ext uri="{FF2B5EF4-FFF2-40B4-BE49-F238E27FC236}">
                <a16:creationId xmlns:a16="http://schemas.microsoft.com/office/drawing/2014/main" id="{D21563EC-0179-6C94-2AA8-8E5E3E2425DF}"/>
              </a:ext>
            </a:extLst>
          </p:cNvPr>
          <p:cNvSpPr txBox="1"/>
          <p:nvPr/>
        </p:nvSpPr>
        <p:spPr>
          <a:xfrm>
            <a:off x="4584081" y="4968531"/>
            <a:ext cx="3023550" cy="1535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en-US" altLang="ko-KR" sz="16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1) </a:t>
            </a:r>
            <a:r>
              <a:rPr kumimoji="1" lang="ko-KR" altLang="en-US" sz="16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관련이론 </a:t>
            </a:r>
            <a:r>
              <a:rPr kumimoji="1" lang="en-US" altLang="ko-KR" sz="16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(</a:t>
            </a:r>
            <a:r>
              <a:rPr kumimoji="1" lang="ko-KR" altLang="en-US" sz="16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존치론</a:t>
            </a:r>
            <a:r>
              <a:rPr kumimoji="1" lang="en-US" altLang="ko-KR" sz="16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, </a:t>
            </a:r>
            <a:r>
              <a:rPr kumimoji="1" lang="ko-KR" altLang="en-US" sz="16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폐지론</a:t>
            </a:r>
            <a:r>
              <a:rPr kumimoji="1" lang="en-US" altLang="ko-KR" sz="16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kumimoji="1" lang="en-US" altLang="ko-KR" sz="16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2) </a:t>
            </a:r>
            <a:r>
              <a:rPr kumimoji="1" lang="ko-KR" altLang="en-US" sz="16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사형집행인의 이슈</a:t>
            </a:r>
            <a:endParaRPr kumimoji="1" lang="en-US" altLang="ko-KR" sz="1600" dirty="0">
              <a:solidFill>
                <a:schemeClr val="bg2">
                  <a:lumMod val="50000"/>
                </a:schemeClr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just">
              <a:lnSpc>
                <a:spcPct val="150000"/>
              </a:lnSpc>
            </a:pPr>
            <a:r>
              <a:rPr kumimoji="1" lang="en-US" altLang="ko-KR" sz="16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3) </a:t>
            </a:r>
            <a:r>
              <a:rPr kumimoji="1" lang="ko-KR" altLang="en-US" sz="16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해외 사례</a:t>
            </a:r>
            <a:endParaRPr kumimoji="1" lang="en-US" altLang="ko-KR" sz="1600" dirty="0">
              <a:solidFill>
                <a:schemeClr val="bg2">
                  <a:lumMod val="50000"/>
                </a:schemeClr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just">
              <a:lnSpc>
                <a:spcPct val="150000"/>
              </a:lnSpc>
            </a:pPr>
            <a:r>
              <a:rPr kumimoji="1" lang="en-US" altLang="ko-KR" sz="16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4) </a:t>
            </a:r>
            <a:r>
              <a:rPr kumimoji="1" lang="ko-KR" altLang="en-US" sz="16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관련 영상</a:t>
            </a:r>
            <a:endParaRPr kumimoji="1" lang="en-US" altLang="ko-KR" sz="1600" dirty="0">
              <a:solidFill>
                <a:schemeClr val="bg2">
                  <a:lumMod val="50000"/>
                </a:schemeClr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</p:txBody>
      </p:sp>
      <p:sp>
        <p:nvSpPr>
          <p:cNvPr id="15" name="텍스트상자 15">
            <a:extLst>
              <a:ext uri="{FF2B5EF4-FFF2-40B4-BE49-F238E27FC236}">
                <a16:creationId xmlns:a16="http://schemas.microsoft.com/office/drawing/2014/main" id="{C23DE5FB-8DD7-6099-A845-ED28B0123631}"/>
              </a:ext>
            </a:extLst>
          </p:cNvPr>
          <p:cNvSpPr txBox="1"/>
          <p:nvPr/>
        </p:nvSpPr>
        <p:spPr>
          <a:xfrm>
            <a:off x="8247066" y="4956956"/>
            <a:ext cx="3033420" cy="427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o-KR" altLang="en-US" sz="16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토론 </a:t>
            </a:r>
            <a:r>
              <a:rPr kumimoji="1" lang="en-US" altLang="ko-KR" sz="16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(</a:t>
            </a:r>
            <a:r>
              <a:rPr kumimoji="1" lang="ko-KR" altLang="en-US" sz="16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윤리적 딜레마 사례 제시</a:t>
            </a:r>
            <a:r>
              <a:rPr kumimoji="1" lang="en-US" altLang="ko-KR" sz="16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)</a:t>
            </a:r>
            <a:endParaRPr kumimoji="1" lang="ko-KR" altLang="en-US" sz="1600" dirty="0">
              <a:solidFill>
                <a:schemeClr val="bg2">
                  <a:lumMod val="50000"/>
                </a:schemeClr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88B19FE2-A547-EE19-189F-17CE6D14CC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10"/>
          <a:stretch/>
        </p:blipFill>
        <p:spPr>
          <a:xfrm rot="16200000">
            <a:off x="4523605" y="-3602221"/>
            <a:ext cx="3154661" cy="103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86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1280894-EFED-77BD-E269-EA0653700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13C0216F-92C2-DE0A-4575-E4C18F029ADB}"/>
              </a:ext>
            </a:extLst>
          </p:cNvPr>
          <p:cNvGrpSpPr/>
          <p:nvPr/>
        </p:nvGrpSpPr>
        <p:grpSpPr>
          <a:xfrm>
            <a:off x="911225" y="1381567"/>
            <a:ext cx="10369550" cy="68580"/>
            <a:chOff x="911225" y="1381567"/>
            <a:chExt cx="1036955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561F0A89-A508-FEFC-3690-5D74C2F67D06}"/>
                </a:ext>
              </a:extLst>
            </p:cNvPr>
            <p:cNvCxnSpPr/>
            <p:nvPr/>
          </p:nvCxnSpPr>
          <p:spPr>
            <a:xfrm>
              <a:off x="911225" y="1450147"/>
              <a:ext cx="1036955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0234CAE8-2045-5877-AA07-EB8739ED33B7}"/>
                </a:ext>
              </a:extLst>
            </p:cNvPr>
            <p:cNvCxnSpPr/>
            <p:nvPr/>
          </p:nvCxnSpPr>
          <p:spPr>
            <a:xfrm>
              <a:off x="911225" y="1381567"/>
              <a:ext cx="1036955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텍스트상자 23">
            <a:extLst>
              <a:ext uri="{FF2B5EF4-FFF2-40B4-BE49-F238E27FC236}">
                <a16:creationId xmlns:a16="http://schemas.microsoft.com/office/drawing/2014/main" id="{EAAB5A72-BADE-9EC1-5293-F14337BE5613}"/>
              </a:ext>
            </a:extLst>
          </p:cNvPr>
          <p:cNvSpPr txBox="1"/>
          <p:nvPr/>
        </p:nvSpPr>
        <p:spPr>
          <a:xfrm>
            <a:off x="8884920" y="510641"/>
            <a:ext cx="2395855" cy="81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  <a:alpha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INDEX 02</a:t>
            </a:r>
          </a:p>
          <a:p>
            <a:pPr algn="r">
              <a:lnSpc>
                <a:spcPct val="120000"/>
              </a:lnSpc>
            </a:pP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관련이론 </a:t>
            </a:r>
            <a:r>
              <a:rPr kumimoji="1" lang="en-US" altLang="ko-KR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&gt;</a:t>
            </a: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 </a:t>
            </a:r>
            <a:r>
              <a:rPr kumimoji="1" lang="ko-KR" altLang="en-US" sz="2000" b="1" dirty="0">
                <a:solidFill>
                  <a:srgbClr val="36518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폐지론</a:t>
            </a:r>
            <a:endParaRPr kumimoji="1" lang="en-US" altLang="ko-KR" sz="2000" b="1" dirty="0">
              <a:solidFill>
                <a:srgbClr val="36518B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sp>
        <p:nvSpPr>
          <p:cNvPr id="7" name="텍스트상자 9">
            <a:extLst>
              <a:ext uri="{FF2B5EF4-FFF2-40B4-BE49-F238E27FC236}">
                <a16:creationId xmlns:a16="http://schemas.microsoft.com/office/drawing/2014/main" id="{EDEC7D68-17FD-9932-112B-104E4749A412}"/>
              </a:ext>
            </a:extLst>
          </p:cNvPr>
          <p:cNvSpPr txBox="1"/>
          <p:nvPr/>
        </p:nvSpPr>
        <p:spPr>
          <a:xfrm>
            <a:off x="912887" y="830682"/>
            <a:ext cx="6188953" cy="512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o-KR" altLang="en-US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사형제도 이론적</a:t>
            </a:r>
            <a:r>
              <a:rPr kumimoji="1" lang="en-US" altLang="ko-KR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/</a:t>
            </a:r>
            <a:r>
              <a:rPr kumimoji="1" lang="ko-KR" altLang="en-US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논의 배경 </a:t>
            </a:r>
            <a:r>
              <a:rPr kumimoji="1" lang="en-US" altLang="ko-KR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&gt; </a:t>
            </a:r>
            <a:r>
              <a:rPr kumimoji="1" lang="ko-KR" altLang="en-US" sz="22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사형제도</a:t>
            </a:r>
            <a:r>
              <a:rPr kumimoji="1" lang="ko-KR" altLang="en-US" sz="24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 </a:t>
            </a:r>
            <a:r>
              <a:rPr kumimoji="1" lang="en-US" altLang="ko-KR" sz="24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‘</a:t>
            </a:r>
            <a:r>
              <a:rPr kumimoji="1" lang="ko-KR" altLang="en-US" sz="24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폐지</a:t>
            </a:r>
            <a:r>
              <a:rPr kumimoji="1" lang="en-US" altLang="ko-KR" sz="24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’</a:t>
            </a:r>
            <a:r>
              <a:rPr kumimoji="1" lang="ko-KR" altLang="en-US" sz="24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 </a:t>
            </a:r>
            <a:r>
              <a:rPr kumimoji="1" lang="ko-KR" altLang="en-US" sz="22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주장</a:t>
            </a:r>
            <a:r>
              <a:rPr kumimoji="1" lang="ko-KR" altLang="en-US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 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59FB5F1-C33C-1628-9F94-28F7197402C0}"/>
              </a:ext>
            </a:extLst>
          </p:cNvPr>
          <p:cNvGrpSpPr/>
          <p:nvPr/>
        </p:nvGrpSpPr>
        <p:grpSpPr>
          <a:xfrm>
            <a:off x="1530472" y="2918650"/>
            <a:ext cx="9208647" cy="2038887"/>
            <a:chOff x="2149718" y="2928810"/>
            <a:chExt cx="9208647" cy="2038887"/>
          </a:xfrm>
        </p:grpSpPr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8FBFD7C1-EF10-10A7-72A2-689B6BCC88D1}"/>
                </a:ext>
              </a:extLst>
            </p:cNvPr>
            <p:cNvSpPr/>
            <p:nvPr/>
          </p:nvSpPr>
          <p:spPr>
            <a:xfrm>
              <a:off x="2149718" y="2928810"/>
              <a:ext cx="2038887" cy="2038887"/>
            </a:xfrm>
            <a:prstGeom prst="ellipse">
              <a:avLst/>
            </a:prstGeom>
            <a:solidFill>
              <a:srgbClr val="4B576F"/>
            </a:solidFill>
            <a:ln w="12700">
              <a:solidFill>
                <a:srgbClr val="4B57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 algn="l" defTabSz="174193" rt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defRPr kumimoji="0" sz="1350" b="0" i="0" u="none" strike="noStrike" kern="1200" cap="none" spc="0" normalizeH="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algn="ctr">
                <a:defRPr/>
              </a:pPr>
              <a:r>
                <a:rPr lang="ko-KR" altLang="en-US" sz="2000" b="1" dirty="0">
                  <a:solidFill>
                    <a:schemeClr val="bg1"/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  <a:cs typeface="조선일보명조" panose="02030304000000000000" pitchFamily="18" charset="-127"/>
                </a:rPr>
                <a:t>사회의</a:t>
              </a:r>
              <a:endParaRPr lang="en-US" altLang="ko-KR" sz="20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endParaRPr>
            </a:p>
            <a:p>
              <a:pPr algn="ctr">
                <a:defRPr/>
              </a:pPr>
              <a:r>
                <a:rPr lang="ko-KR" altLang="en-US" sz="2000" b="1" dirty="0">
                  <a:solidFill>
                    <a:schemeClr val="bg1"/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  <a:cs typeface="조선일보명조" panose="02030304000000000000" pitchFamily="18" charset="-127"/>
                </a:rPr>
                <a:t>책임성</a:t>
              </a:r>
              <a:endParaRPr lang="en-US" altLang="ko-KR" sz="20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endParaRPr>
            </a:p>
            <a:p>
              <a:pPr algn="ctr">
                <a:defRPr/>
              </a:pPr>
              <a:r>
                <a:rPr lang="ko-KR" altLang="en-US" sz="2000" b="1" dirty="0">
                  <a:solidFill>
                    <a:schemeClr val="bg1"/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  <a:cs typeface="조선일보명조" panose="02030304000000000000" pitchFamily="18" charset="-127"/>
                </a:rPr>
                <a:t>문제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F0E672-D0C7-BA13-3063-02138903AA8A}"/>
                </a:ext>
              </a:extLst>
            </p:cNvPr>
            <p:cNvSpPr txBox="1"/>
            <p:nvPr/>
          </p:nvSpPr>
          <p:spPr>
            <a:xfrm>
              <a:off x="4577760" y="3429000"/>
              <a:ext cx="6780605" cy="75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fontAlgn="base">
                <a:lnSpc>
                  <a:spcPct val="150000"/>
                </a:lnSpc>
              </a:pPr>
              <a:r>
                <a:rPr lang="en-US" altLang="ko-KR" sz="1500" kern="0" dirty="0">
                  <a:solidFill>
                    <a:srgbClr val="000000"/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1) </a:t>
              </a:r>
              <a:r>
                <a:rPr lang="ko-KR" altLang="en-US" sz="1500" kern="0" spc="0" dirty="0">
                  <a:solidFill>
                    <a:srgbClr val="000000"/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사형제는 엉뚱한 방향으로 기능한다</a:t>
              </a:r>
              <a:r>
                <a:rPr lang="en-US" altLang="ko-KR" sz="1500" kern="0" spc="0" dirty="0">
                  <a:solidFill>
                    <a:srgbClr val="000000"/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. </a:t>
              </a:r>
              <a:r>
                <a:rPr lang="ko-KR" altLang="en-US" sz="1500" b="1" kern="0" spc="0" dirty="0">
                  <a:solidFill>
                    <a:srgbClr val="C00000"/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사형은 마치 문제가 해결된 것과 같은     </a:t>
              </a:r>
              <a:endParaRPr lang="en-US" altLang="ko-KR" sz="1500" b="1" kern="0" spc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endParaRPr>
            </a:p>
            <a:p>
              <a:pPr algn="just" fontAlgn="base">
                <a:lnSpc>
                  <a:spcPct val="150000"/>
                </a:lnSpc>
              </a:pPr>
              <a:r>
                <a:rPr lang="en-US" altLang="ko-KR" sz="1500" b="1" kern="0" dirty="0">
                  <a:solidFill>
                    <a:srgbClr val="C00000"/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   </a:t>
              </a:r>
              <a:r>
                <a:rPr lang="ko-KR" altLang="en-US" sz="1500" b="1" kern="0" spc="0" dirty="0">
                  <a:solidFill>
                    <a:srgbClr val="C00000"/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착시효과</a:t>
              </a:r>
              <a:r>
                <a:rPr lang="ko-KR" altLang="en-US" sz="1500" kern="0" spc="0" dirty="0">
                  <a:solidFill>
                    <a:srgbClr val="000000"/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를 불러일으키고</a:t>
              </a:r>
              <a:r>
                <a:rPr lang="en-US" altLang="ko-KR" sz="1500" kern="0" spc="0" dirty="0">
                  <a:solidFill>
                    <a:srgbClr val="000000"/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, </a:t>
              </a:r>
              <a:r>
                <a:rPr lang="ko-KR" altLang="en-US" sz="1500" kern="0" spc="0" dirty="0">
                  <a:solidFill>
                    <a:srgbClr val="000000"/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범죄 예방을 해야 하는 국가의 </a:t>
              </a:r>
              <a:r>
                <a:rPr lang="ko-KR" altLang="en-US" sz="1500" b="1" kern="0" spc="0" dirty="0">
                  <a:solidFill>
                    <a:srgbClr val="C00000"/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책임을 모호</a:t>
              </a:r>
              <a:r>
                <a:rPr lang="ko-KR" altLang="en-US" sz="1500" kern="0" spc="0" dirty="0">
                  <a:solidFill>
                    <a:srgbClr val="000000"/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하게 만든다</a:t>
              </a:r>
              <a:r>
                <a:rPr lang="en-US" altLang="ko-KR" sz="1500" kern="0" spc="0" dirty="0">
                  <a:solidFill>
                    <a:srgbClr val="000000"/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.</a:t>
              </a:r>
              <a:endParaRPr lang="ko-KR" altLang="en-US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095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2314838-5B40-7D9B-19B1-E7632B3F7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9276F834-0232-6942-4061-14D412DC9AAC}"/>
              </a:ext>
            </a:extLst>
          </p:cNvPr>
          <p:cNvGrpSpPr/>
          <p:nvPr/>
        </p:nvGrpSpPr>
        <p:grpSpPr>
          <a:xfrm>
            <a:off x="911225" y="1381567"/>
            <a:ext cx="10369550" cy="68580"/>
            <a:chOff x="911225" y="1381567"/>
            <a:chExt cx="1036955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AF3947BD-5E4D-053C-2D45-558EE14CC780}"/>
                </a:ext>
              </a:extLst>
            </p:cNvPr>
            <p:cNvCxnSpPr/>
            <p:nvPr/>
          </p:nvCxnSpPr>
          <p:spPr>
            <a:xfrm>
              <a:off x="911225" y="1450147"/>
              <a:ext cx="1036955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3B095EBA-63FF-7268-B901-056565F95F0C}"/>
                </a:ext>
              </a:extLst>
            </p:cNvPr>
            <p:cNvCxnSpPr/>
            <p:nvPr/>
          </p:nvCxnSpPr>
          <p:spPr>
            <a:xfrm>
              <a:off x="911225" y="1381567"/>
              <a:ext cx="1036955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텍스트상자 23">
            <a:extLst>
              <a:ext uri="{FF2B5EF4-FFF2-40B4-BE49-F238E27FC236}">
                <a16:creationId xmlns:a16="http://schemas.microsoft.com/office/drawing/2014/main" id="{B309635F-A0EA-66DF-6036-D9A73335FFAC}"/>
              </a:ext>
            </a:extLst>
          </p:cNvPr>
          <p:cNvSpPr txBox="1"/>
          <p:nvPr/>
        </p:nvSpPr>
        <p:spPr>
          <a:xfrm>
            <a:off x="8884920" y="510641"/>
            <a:ext cx="2395855" cy="81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  <a:alpha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INDEX 02</a:t>
            </a:r>
          </a:p>
          <a:p>
            <a:pPr algn="r">
              <a:lnSpc>
                <a:spcPct val="120000"/>
              </a:lnSpc>
            </a:pP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관련이론 </a:t>
            </a:r>
            <a:r>
              <a:rPr kumimoji="1" lang="en-US" altLang="ko-KR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&gt;</a:t>
            </a: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 </a:t>
            </a:r>
            <a:r>
              <a:rPr kumimoji="1" lang="ko-KR" altLang="en-US" sz="2000" b="1" dirty="0">
                <a:solidFill>
                  <a:srgbClr val="36518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폐지론</a:t>
            </a:r>
            <a:endParaRPr kumimoji="1" lang="en-US" altLang="ko-KR" sz="2000" b="1" dirty="0">
              <a:solidFill>
                <a:srgbClr val="36518B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sp>
        <p:nvSpPr>
          <p:cNvPr id="7" name="텍스트상자 9">
            <a:extLst>
              <a:ext uri="{FF2B5EF4-FFF2-40B4-BE49-F238E27FC236}">
                <a16:creationId xmlns:a16="http://schemas.microsoft.com/office/drawing/2014/main" id="{4E8A2FE9-A4EB-B485-FA46-887B1DCD01C7}"/>
              </a:ext>
            </a:extLst>
          </p:cNvPr>
          <p:cNvSpPr txBox="1"/>
          <p:nvPr/>
        </p:nvSpPr>
        <p:spPr>
          <a:xfrm>
            <a:off x="912887" y="830682"/>
            <a:ext cx="6188953" cy="512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o-KR" altLang="en-US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사형제도 이론적</a:t>
            </a:r>
            <a:r>
              <a:rPr kumimoji="1" lang="en-US" altLang="ko-KR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/</a:t>
            </a:r>
            <a:r>
              <a:rPr kumimoji="1" lang="ko-KR" altLang="en-US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논의 배경 </a:t>
            </a:r>
            <a:r>
              <a:rPr kumimoji="1" lang="en-US" altLang="ko-KR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&gt; </a:t>
            </a:r>
            <a:r>
              <a:rPr kumimoji="1" lang="ko-KR" altLang="en-US" sz="22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사형제도</a:t>
            </a:r>
            <a:r>
              <a:rPr kumimoji="1" lang="ko-KR" altLang="en-US" sz="24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 </a:t>
            </a:r>
            <a:r>
              <a:rPr kumimoji="1" lang="en-US" altLang="ko-KR" sz="24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‘</a:t>
            </a:r>
            <a:r>
              <a:rPr kumimoji="1" lang="ko-KR" altLang="en-US" sz="24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폐지</a:t>
            </a:r>
            <a:r>
              <a:rPr kumimoji="1" lang="en-US" altLang="ko-KR" sz="24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’</a:t>
            </a:r>
            <a:r>
              <a:rPr kumimoji="1" lang="ko-KR" altLang="en-US" sz="24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 </a:t>
            </a:r>
            <a:r>
              <a:rPr kumimoji="1" lang="ko-KR" altLang="en-US" sz="22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주장</a:t>
            </a:r>
            <a:r>
              <a:rPr kumimoji="1" lang="ko-KR" altLang="en-US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 </a:t>
            </a: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E75DC43D-8344-8958-31F2-1A97823BFF69}"/>
              </a:ext>
            </a:extLst>
          </p:cNvPr>
          <p:cNvSpPr/>
          <p:nvPr/>
        </p:nvSpPr>
        <p:spPr>
          <a:xfrm>
            <a:off x="1530472" y="2918650"/>
            <a:ext cx="2038887" cy="2038887"/>
          </a:xfrm>
          <a:prstGeom prst="ellipse">
            <a:avLst/>
          </a:prstGeom>
          <a:solidFill>
            <a:srgbClr val="4B576F"/>
          </a:solidFill>
          <a:ln w="12700">
            <a:solidFill>
              <a:srgbClr val="4B5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174193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35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사형제도</a:t>
            </a:r>
            <a:endParaRPr lang="en-US" altLang="ko-KR" sz="2000" b="1" dirty="0">
              <a:solidFill>
                <a:schemeClr val="bg1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ctr"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집행 피해자 문제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B644A3-97A3-12DD-C95D-3A052DE3182C}"/>
              </a:ext>
            </a:extLst>
          </p:cNvPr>
          <p:cNvSpPr txBox="1"/>
          <p:nvPr/>
        </p:nvSpPr>
        <p:spPr>
          <a:xfrm>
            <a:off x="3958515" y="3215234"/>
            <a:ext cx="6703014" cy="144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altLang="ko-KR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1) </a:t>
            </a:r>
            <a:r>
              <a:rPr lang="ko-KR" altLang="en-US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복수심 충족보다도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피해자와 그 가족들</a:t>
            </a: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, 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주변 인물들이 </a:t>
            </a:r>
            <a:r>
              <a:rPr lang="ko-KR" altLang="en-US" sz="1500" kern="0" spc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다시 사회에 복귀해서       </a:t>
            </a:r>
            <a:endParaRPr lang="en-US" altLang="ko-KR" sz="1500" kern="0" spc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en-US" altLang="ko-KR" sz="15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  </a:t>
            </a:r>
            <a:r>
              <a:rPr lang="ko-KR" altLang="en-US" sz="1500" kern="0" spc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살아가게 하는 것이 중요하다</a:t>
            </a:r>
            <a:r>
              <a:rPr lang="en-US" altLang="ko-KR" sz="1500" kern="0" spc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. </a:t>
            </a:r>
          </a:p>
          <a:p>
            <a:pPr algn="just" fontAlgn="base">
              <a:lnSpc>
                <a:spcPct val="150000"/>
              </a:lnSpc>
            </a:pPr>
            <a:r>
              <a:rPr lang="en-US" altLang="ko-KR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2) 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사형을 집행하지 않는 국가는 사형 대신 </a:t>
            </a:r>
            <a:r>
              <a:rPr lang="ko-KR" altLang="en-US" sz="1500" b="1" kern="0" spc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피해자 가족들의 사회복귀를 위한 노력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에 더 힘을 쓸 수밖에 없다</a:t>
            </a: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.</a:t>
            </a:r>
            <a:endParaRPr lang="ko-KR" altLang="en-US" sz="1500" kern="0" spc="0" dirty="0">
              <a:solidFill>
                <a:srgbClr val="000000"/>
              </a:solidFill>
              <a:effectLst/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6669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76BF683-FDBE-42C0-EF4B-901ACED5F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18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BCB2B484-6214-2832-615C-D82ECECA4773}"/>
              </a:ext>
            </a:extLst>
          </p:cNvPr>
          <p:cNvGrpSpPr/>
          <p:nvPr/>
        </p:nvGrpSpPr>
        <p:grpSpPr>
          <a:xfrm>
            <a:off x="911225" y="1381567"/>
            <a:ext cx="10369550" cy="68580"/>
            <a:chOff x="911225" y="1381567"/>
            <a:chExt cx="1036955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DEB87599-3098-F198-713C-F1ADD0A62CF4}"/>
                </a:ext>
              </a:extLst>
            </p:cNvPr>
            <p:cNvCxnSpPr/>
            <p:nvPr/>
          </p:nvCxnSpPr>
          <p:spPr>
            <a:xfrm>
              <a:off x="911225" y="1450147"/>
              <a:ext cx="1036955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5EA43821-7568-B4EB-C424-E76FFBAE69E5}"/>
                </a:ext>
              </a:extLst>
            </p:cNvPr>
            <p:cNvCxnSpPr/>
            <p:nvPr/>
          </p:nvCxnSpPr>
          <p:spPr>
            <a:xfrm>
              <a:off x="911225" y="1381567"/>
              <a:ext cx="1036955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텍스트상자 23">
            <a:extLst>
              <a:ext uri="{FF2B5EF4-FFF2-40B4-BE49-F238E27FC236}">
                <a16:creationId xmlns:a16="http://schemas.microsoft.com/office/drawing/2014/main" id="{6049F43D-8AA3-380D-5AD2-CB1600D33C56}"/>
              </a:ext>
            </a:extLst>
          </p:cNvPr>
          <p:cNvSpPr txBox="1"/>
          <p:nvPr/>
        </p:nvSpPr>
        <p:spPr>
          <a:xfrm>
            <a:off x="8884920" y="510641"/>
            <a:ext cx="2395855" cy="81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  <a:alpha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INDEX 02</a:t>
            </a:r>
          </a:p>
          <a:p>
            <a:pPr algn="r">
              <a:lnSpc>
                <a:spcPct val="120000"/>
              </a:lnSpc>
            </a:pP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관련이론 </a:t>
            </a:r>
            <a:r>
              <a:rPr kumimoji="1" lang="en-US" altLang="ko-KR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&gt;</a:t>
            </a: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 </a:t>
            </a:r>
            <a:r>
              <a:rPr kumimoji="1" lang="ko-KR" altLang="en-US" sz="2000" b="1" dirty="0">
                <a:solidFill>
                  <a:srgbClr val="36518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폐지론</a:t>
            </a:r>
            <a:endParaRPr kumimoji="1" lang="en-US" altLang="ko-KR" sz="2000" b="1" dirty="0">
              <a:solidFill>
                <a:srgbClr val="36518B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sp>
        <p:nvSpPr>
          <p:cNvPr id="7" name="텍스트상자 9">
            <a:extLst>
              <a:ext uri="{FF2B5EF4-FFF2-40B4-BE49-F238E27FC236}">
                <a16:creationId xmlns:a16="http://schemas.microsoft.com/office/drawing/2014/main" id="{B8574363-E4CA-F845-5FD3-79C6F45D9168}"/>
              </a:ext>
            </a:extLst>
          </p:cNvPr>
          <p:cNvSpPr txBox="1"/>
          <p:nvPr/>
        </p:nvSpPr>
        <p:spPr>
          <a:xfrm>
            <a:off x="912887" y="830682"/>
            <a:ext cx="6969472" cy="512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o-KR" altLang="en-US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사형제도 이론적</a:t>
            </a:r>
            <a:r>
              <a:rPr kumimoji="1" lang="en-US" altLang="ko-KR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/</a:t>
            </a:r>
            <a:r>
              <a:rPr kumimoji="1" lang="ko-KR" altLang="en-US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논의 배경 </a:t>
            </a:r>
            <a:r>
              <a:rPr kumimoji="1" lang="en-US" altLang="ko-KR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&gt; </a:t>
            </a:r>
            <a:r>
              <a:rPr kumimoji="1" lang="ko-KR" altLang="en-US" sz="22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사형제도</a:t>
            </a:r>
            <a:r>
              <a:rPr kumimoji="1" lang="ko-KR" altLang="en-US" sz="24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 </a:t>
            </a:r>
            <a:r>
              <a:rPr kumimoji="1" lang="en-US" altLang="ko-KR" sz="24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‘</a:t>
            </a:r>
            <a:r>
              <a:rPr kumimoji="1" lang="ko-KR" altLang="en-US" sz="24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폐지</a:t>
            </a:r>
            <a:r>
              <a:rPr kumimoji="1" lang="en-US" altLang="ko-KR" sz="24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’</a:t>
            </a:r>
            <a:r>
              <a:rPr kumimoji="1" lang="ko-KR" altLang="en-US" sz="24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 </a:t>
            </a:r>
            <a:r>
              <a:rPr kumimoji="1" lang="ko-KR" altLang="en-US" sz="2200" dirty="0">
                <a:solidFill>
                  <a:srgbClr val="36518B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그 외 주장</a:t>
            </a:r>
            <a:r>
              <a:rPr kumimoji="1" lang="ko-KR" altLang="en-US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 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8CE94961-4081-9B06-5062-DA25C40000D1}"/>
              </a:ext>
            </a:extLst>
          </p:cNvPr>
          <p:cNvSpPr txBox="1">
            <a:spLocks/>
          </p:cNvSpPr>
          <p:nvPr/>
        </p:nvSpPr>
        <p:spPr>
          <a:xfrm>
            <a:off x="1505268" y="2763135"/>
            <a:ext cx="9181465" cy="1981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00" indent="-190500" algn="l" fontAlgn="base">
              <a:lnSpc>
                <a:spcPct val="160000"/>
              </a:lnSpc>
              <a:spcBef>
                <a:spcPts val="0"/>
              </a:spcBef>
            </a:pPr>
            <a:r>
              <a:rPr lang="en-US" altLang="ko-KR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1)</a:t>
            </a:r>
            <a:r>
              <a:rPr lang="ko-KR" altLang="en-US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사형은 </a:t>
            </a:r>
            <a:r>
              <a:rPr lang="ko-KR" altLang="en-US" sz="1500" b="1" kern="0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인간본능에 기인한 복수제도</a:t>
            </a:r>
            <a:r>
              <a:rPr lang="ko-KR" altLang="en-US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이지 이성적 제도는 아니다</a:t>
            </a:r>
            <a:r>
              <a:rPr lang="en-US" altLang="ko-KR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. </a:t>
            </a:r>
            <a:r>
              <a:rPr lang="ko-KR" altLang="en-US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이것은 또한 권위주의적 전체주의 사상의 잔재로</a:t>
            </a:r>
            <a:r>
              <a:rPr lang="en-US" altLang="ko-KR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, </a:t>
            </a:r>
            <a:r>
              <a:rPr lang="ko-KR" altLang="en-US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오늘의 </a:t>
            </a:r>
            <a:r>
              <a:rPr lang="ko-KR" altLang="en-US" sz="1500" b="1" kern="0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국가이념과는 합치될 수 없다</a:t>
            </a:r>
            <a:r>
              <a:rPr lang="en-US" altLang="ko-KR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. </a:t>
            </a:r>
            <a:endParaRPr lang="ko-KR" altLang="en-US" sz="1500" kern="0" dirty="0">
              <a:solidFill>
                <a:srgbClr val="000000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 marL="190500" indent="-190500" algn="l" fontAlgn="base">
              <a:lnSpc>
                <a:spcPct val="160000"/>
              </a:lnSpc>
              <a:spcBef>
                <a:spcPts val="0"/>
              </a:spcBef>
            </a:pPr>
            <a:r>
              <a:rPr lang="en-US" altLang="ko-KR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2)</a:t>
            </a:r>
            <a:r>
              <a:rPr lang="ko-KR" altLang="en-US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주권재민의 근대적 법치국가에서는 국민에 대한 </a:t>
            </a:r>
            <a:r>
              <a:rPr lang="ko-KR" altLang="en-US" sz="1500" b="1" kern="0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절대권은 시인할 수 없다</a:t>
            </a:r>
            <a:r>
              <a:rPr lang="en-US" altLang="ko-KR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. </a:t>
            </a:r>
          </a:p>
          <a:p>
            <a:pPr marL="190500" indent="-190500" algn="l" fontAlgn="base">
              <a:lnSpc>
                <a:spcPct val="160000"/>
              </a:lnSpc>
              <a:spcBef>
                <a:spcPts val="0"/>
              </a:spcBef>
            </a:pPr>
            <a:r>
              <a:rPr lang="en-US" altLang="ko-KR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3)</a:t>
            </a:r>
            <a:r>
              <a:rPr lang="ko-KR" altLang="en-US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절대적인 사형의 집행은 피해배상을 불가능하게 하여 </a:t>
            </a:r>
            <a:r>
              <a:rPr lang="ko-KR" altLang="en-US" sz="1500" b="1" kern="0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피해자 유족의 생명력을 파괴</a:t>
            </a:r>
            <a:r>
              <a:rPr lang="ko-KR" altLang="en-US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한다</a:t>
            </a:r>
            <a:r>
              <a:rPr lang="en-US" altLang="ko-KR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. </a:t>
            </a:r>
            <a:endParaRPr lang="ko-KR" altLang="en-US" sz="1500" kern="0" dirty="0">
              <a:solidFill>
                <a:srgbClr val="000000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 marL="190500" indent="-190500" algn="l" fontAlgn="base">
              <a:lnSpc>
                <a:spcPct val="160000"/>
              </a:lnSpc>
              <a:spcBef>
                <a:spcPts val="0"/>
              </a:spcBef>
            </a:pPr>
            <a:r>
              <a:rPr lang="en-US" altLang="ko-KR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4)</a:t>
            </a:r>
            <a:r>
              <a:rPr lang="ko-KR" altLang="en-US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인간의 생명 내지 인격은 </a:t>
            </a:r>
            <a:r>
              <a:rPr lang="ko-KR" altLang="en-US" sz="1500" b="1" kern="0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무조건 존중</a:t>
            </a:r>
            <a:r>
              <a:rPr lang="ko-KR" altLang="en-US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되어야 하기 때문에</a:t>
            </a:r>
            <a:r>
              <a:rPr lang="en-US" altLang="ko-KR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, </a:t>
            </a:r>
            <a:r>
              <a:rPr lang="ko-KR" altLang="en-US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어떠한 이유로도 박탈할 수 없다</a:t>
            </a:r>
            <a:r>
              <a:rPr lang="en-US" altLang="ko-KR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.</a:t>
            </a:r>
            <a:endParaRPr lang="ko-KR" altLang="en-US" sz="1500" kern="0" dirty="0">
              <a:solidFill>
                <a:srgbClr val="000000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1DA4FF-9FF2-5F82-8642-2C33F5D26287}"/>
              </a:ext>
            </a:extLst>
          </p:cNvPr>
          <p:cNvSpPr txBox="1"/>
          <p:nvPr/>
        </p:nvSpPr>
        <p:spPr>
          <a:xfrm>
            <a:off x="1505268" y="5419283"/>
            <a:ext cx="977550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ko-KR" altLang="en-US" sz="1500" b="0" i="0" dirty="0">
                <a:solidFill>
                  <a:schemeClr val="bg2">
                    <a:lumMod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* </a:t>
            </a: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주권재민이</a:t>
            </a:r>
            <a:r>
              <a:rPr lang="ko-KR" altLang="en-US" sz="1500" b="0" i="0" dirty="0">
                <a:solidFill>
                  <a:schemeClr val="bg2">
                    <a:lumMod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란</a:t>
            </a:r>
            <a:r>
              <a:rPr lang="en-US" altLang="ko-KR" sz="1500" b="0" i="0" dirty="0">
                <a:solidFill>
                  <a:schemeClr val="bg2">
                    <a:lumMod val="25000"/>
                  </a:schemeClr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?</a:t>
            </a:r>
            <a:endParaRPr lang="en-US" altLang="ko-KR" sz="1500" dirty="0">
              <a:solidFill>
                <a:schemeClr val="bg2">
                  <a:lumMod val="25000"/>
                </a:schemeClr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함초롬돋움" panose="020B0604000101010101" pitchFamily="50" charset="-127"/>
            </a:endParaRPr>
          </a:p>
          <a:p>
            <a:pPr marL="0" indent="0">
              <a:buNone/>
            </a:pPr>
            <a:r>
              <a:rPr lang="en-US" altLang="ko-KR" sz="1500" dirty="0">
                <a:solidFill>
                  <a:schemeClr val="bg2">
                    <a:lumMod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- </a:t>
            </a:r>
            <a:r>
              <a:rPr lang="ko-KR" altLang="en-US" sz="1500" dirty="0">
                <a:solidFill>
                  <a:schemeClr val="bg2">
                    <a:lumMod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함초롬돋움" panose="020B0604000101010101" pitchFamily="50" charset="-127"/>
              </a:rPr>
              <a:t>나라의 주권이 국민에게 있음</a:t>
            </a:r>
          </a:p>
        </p:txBody>
      </p:sp>
      <p:cxnSp>
        <p:nvCxnSpPr>
          <p:cNvPr id="10" name="직선 연결선 14">
            <a:extLst>
              <a:ext uri="{FF2B5EF4-FFF2-40B4-BE49-F238E27FC236}">
                <a16:creationId xmlns:a16="http://schemas.microsoft.com/office/drawing/2014/main" id="{7BD92B98-C98C-B89A-0FDF-98BFFAAED29C}"/>
              </a:ext>
            </a:extLst>
          </p:cNvPr>
          <p:cNvCxnSpPr>
            <a:cxnSpLocks/>
          </p:cNvCxnSpPr>
          <p:nvPr/>
        </p:nvCxnSpPr>
        <p:spPr>
          <a:xfrm>
            <a:off x="1505268" y="5016646"/>
            <a:ext cx="9048432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201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0C56BC3-D52B-AB68-9C96-9442A9E6D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4D501C7B-DA97-1906-F844-A29AB4D8FCA9}"/>
              </a:ext>
            </a:extLst>
          </p:cNvPr>
          <p:cNvGrpSpPr/>
          <p:nvPr/>
        </p:nvGrpSpPr>
        <p:grpSpPr>
          <a:xfrm>
            <a:off x="911225" y="1381567"/>
            <a:ext cx="10369550" cy="68580"/>
            <a:chOff x="911225" y="1381567"/>
            <a:chExt cx="1036955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28340629-111F-D96F-B6A2-74384B882646}"/>
                </a:ext>
              </a:extLst>
            </p:cNvPr>
            <p:cNvCxnSpPr/>
            <p:nvPr/>
          </p:nvCxnSpPr>
          <p:spPr>
            <a:xfrm>
              <a:off x="911225" y="1450147"/>
              <a:ext cx="1036955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4014691B-D82E-F543-9D15-8AF9DB478246}"/>
                </a:ext>
              </a:extLst>
            </p:cNvPr>
            <p:cNvCxnSpPr/>
            <p:nvPr/>
          </p:nvCxnSpPr>
          <p:spPr>
            <a:xfrm>
              <a:off x="911225" y="1381567"/>
              <a:ext cx="1036955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텍스트상자 23">
            <a:extLst>
              <a:ext uri="{FF2B5EF4-FFF2-40B4-BE49-F238E27FC236}">
                <a16:creationId xmlns:a16="http://schemas.microsoft.com/office/drawing/2014/main" id="{4DA4C603-0B79-C34C-B93B-9148CD6788C6}"/>
              </a:ext>
            </a:extLst>
          </p:cNvPr>
          <p:cNvSpPr txBox="1"/>
          <p:nvPr/>
        </p:nvSpPr>
        <p:spPr>
          <a:xfrm>
            <a:off x="8884920" y="510641"/>
            <a:ext cx="2395855" cy="81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  <a:alpha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INDEX 02</a:t>
            </a:r>
          </a:p>
          <a:p>
            <a:pPr algn="r">
              <a:lnSpc>
                <a:spcPct val="120000"/>
              </a:lnSpc>
            </a:pP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관련이론 </a:t>
            </a:r>
            <a:r>
              <a:rPr kumimoji="1" lang="en-US" altLang="ko-KR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&gt;</a:t>
            </a: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 </a:t>
            </a:r>
            <a:r>
              <a:rPr kumimoji="1" lang="ko-KR" altLang="en-US" sz="2000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존치론</a:t>
            </a:r>
            <a:endParaRPr kumimoji="1" lang="en-US" altLang="ko-KR" sz="2000" b="1" dirty="0">
              <a:solidFill>
                <a:srgbClr val="C00000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sp>
        <p:nvSpPr>
          <p:cNvPr id="7" name="텍스트상자 9">
            <a:extLst>
              <a:ext uri="{FF2B5EF4-FFF2-40B4-BE49-F238E27FC236}">
                <a16:creationId xmlns:a16="http://schemas.microsoft.com/office/drawing/2014/main" id="{5208DD0D-053C-431A-665A-A0DBA640B0DC}"/>
              </a:ext>
            </a:extLst>
          </p:cNvPr>
          <p:cNvSpPr txBox="1"/>
          <p:nvPr/>
        </p:nvSpPr>
        <p:spPr>
          <a:xfrm>
            <a:off x="912887" y="830682"/>
            <a:ext cx="6188953" cy="512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o-KR" altLang="en-US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사형제도 이론적</a:t>
            </a:r>
            <a:r>
              <a:rPr kumimoji="1" lang="en-US" altLang="ko-KR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/</a:t>
            </a:r>
            <a:r>
              <a:rPr kumimoji="1" lang="ko-KR" altLang="en-US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논의 배경 </a:t>
            </a:r>
            <a:r>
              <a:rPr kumimoji="1" lang="en-US" altLang="ko-KR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&gt; </a:t>
            </a:r>
            <a:r>
              <a:rPr kumimoji="1" lang="ko-KR" altLang="en-US" sz="22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사형제도</a:t>
            </a:r>
            <a:r>
              <a:rPr kumimoji="1" lang="ko-KR" altLang="en-US" sz="24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 </a:t>
            </a:r>
            <a:r>
              <a:rPr kumimoji="1" lang="en-US" altLang="ko-KR" sz="24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‘</a:t>
            </a:r>
            <a:r>
              <a:rPr kumimoji="1" lang="ko-KR" altLang="en-US" sz="24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존치</a:t>
            </a:r>
            <a:r>
              <a:rPr kumimoji="1" lang="en-US" altLang="ko-KR" sz="24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’</a:t>
            </a:r>
            <a:r>
              <a:rPr kumimoji="1" lang="ko-KR" altLang="en-US" sz="24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 </a:t>
            </a:r>
            <a:r>
              <a:rPr kumimoji="1" lang="ko-KR" altLang="en-US" sz="22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주장 </a:t>
            </a: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D2E663A4-71A7-2120-C468-F73DE59CA19F}"/>
              </a:ext>
            </a:extLst>
          </p:cNvPr>
          <p:cNvSpPr/>
          <p:nvPr/>
        </p:nvSpPr>
        <p:spPr>
          <a:xfrm>
            <a:off x="3802669" y="1907902"/>
            <a:ext cx="2038887" cy="2038887"/>
          </a:xfrm>
          <a:prstGeom prst="ellipse">
            <a:avLst/>
          </a:prstGeom>
          <a:solidFill>
            <a:srgbClr val="767171"/>
          </a:solidFill>
          <a:ln w="12700"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174193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35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범죄의</a:t>
            </a:r>
            <a:endParaRPr lang="en-US" altLang="ko-KR" sz="2000" b="1" dirty="0">
              <a:solidFill>
                <a:schemeClr val="bg1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ctr"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예방</a:t>
            </a:r>
            <a:endParaRPr lang="en-US" altLang="ko-KR" sz="2000" b="1" dirty="0">
              <a:solidFill>
                <a:schemeClr val="bg1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공리주의</a:t>
            </a:r>
            <a:r>
              <a:rPr lang="en-US" altLang="ko-KR" sz="20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)</a:t>
            </a:r>
            <a:endParaRPr lang="ko-KR" altLang="en-US" sz="2000" b="1" dirty="0">
              <a:solidFill>
                <a:schemeClr val="bg1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43888143-01FD-BAF1-23EC-ACA7469B8B98}"/>
              </a:ext>
            </a:extLst>
          </p:cNvPr>
          <p:cNvSpPr/>
          <p:nvPr/>
        </p:nvSpPr>
        <p:spPr>
          <a:xfrm>
            <a:off x="6350444" y="1907903"/>
            <a:ext cx="2038887" cy="2038887"/>
          </a:xfrm>
          <a:prstGeom prst="ellipse">
            <a:avLst/>
          </a:prstGeom>
          <a:solidFill>
            <a:srgbClr val="767171"/>
          </a:solidFill>
          <a:ln w="12700"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174193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35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최대</a:t>
            </a:r>
            <a:endParaRPr lang="en-US" altLang="ko-KR" sz="2000" b="1" dirty="0">
              <a:solidFill>
                <a:schemeClr val="bg1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ctr"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다수의</a:t>
            </a:r>
            <a:endParaRPr lang="en-US" altLang="ko-KR" sz="2000" b="1" dirty="0">
              <a:solidFill>
                <a:schemeClr val="bg1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ctr"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최대 행복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C4C045AA-8A52-A070-CD7D-82CE12406364}"/>
              </a:ext>
            </a:extLst>
          </p:cNvPr>
          <p:cNvSpPr/>
          <p:nvPr/>
        </p:nvSpPr>
        <p:spPr>
          <a:xfrm>
            <a:off x="3802668" y="4361359"/>
            <a:ext cx="2038887" cy="2038887"/>
          </a:xfrm>
          <a:prstGeom prst="ellipse">
            <a:avLst/>
          </a:prstGeom>
          <a:solidFill>
            <a:srgbClr val="767171"/>
          </a:solidFill>
          <a:ln w="12700"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174193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35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국가</a:t>
            </a:r>
            <a:endParaRPr lang="en-US" altLang="ko-KR" sz="2000" b="1" dirty="0">
              <a:solidFill>
                <a:schemeClr val="bg1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ctr"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교정경비</a:t>
            </a:r>
            <a:endParaRPr lang="en-US" altLang="ko-KR" sz="2000" b="1" dirty="0">
              <a:solidFill>
                <a:schemeClr val="bg1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ctr"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남용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3FE4CCCE-1E3B-E586-7529-8DD391180E2C}"/>
              </a:ext>
            </a:extLst>
          </p:cNvPr>
          <p:cNvSpPr/>
          <p:nvPr/>
        </p:nvSpPr>
        <p:spPr>
          <a:xfrm>
            <a:off x="6350443" y="4361358"/>
            <a:ext cx="2038887" cy="2038887"/>
          </a:xfrm>
          <a:prstGeom prst="ellipse">
            <a:avLst/>
          </a:prstGeom>
          <a:solidFill>
            <a:srgbClr val="767171"/>
          </a:solidFill>
          <a:ln w="12700"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174193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35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유일하고</a:t>
            </a:r>
            <a:r>
              <a:rPr lang="en-US" altLang="ko-KR" sz="20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,</a:t>
            </a:r>
            <a:r>
              <a:rPr lang="ko-KR" altLang="en-US" sz="20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적절한</a:t>
            </a:r>
            <a:endParaRPr lang="en-US" altLang="ko-KR" sz="2000" b="1" dirty="0">
              <a:solidFill>
                <a:schemeClr val="bg1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ctr"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형벌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726E14-B50C-F777-3A54-9B3B76828137}"/>
              </a:ext>
            </a:extLst>
          </p:cNvPr>
          <p:cNvSpPr txBox="1"/>
          <p:nvPr/>
        </p:nvSpPr>
        <p:spPr>
          <a:xfrm>
            <a:off x="3958515" y="3421173"/>
            <a:ext cx="6215334" cy="10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altLang="ko-KR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1) </a:t>
            </a:r>
            <a:r>
              <a:rPr lang="ko-KR" altLang="en-US" sz="1500" kern="0" dirty="0" err="1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벤담의</a:t>
            </a:r>
            <a:r>
              <a:rPr lang="ko-KR" altLang="en-US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공리주의는 범죄 예방이라는 </a:t>
            </a:r>
            <a:r>
              <a:rPr lang="ko-KR" altLang="en-US" sz="1500" b="1" kern="0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보편적 쾌락주의</a:t>
            </a:r>
            <a:r>
              <a:rPr lang="ko-KR" altLang="en-US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를 추구하므로    </a:t>
            </a:r>
            <a:endParaRPr lang="en-US" altLang="ko-KR" sz="1500" kern="0" dirty="0">
              <a:solidFill>
                <a:srgbClr val="000000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en-US" altLang="ko-KR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  </a:t>
            </a:r>
            <a:r>
              <a:rPr lang="ko-KR" altLang="en-US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형법의 보호적 기능의 측면에서 범죄 예방을 위한 도덕적 원칙에 입각한 </a:t>
            </a:r>
            <a:endParaRPr lang="en-US" altLang="ko-KR" sz="1500" kern="0" dirty="0">
              <a:solidFill>
                <a:srgbClr val="000000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en-US" altLang="ko-KR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  </a:t>
            </a:r>
            <a:r>
              <a:rPr lang="ko-KR" altLang="en-US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형벌 사상으로써 충분히 고려될 수가 있다</a:t>
            </a:r>
            <a:r>
              <a:rPr lang="en-US" altLang="ko-KR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.</a:t>
            </a:r>
            <a:endParaRPr lang="ko-KR" altLang="en-US" sz="1500" kern="0" dirty="0">
              <a:solidFill>
                <a:srgbClr val="000000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85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18646 0.14861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D82613B-20EF-A042-A620-9DA82E8F5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44B0EE75-17F5-E322-C768-2EBE3465F9D6}"/>
              </a:ext>
            </a:extLst>
          </p:cNvPr>
          <p:cNvGrpSpPr/>
          <p:nvPr/>
        </p:nvGrpSpPr>
        <p:grpSpPr>
          <a:xfrm>
            <a:off x="911225" y="1381567"/>
            <a:ext cx="10369550" cy="68580"/>
            <a:chOff x="911225" y="1381567"/>
            <a:chExt cx="1036955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7D714B36-80F4-F250-EF9B-0401BC604B0F}"/>
                </a:ext>
              </a:extLst>
            </p:cNvPr>
            <p:cNvCxnSpPr/>
            <p:nvPr/>
          </p:nvCxnSpPr>
          <p:spPr>
            <a:xfrm>
              <a:off x="911225" y="1450147"/>
              <a:ext cx="1036955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0E46D327-83E5-F82A-92E3-963ECC8AD519}"/>
                </a:ext>
              </a:extLst>
            </p:cNvPr>
            <p:cNvCxnSpPr/>
            <p:nvPr/>
          </p:nvCxnSpPr>
          <p:spPr>
            <a:xfrm>
              <a:off x="911225" y="1381567"/>
              <a:ext cx="1036955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텍스트상자 23">
            <a:extLst>
              <a:ext uri="{FF2B5EF4-FFF2-40B4-BE49-F238E27FC236}">
                <a16:creationId xmlns:a16="http://schemas.microsoft.com/office/drawing/2014/main" id="{C1B1A0DF-646D-399D-FF27-9B3F6D2D7307}"/>
              </a:ext>
            </a:extLst>
          </p:cNvPr>
          <p:cNvSpPr txBox="1"/>
          <p:nvPr/>
        </p:nvSpPr>
        <p:spPr>
          <a:xfrm>
            <a:off x="8884920" y="510641"/>
            <a:ext cx="2395855" cy="81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  <a:alpha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INDEX 02</a:t>
            </a:r>
          </a:p>
          <a:p>
            <a:pPr algn="r">
              <a:lnSpc>
                <a:spcPct val="120000"/>
              </a:lnSpc>
            </a:pP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관련이론 </a:t>
            </a:r>
            <a:r>
              <a:rPr kumimoji="1" lang="en-US" altLang="ko-KR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&gt;</a:t>
            </a: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 </a:t>
            </a:r>
            <a:r>
              <a:rPr kumimoji="1" lang="ko-KR" altLang="en-US" sz="2000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존치론</a:t>
            </a:r>
            <a:endParaRPr kumimoji="1" lang="en-US" altLang="ko-KR" sz="2000" b="1" dirty="0">
              <a:solidFill>
                <a:srgbClr val="C00000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D929E6B3-F744-AE34-1FBB-B1D7F7D43B68}"/>
              </a:ext>
            </a:extLst>
          </p:cNvPr>
          <p:cNvSpPr/>
          <p:nvPr/>
        </p:nvSpPr>
        <p:spPr>
          <a:xfrm>
            <a:off x="1530471" y="2928810"/>
            <a:ext cx="2038887" cy="2038887"/>
          </a:xfrm>
          <a:prstGeom prst="ellipse">
            <a:avLst/>
          </a:prstGeom>
          <a:solidFill>
            <a:srgbClr val="767171"/>
          </a:solidFill>
          <a:ln w="12700"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174193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35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최대</a:t>
            </a:r>
            <a:endParaRPr lang="en-US" altLang="ko-KR" sz="2000" b="1" dirty="0">
              <a:solidFill>
                <a:schemeClr val="bg1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ctr"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다수의 </a:t>
            </a:r>
            <a:endParaRPr lang="en-US" altLang="ko-KR" sz="2000" b="1" dirty="0">
              <a:solidFill>
                <a:schemeClr val="bg1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ctr"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최대행복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2501E1-246D-4A8F-750D-E17DE8684C81}"/>
              </a:ext>
            </a:extLst>
          </p:cNvPr>
          <p:cNvSpPr txBox="1"/>
          <p:nvPr/>
        </p:nvSpPr>
        <p:spPr>
          <a:xfrm>
            <a:off x="3958514" y="3429000"/>
            <a:ext cx="6526297" cy="10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base">
              <a:lnSpc>
                <a:spcPct val="150000"/>
              </a:lnSpc>
              <a:buAutoNum type="arabicParenR"/>
            </a:pPr>
            <a:r>
              <a:rPr lang="ko-KR" altLang="en-US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범죄 발생으로 인한 해악보다 </a:t>
            </a:r>
            <a:r>
              <a:rPr lang="ko-KR" altLang="en-US" sz="1500" b="1" kern="0" dirty="0" err="1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사형존치</a:t>
            </a:r>
            <a:r>
              <a:rPr lang="ko-KR" altLang="en-US" sz="1500" kern="0" dirty="0" err="1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로서</a:t>
            </a:r>
            <a:r>
              <a:rPr lang="ko-KR" altLang="en-US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사회공동체의 이익을 창출하는 </a:t>
            </a:r>
            <a:endParaRPr lang="en-US" altLang="ko-KR" sz="1500" kern="0" dirty="0">
              <a:solidFill>
                <a:srgbClr val="000000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     총합이 더 크다면 </a:t>
            </a:r>
            <a:r>
              <a:rPr lang="ko-KR" altLang="en-US" sz="1500" b="1" kern="0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대다수의 </a:t>
            </a:r>
            <a:r>
              <a:rPr lang="ko-KR" altLang="en-US" sz="1500" b="1" kern="0" spc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최대행복을 위하여 </a:t>
            </a:r>
            <a:r>
              <a:rPr lang="ko-KR" altLang="en-US" sz="1500" kern="0" spc="0" dirty="0" err="1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사형존치는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</a:t>
            </a:r>
            <a:r>
              <a:rPr lang="ko-KR" altLang="en-US" sz="1500" b="1" kern="0" spc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충분한 가치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를 </a:t>
            </a:r>
            <a:endParaRPr lang="en-US" altLang="ko-KR" sz="1500" kern="0" spc="0" dirty="0">
              <a:solidFill>
                <a:srgbClr val="000000"/>
              </a:solidFill>
              <a:effectLst/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en-US" altLang="ko-KR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     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가진다</a:t>
            </a: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.</a:t>
            </a:r>
            <a:endParaRPr lang="ko-KR" altLang="en-US" sz="1500" kern="0" spc="0" dirty="0">
              <a:solidFill>
                <a:srgbClr val="000000"/>
              </a:solidFill>
              <a:effectLst/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sp>
        <p:nvSpPr>
          <p:cNvPr id="9" name="텍스트상자 9">
            <a:extLst>
              <a:ext uri="{FF2B5EF4-FFF2-40B4-BE49-F238E27FC236}">
                <a16:creationId xmlns:a16="http://schemas.microsoft.com/office/drawing/2014/main" id="{616F2333-7F83-99B4-D496-628EF649B504}"/>
              </a:ext>
            </a:extLst>
          </p:cNvPr>
          <p:cNvSpPr txBox="1"/>
          <p:nvPr/>
        </p:nvSpPr>
        <p:spPr>
          <a:xfrm>
            <a:off x="912887" y="830682"/>
            <a:ext cx="6188953" cy="512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o-KR" altLang="en-US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사형제도 이론적</a:t>
            </a:r>
            <a:r>
              <a:rPr kumimoji="1" lang="en-US" altLang="ko-KR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/</a:t>
            </a:r>
            <a:r>
              <a:rPr kumimoji="1" lang="ko-KR" altLang="en-US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논의 배경 </a:t>
            </a:r>
            <a:r>
              <a:rPr kumimoji="1" lang="en-US" altLang="ko-KR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&gt; </a:t>
            </a:r>
            <a:r>
              <a:rPr kumimoji="1" lang="ko-KR" altLang="en-US" sz="22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사형제도</a:t>
            </a:r>
            <a:r>
              <a:rPr kumimoji="1" lang="ko-KR" altLang="en-US" sz="24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 </a:t>
            </a:r>
            <a:r>
              <a:rPr kumimoji="1" lang="en-US" altLang="ko-KR" sz="24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‘</a:t>
            </a:r>
            <a:r>
              <a:rPr kumimoji="1" lang="ko-KR" altLang="en-US" sz="24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존치</a:t>
            </a:r>
            <a:r>
              <a:rPr kumimoji="1" lang="en-US" altLang="ko-KR" sz="24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’</a:t>
            </a:r>
            <a:r>
              <a:rPr kumimoji="1" lang="ko-KR" altLang="en-US" sz="24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 </a:t>
            </a:r>
            <a:r>
              <a:rPr kumimoji="1" lang="ko-KR" altLang="en-US" sz="22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주장 </a:t>
            </a:r>
          </a:p>
        </p:txBody>
      </p:sp>
    </p:spTree>
    <p:extLst>
      <p:ext uri="{BB962C8B-B14F-4D97-AF65-F5344CB8AC3E}">
        <p14:creationId xmlns:p14="http://schemas.microsoft.com/office/powerpoint/2010/main" val="3846504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4063E6A-004B-CF31-B3FC-1B44BA56A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6041B568-4996-E13E-683A-CA63DB3BA99F}"/>
              </a:ext>
            </a:extLst>
          </p:cNvPr>
          <p:cNvGrpSpPr/>
          <p:nvPr/>
        </p:nvGrpSpPr>
        <p:grpSpPr>
          <a:xfrm>
            <a:off x="911225" y="1381567"/>
            <a:ext cx="10369550" cy="68580"/>
            <a:chOff x="911225" y="1381567"/>
            <a:chExt cx="1036955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A9DD302C-FEA9-4608-F50A-3AF46F2CFE97}"/>
                </a:ext>
              </a:extLst>
            </p:cNvPr>
            <p:cNvCxnSpPr/>
            <p:nvPr/>
          </p:nvCxnSpPr>
          <p:spPr>
            <a:xfrm>
              <a:off x="911225" y="1450147"/>
              <a:ext cx="1036955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567AC7DA-B237-A909-DCFE-F2466A40B66E}"/>
                </a:ext>
              </a:extLst>
            </p:cNvPr>
            <p:cNvCxnSpPr/>
            <p:nvPr/>
          </p:nvCxnSpPr>
          <p:spPr>
            <a:xfrm>
              <a:off x="911225" y="1381567"/>
              <a:ext cx="1036955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텍스트상자 23">
            <a:extLst>
              <a:ext uri="{FF2B5EF4-FFF2-40B4-BE49-F238E27FC236}">
                <a16:creationId xmlns:a16="http://schemas.microsoft.com/office/drawing/2014/main" id="{3FC3A803-6751-63D6-AB6D-F15EE417ED7B}"/>
              </a:ext>
            </a:extLst>
          </p:cNvPr>
          <p:cNvSpPr txBox="1"/>
          <p:nvPr/>
        </p:nvSpPr>
        <p:spPr>
          <a:xfrm>
            <a:off x="8884920" y="510641"/>
            <a:ext cx="2395855" cy="81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  <a:alpha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INDEX 02</a:t>
            </a:r>
          </a:p>
          <a:p>
            <a:pPr algn="r">
              <a:lnSpc>
                <a:spcPct val="120000"/>
              </a:lnSpc>
            </a:pP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관련이론 </a:t>
            </a:r>
            <a:r>
              <a:rPr kumimoji="1" lang="en-US" altLang="ko-KR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&gt;</a:t>
            </a: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 </a:t>
            </a:r>
            <a:r>
              <a:rPr kumimoji="1" lang="ko-KR" altLang="en-US" sz="2000" b="1" dirty="0" err="1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존지론</a:t>
            </a:r>
            <a:endParaRPr kumimoji="1" lang="en-US" altLang="ko-KR" sz="2000" b="1" dirty="0">
              <a:solidFill>
                <a:srgbClr val="C00000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6D511DFD-737E-46ED-636D-C8ABA636FD5B}"/>
              </a:ext>
            </a:extLst>
          </p:cNvPr>
          <p:cNvSpPr/>
          <p:nvPr/>
        </p:nvSpPr>
        <p:spPr>
          <a:xfrm>
            <a:off x="1530471" y="2928810"/>
            <a:ext cx="2038887" cy="2038887"/>
          </a:xfrm>
          <a:prstGeom prst="ellipse">
            <a:avLst/>
          </a:prstGeom>
          <a:solidFill>
            <a:srgbClr val="4B576F"/>
          </a:solidFill>
          <a:ln w="12700">
            <a:solidFill>
              <a:srgbClr val="4B5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174193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35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22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최대</a:t>
            </a:r>
            <a:endParaRPr lang="en-US" altLang="ko-KR" sz="2200" b="1" dirty="0">
              <a:solidFill>
                <a:schemeClr val="bg1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ctr">
              <a:defRPr/>
            </a:pPr>
            <a:r>
              <a:rPr lang="ko-KR" altLang="en-US" sz="22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다수의 </a:t>
            </a:r>
            <a:endParaRPr lang="en-US" altLang="ko-KR" sz="2200" b="1" dirty="0">
              <a:solidFill>
                <a:schemeClr val="bg1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ctr">
              <a:defRPr/>
            </a:pPr>
            <a:r>
              <a:rPr lang="ko-KR" altLang="en-US" sz="22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최대행복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E7A55C-723A-B6E3-0A53-259DDABF4AC3}"/>
              </a:ext>
            </a:extLst>
          </p:cNvPr>
          <p:cNvSpPr txBox="1"/>
          <p:nvPr/>
        </p:nvSpPr>
        <p:spPr>
          <a:xfrm>
            <a:off x="3958514" y="3746338"/>
            <a:ext cx="6526297" cy="403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altLang="ko-KR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1) 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살인범을 장기간 교도소에 수용함은 </a:t>
            </a:r>
            <a:r>
              <a:rPr lang="ko-KR" altLang="en-US" sz="1500" b="1" kern="0" spc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국가 교정 경비의 남용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이다</a:t>
            </a: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.</a:t>
            </a:r>
            <a:endParaRPr lang="ko-KR" altLang="en-US" sz="1500" kern="0" spc="0" dirty="0">
              <a:solidFill>
                <a:srgbClr val="000000"/>
              </a:solidFill>
              <a:effectLst/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sp>
        <p:nvSpPr>
          <p:cNvPr id="9" name="텍스트상자 9">
            <a:extLst>
              <a:ext uri="{FF2B5EF4-FFF2-40B4-BE49-F238E27FC236}">
                <a16:creationId xmlns:a16="http://schemas.microsoft.com/office/drawing/2014/main" id="{A2461C79-82CF-EAA4-643E-3A016E3DD7F4}"/>
              </a:ext>
            </a:extLst>
          </p:cNvPr>
          <p:cNvSpPr txBox="1"/>
          <p:nvPr/>
        </p:nvSpPr>
        <p:spPr>
          <a:xfrm>
            <a:off x="912887" y="830682"/>
            <a:ext cx="6188953" cy="512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o-KR" altLang="en-US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사형제도 이론적</a:t>
            </a:r>
            <a:r>
              <a:rPr kumimoji="1" lang="en-US" altLang="ko-KR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/</a:t>
            </a:r>
            <a:r>
              <a:rPr kumimoji="1" lang="ko-KR" altLang="en-US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논의 배경 </a:t>
            </a:r>
            <a:r>
              <a:rPr kumimoji="1" lang="en-US" altLang="ko-KR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&gt; </a:t>
            </a:r>
            <a:r>
              <a:rPr kumimoji="1" lang="ko-KR" altLang="en-US" sz="22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사형제도</a:t>
            </a:r>
            <a:r>
              <a:rPr kumimoji="1" lang="ko-KR" altLang="en-US" sz="24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 </a:t>
            </a:r>
            <a:r>
              <a:rPr kumimoji="1" lang="en-US" altLang="ko-KR" sz="24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‘</a:t>
            </a:r>
            <a:r>
              <a:rPr kumimoji="1" lang="ko-KR" altLang="en-US" sz="24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존치</a:t>
            </a:r>
            <a:r>
              <a:rPr kumimoji="1" lang="en-US" altLang="ko-KR" sz="24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’</a:t>
            </a:r>
            <a:r>
              <a:rPr kumimoji="1" lang="ko-KR" altLang="en-US" sz="24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 </a:t>
            </a:r>
            <a:r>
              <a:rPr kumimoji="1" lang="ko-KR" altLang="en-US" sz="22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주장 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A968260F-4B3A-4D0F-56EB-EFB4D7112029}"/>
              </a:ext>
            </a:extLst>
          </p:cNvPr>
          <p:cNvSpPr/>
          <p:nvPr/>
        </p:nvSpPr>
        <p:spPr>
          <a:xfrm>
            <a:off x="1530471" y="2928809"/>
            <a:ext cx="2038887" cy="2038887"/>
          </a:xfrm>
          <a:prstGeom prst="ellipse">
            <a:avLst/>
          </a:prstGeom>
          <a:solidFill>
            <a:srgbClr val="767171"/>
          </a:solidFill>
          <a:ln w="12700"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174193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35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국가</a:t>
            </a:r>
            <a:endParaRPr lang="en-US" altLang="ko-KR" sz="2000" b="1" dirty="0">
              <a:solidFill>
                <a:schemeClr val="bg1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ctr"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교정경비</a:t>
            </a:r>
            <a:endParaRPr lang="en-US" altLang="ko-KR" sz="2000" b="1" dirty="0">
              <a:solidFill>
                <a:schemeClr val="bg1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ctr"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남용</a:t>
            </a:r>
          </a:p>
        </p:txBody>
      </p:sp>
    </p:spTree>
    <p:extLst>
      <p:ext uri="{BB962C8B-B14F-4D97-AF65-F5344CB8AC3E}">
        <p14:creationId xmlns:p14="http://schemas.microsoft.com/office/powerpoint/2010/main" val="158430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1D8CCA4-C85D-0694-5F1C-35B159A3F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58CBF559-1F06-FDA2-F950-5740EA4123EE}"/>
              </a:ext>
            </a:extLst>
          </p:cNvPr>
          <p:cNvGrpSpPr/>
          <p:nvPr/>
        </p:nvGrpSpPr>
        <p:grpSpPr>
          <a:xfrm>
            <a:off x="911225" y="1381567"/>
            <a:ext cx="10369550" cy="68580"/>
            <a:chOff x="911225" y="1381567"/>
            <a:chExt cx="1036955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8C8816B1-D5DC-508D-B1D3-F4CB440F84CC}"/>
                </a:ext>
              </a:extLst>
            </p:cNvPr>
            <p:cNvCxnSpPr/>
            <p:nvPr/>
          </p:nvCxnSpPr>
          <p:spPr>
            <a:xfrm>
              <a:off x="911225" y="1450147"/>
              <a:ext cx="1036955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0EF37232-6944-0A73-0F1B-62F3E3703209}"/>
                </a:ext>
              </a:extLst>
            </p:cNvPr>
            <p:cNvCxnSpPr/>
            <p:nvPr/>
          </p:nvCxnSpPr>
          <p:spPr>
            <a:xfrm>
              <a:off x="911225" y="1381567"/>
              <a:ext cx="1036955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텍스트상자 23">
            <a:extLst>
              <a:ext uri="{FF2B5EF4-FFF2-40B4-BE49-F238E27FC236}">
                <a16:creationId xmlns:a16="http://schemas.microsoft.com/office/drawing/2014/main" id="{7DDAED61-89A4-0FB7-7809-A714CFEF80B4}"/>
              </a:ext>
            </a:extLst>
          </p:cNvPr>
          <p:cNvSpPr txBox="1"/>
          <p:nvPr/>
        </p:nvSpPr>
        <p:spPr>
          <a:xfrm>
            <a:off x="8884920" y="510641"/>
            <a:ext cx="2395855" cy="81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  <a:alpha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INDEX 02</a:t>
            </a:r>
          </a:p>
          <a:p>
            <a:pPr algn="r">
              <a:lnSpc>
                <a:spcPct val="120000"/>
              </a:lnSpc>
            </a:pP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관련이론 </a:t>
            </a:r>
            <a:r>
              <a:rPr kumimoji="1" lang="en-US" altLang="ko-KR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&gt;</a:t>
            </a: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 </a:t>
            </a:r>
            <a:r>
              <a:rPr kumimoji="1" lang="ko-KR" altLang="en-US" sz="2000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존치론</a:t>
            </a:r>
            <a:endParaRPr kumimoji="1" lang="en-US" altLang="ko-KR" sz="2000" b="1" dirty="0">
              <a:solidFill>
                <a:srgbClr val="C00000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96EF8841-6F5E-C23E-A280-1E515CD4398F}"/>
              </a:ext>
            </a:extLst>
          </p:cNvPr>
          <p:cNvSpPr/>
          <p:nvPr/>
        </p:nvSpPr>
        <p:spPr>
          <a:xfrm>
            <a:off x="1530471" y="2928810"/>
            <a:ext cx="2038887" cy="2038887"/>
          </a:xfrm>
          <a:prstGeom prst="ellipse">
            <a:avLst/>
          </a:prstGeom>
          <a:solidFill>
            <a:srgbClr val="4B576F"/>
          </a:solidFill>
          <a:ln w="12700">
            <a:solidFill>
              <a:srgbClr val="4B5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174193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35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22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최대</a:t>
            </a:r>
            <a:endParaRPr lang="en-US" altLang="ko-KR" sz="2200" b="1" dirty="0">
              <a:solidFill>
                <a:schemeClr val="bg1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ctr">
              <a:defRPr/>
            </a:pPr>
            <a:r>
              <a:rPr lang="ko-KR" altLang="en-US" sz="22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다수의 </a:t>
            </a:r>
            <a:endParaRPr lang="en-US" altLang="ko-KR" sz="2200" b="1" dirty="0">
              <a:solidFill>
                <a:schemeClr val="bg1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ctr">
              <a:defRPr/>
            </a:pPr>
            <a:r>
              <a:rPr lang="ko-KR" altLang="en-US" sz="22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최대행복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F1F3E-1BD4-C465-BD76-E88877D76CE7}"/>
              </a:ext>
            </a:extLst>
          </p:cNvPr>
          <p:cNvSpPr txBox="1"/>
          <p:nvPr/>
        </p:nvSpPr>
        <p:spPr>
          <a:xfrm>
            <a:off x="3958514" y="3551444"/>
            <a:ext cx="6526297" cy="793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1) 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인간의 신성한 생명을 박탈한 자는 </a:t>
            </a:r>
            <a:r>
              <a:rPr lang="ko-KR" altLang="en-US" sz="1500" b="1" kern="0" spc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유일하고도 적절한 형벌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로써 </a:t>
            </a:r>
            <a:r>
              <a:rPr lang="ko-KR" altLang="en-US" sz="1500" b="1" kern="0" spc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생명을 박탈</a:t>
            </a:r>
            <a:r>
              <a:rPr lang="ko-KR" altLang="en-US" sz="1500" b="1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  </a:t>
            </a:r>
            <a:endParaRPr lang="en-US" altLang="ko-KR" sz="1500" b="1" kern="0" spc="0" dirty="0">
              <a:solidFill>
                <a:srgbClr val="000000"/>
              </a:solidFill>
              <a:effectLst/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   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하여야 한다</a:t>
            </a: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.</a:t>
            </a:r>
            <a:endParaRPr lang="ko-KR" altLang="en-US" sz="1500" kern="0" spc="0" dirty="0">
              <a:solidFill>
                <a:srgbClr val="000000"/>
              </a:solidFill>
              <a:effectLst/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sp>
        <p:nvSpPr>
          <p:cNvPr id="9" name="텍스트상자 9">
            <a:extLst>
              <a:ext uri="{FF2B5EF4-FFF2-40B4-BE49-F238E27FC236}">
                <a16:creationId xmlns:a16="http://schemas.microsoft.com/office/drawing/2014/main" id="{CDE1E848-6C30-DE39-A081-0F9B3848A024}"/>
              </a:ext>
            </a:extLst>
          </p:cNvPr>
          <p:cNvSpPr txBox="1"/>
          <p:nvPr/>
        </p:nvSpPr>
        <p:spPr>
          <a:xfrm>
            <a:off x="912887" y="830682"/>
            <a:ext cx="6188953" cy="512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o-KR" altLang="en-US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사형제도 이론적</a:t>
            </a:r>
            <a:r>
              <a:rPr kumimoji="1" lang="en-US" altLang="ko-KR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/</a:t>
            </a:r>
            <a:r>
              <a:rPr kumimoji="1" lang="ko-KR" altLang="en-US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논의 배경 </a:t>
            </a:r>
            <a:r>
              <a:rPr kumimoji="1" lang="en-US" altLang="ko-KR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&gt; </a:t>
            </a:r>
            <a:r>
              <a:rPr kumimoji="1" lang="ko-KR" altLang="en-US" sz="22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사형제도</a:t>
            </a:r>
            <a:r>
              <a:rPr kumimoji="1" lang="ko-KR" altLang="en-US" sz="24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 </a:t>
            </a:r>
            <a:r>
              <a:rPr kumimoji="1" lang="en-US" altLang="ko-KR" sz="24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‘</a:t>
            </a:r>
            <a:r>
              <a:rPr kumimoji="1" lang="ko-KR" altLang="en-US" sz="24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존치</a:t>
            </a:r>
            <a:r>
              <a:rPr kumimoji="1" lang="en-US" altLang="ko-KR" sz="24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’</a:t>
            </a:r>
            <a:r>
              <a:rPr kumimoji="1" lang="ko-KR" altLang="en-US" sz="24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 </a:t>
            </a:r>
            <a:r>
              <a:rPr kumimoji="1" lang="ko-KR" altLang="en-US" sz="22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주장 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78C880BE-7485-EFC2-E921-912EAD596F29}"/>
              </a:ext>
            </a:extLst>
          </p:cNvPr>
          <p:cNvSpPr/>
          <p:nvPr/>
        </p:nvSpPr>
        <p:spPr>
          <a:xfrm>
            <a:off x="1530471" y="2928809"/>
            <a:ext cx="2038887" cy="2038887"/>
          </a:xfrm>
          <a:prstGeom prst="ellipse">
            <a:avLst/>
          </a:prstGeom>
          <a:solidFill>
            <a:srgbClr val="4B576F"/>
          </a:solidFill>
          <a:ln w="12700">
            <a:solidFill>
              <a:srgbClr val="4B5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174193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35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22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국가</a:t>
            </a:r>
            <a:endParaRPr lang="en-US" altLang="ko-KR" sz="2200" b="1" dirty="0">
              <a:solidFill>
                <a:schemeClr val="bg1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ctr">
              <a:defRPr/>
            </a:pPr>
            <a:r>
              <a:rPr lang="ko-KR" altLang="en-US" sz="22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교정경비</a:t>
            </a:r>
            <a:endParaRPr lang="en-US" altLang="ko-KR" sz="2200" b="1" dirty="0">
              <a:solidFill>
                <a:schemeClr val="bg1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ctr">
              <a:defRPr/>
            </a:pPr>
            <a:r>
              <a:rPr lang="ko-KR" altLang="en-US" sz="22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남용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2C3E6B83-8BB8-10CE-DA27-FBEC315D9634}"/>
              </a:ext>
            </a:extLst>
          </p:cNvPr>
          <p:cNvSpPr/>
          <p:nvPr/>
        </p:nvSpPr>
        <p:spPr>
          <a:xfrm>
            <a:off x="1530470" y="2928809"/>
            <a:ext cx="2038887" cy="2038887"/>
          </a:xfrm>
          <a:prstGeom prst="ellipse">
            <a:avLst/>
          </a:prstGeom>
          <a:solidFill>
            <a:srgbClr val="767171"/>
          </a:solidFill>
          <a:ln w="12700"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174193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35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유일하고</a:t>
            </a:r>
            <a:r>
              <a:rPr lang="en-US" altLang="ko-KR" sz="20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,</a:t>
            </a:r>
            <a:r>
              <a:rPr lang="ko-KR" altLang="en-US" sz="20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적절한</a:t>
            </a:r>
            <a:endParaRPr lang="en-US" altLang="ko-KR" sz="2000" b="1" dirty="0">
              <a:solidFill>
                <a:schemeClr val="bg1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ctr"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형벌</a:t>
            </a:r>
          </a:p>
        </p:txBody>
      </p:sp>
    </p:spTree>
    <p:extLst>
      <p:ext uri="{BB962C8B-B14F-4D97-AF65-F5344CB8AC3E}">
        <p14:creationId xmlns:p14="http://schemas.microsoft.com/office/powerpoint/2010/main" val="66437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347E296-88E0-8E20-24A8-D91BDB1F1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4588421E-4AE9-0515-1C7E-8D40D564AA24}"/>
              </a:ext>
            </a:extLst>
          </p:cNvPr>
          <p:cNvGrpSpPr/>
          <p:nvPr/>
        </p:nvGrpSpPr>
        <p:grpSpPr>
          <a:xfrm>
            <a:off x="911225" y="1381567"/>
            <a:ext cx="10369550" cy="68580"/>
            <a:chOff x="911225" y="1381567"/>
            <a:chExt cx="1036955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01478E19-4601-F415-6203-3426356C73E9}"/>
                </a:ext>
              </a:extLst>
            </p:cNvPr>
            <p:cNvCxnSpPr/>
            <p:nvPr/>
          </p:nvCxnSpPr>
          <p:spPr>
            <a:xfrm>
              <a:off x="911225" y="1450147"/>
              <a:ext cx="1036955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9B27D888-5F21-3933-2A13-A2C053DE1004}"/>
                </a:ext>
              </a:extLst>
            </p:cNvPr>
            <p:cNvCxnSpPr/>
            <p:nvPr/>
          </p:nvCxnSpPr>
          <p:spPr>
            <a:xfrm>
              <a:off x="911225" y="1381567"/>
              <a:ext cx="1036955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텍스트상자 23">
            <a:extLst>
              <a:ext uri="{FF2B5EF4-FFF2-40B4-BE49-F238E27FC236}">
                <a16:creationId xmlns:a16="http://schemas.microsoft.com/office/drawing/2014/main" id="{5B75D180-E8AD-71FE-FB2C-34796371D577}"/>
              </a:ext>
            </a:extLst>
          </p:cNvPr>
          <p:cNvSpPr txBox="1"/>
          <p:nvPr/>
        </p:nvSpPr>
        <p:spPr>
          <a:xfrm>
            <a:off x="8884920" y="510641"/>
            <a:ext cx="2395855" cy="81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  <a:alpha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INDEX 02</a:t>
            </a:r>
          </a:p>
          <a:p>
            <a:pPr algn="r">
              <a:lnSpc>
                <a:spcPct val="120000"/>
              </a:lnSpc>
            </a:pP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관련이론 </a:t>
            </a:r>
            <a:r>
              <a:rPr kumimoji="1" lang="en-US" altLang="ko-KR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&gt;</a:t>
            </a: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 </a:t>
            </a:r>
            <a:r>
              <a:rPr kumimoji="1" lang="ko-KR" altLang="en-US" sz="2000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존치론</a:t>
            </a:r>
            <a:endParaRPr kumimoji="1" lang="en-US" altLang="ko-KR" sz="2000" b="1" dirty="0">
              <a:solidFill>
                <a:srgbClr val="C00000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sp>
        <p:nvSpPr>
          <p:cNvPr id="7" name="텍스트상자 9">
            <a:extLst>
              <a:ext uri="{FF2B5EF4-FFF2-40B4-BE49-F238E27FC236}">
                <a16:creationId xmlns:a16="http://schemas.microsoft.com/office/drawing/2014/main" id="{3B236741-5EA8-F670-E79D-E13C33296E65}"/>
              </a:ext>
            </a:extLst>
          </p:cNvPr>
          <p:cNvSpPr txBox="1"/>
          <p:nvPr/>
        </p:nvSpPr>
        <p:spPr>
          <a:xfrm>
            <a:off x="912887" y="830682"/>
            <a:ext cx="6807427" cy="512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o-KR" altLang="en-US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사형제도 이론적</a:t>
            </a:r>
            <a:r>
              <a:rPr kumimoji="1" lang="en-US" altLang="ko-KR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/</a:t>
            </a:r>
            <a:r>
              <a:rPr kumimoji="1" lang="ko-KR" altLang="en-US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논의 배경 </a:t>
            </a:r>
            <a:r>
              <a:rPr kumimoji="1" lang="en-US" altLang="ko-KR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&gt; </a:t>
            </a:r>
            <a:r>
              <a:rPr kumimoji="1" lang="ko-KR" altLang="en-US" sz="22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사형제도</a:t>
            </a:r>
            <a:r>
              <a:rPr kumimoji="1" lang="ko-KR" altLang="en-US" sz="24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 </a:t>
            </a:r>
            <a:r>
              <a:rPr kumimoji="1" lang="en-US" altLang="ko-KR" sz="24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‘</a:t>
            </a:r>
            <a:r>
              <a:rPr kumimoji="1" lang="ko-KR" altLang="en-US" sz="24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존치</a:t>
            </a:r>
            <a:r>
              <a:rPr kumimoji="1" lang="en-US" altLang="ko-KR" sz="24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’</a:t>
            </a:r>
            <a:r>
              <a:rPr kumimoji="1" lang="ko-KR" altLang="en-US" sz="24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 </a:t>
            </a:r>
            <a:r>
              <a:rPr kumimoji="1" lang="ko-KR" altLang="en-US" sz="22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그 외 주장 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F4975E18-80CA-1237-FB13-8B864D6A26D3}"/>
              </a:ext>
            </a:extLst>
          </p:cNvPr>
          <p:cNvSpPr txBox="1">
            <a:spLocks/>
          </p:cNvSpPr>
          <p:nvPr/>
        </p:nvSpPr>
        <p:spPr>
          <a:xfrm>
            <a:off x="1505268" y="2763135"/>
            <a:ext cx="9181465" cy="1981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1) 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법은 전체 국민의 생명</a:t>
            </a: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, 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신체</a:t>
            </a: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, 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재산을 보호하는 것이며 </a:t>
            </a:r>
            <a:r>
              <a:rPr lang="ko-KR" altLang="en-US" sz="1500" kern="0" spc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개개의 생명을 초월한 가치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가 있다</a:t>
            </a: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. 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극단적 개인주의 사상은 개인의 생명을 불안하게 한다</a:t>
            </a: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. </a:t>
            </a:r>
            <a:endParaRPr lang="en-US" altLang="ko-KR" sz="1500" kern="0" dirty="0">
              <a:solidFill>
                <a:srgbClr val="000000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2) 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범인의 유족곤란을 이유로 사형폐지를 주장하나</a:t>
            </a: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, 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이것은 사형집행 과정에 있어서 공통된 현상일 뿐 아니라             </a:t>
            </a:r>
            <a:endParaRPr lang="en-US" altLang="ko-KR" sz="1500" kern="0" spc="0" dirty="0">
              <a:solidFill>
                <a:srgbClr val="000000"/>
              </a:solidFill>
              <a:effectLst/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500" b="1" kern="0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   </a:t>
            </a:r>
            <a:r>
              <a:rPr lang="ko-KR" altLang="en-US" sz="1500" b="1" kern="0" spc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피해자의 가족곤란을 더 우선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하여야 한다</a:t>
            </a: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. </a:t>
            </a:r>
            <a:endParaRPr lang="ko-KR" altLang="en-US" sz="1500" kern="0" dirty="0">
              <a:solidFill>
                <a:srgbClr val="000000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5591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8436207-57DD-782C-6E3F-E40839D29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B6C43FF7-0997-3CC4-FB71-3E8FBA25435D}"/>
              </a:ext>
            </a:extLst>
          </p:cNvPr>
          <p:cNvGrpSpPr/>
          <p:nvPr/>
        </p:nvGrpSpPr>
        <p:grpSpPr>
          <a:xfrm>
            <a:off x="911225" y="1381567"/>
            <a:ext cx="10369550" cy="68580"/>
            <a:chOff x="911225" y="1381567"/>
            <a:chExt cx="1036955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3980EF40-01FA-680B-7F27-B789BF26137A}"/>
                </a:ext>
              </a:extLst>
            </p:cNvPr>
            <p:cNvCxnSpPr/>
            <p:nvPr/>
          </p:nvCxnSpPr>
          <p:spPr>
            <a:xfrm>
              <a:off x="911225" y="1450147"/>
              <a:ext cx="1036955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69314243-AFA1-B2D9-E094-F164A3961C47}"/>
                </a:ext>
              </a:extLst>
            </p:cNvPr>
            <p:cNvCxnSpPr/>
            <p:nvPr/>
          </p:nvCxnSpPr>
          <p:spPr>
            <a:xfrm>
              <a:off x="911225" y="1381567"/>
              <a:ext cx="1036955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텍스트상자 23">
            <a:extLst>
              <a:ext uri="{FF2B5EF4-FFF2-40B4-BE49-F238E27FC236}">
                <a16:creationId xmlns:a16="http://schemas.microsoft.com/office/drawing/2014/main" id="{5BC5D803-3353-5DE3-1297-F13EB2730B08}"/>
              </a:ext>
            </a:extLst>
          </p:cNvPr>
          <p:cNvSpPr txBox="1"/>
          <p:nvPr/>
        </p:nvSpPr>
        <p:spPr>
          <a:xfrm>
            <a:off x="8884920" y="510641"/>
            <a:ext cx="2395855" cy="81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  <a:alpha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INDEX 02</a:t>
            </a:r>
          </a:p>
          <a:p>
            <a:pPr algn="r">
              <a:lnSpc>
                <a:spcPct val="120000"/>
              </a:lnSpc>
            </a:pP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관련이론 </a:t>
            </a:r>
            <a:r>
              <a:rPr kumimoji="1" lang="en-US" altLang="ko-KR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&gt;</a:t>
            </a: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 </a:t>
            </a:r>
            <a:r>
              <a:rPr kumimoji="1" lang="ko-KR" altLang="en-US" sz="2000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존치론</a:t>
            </a:r>
            <a:endParaRPr kumimoji="1" lang="en-US" altLang="ko-KR" sz="2000" b="1" dirty="0">
              <a:solidFill>
                <a:srgbClr val="C00000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sp>
        <p:nvSpPr>
          <p:cNvPr id="7" name="텍스트상자 9">
            <a:extLst>
              <a:ext uri="{FF2B5EF4-FFF2-40B4-BE49-F238E27FC236}">
                <a16:creationId xmlns:a16="http://schemas.microsoft.com/office/drawing/2014/main" id="{98D973D0-2F3C-716B-64D3-76588C43EE09}"/>
              </a:ext>
            </a:extLst>
          </p:cNvPr>
          <p:cNvSpPr txBox="1"/>
          <p:nvPr/>
        </p:nvSpPr>
        <p:spPr>
          <a:xfrm>
            <a:off x="912887" y="830682"/>
            <a:ext cx="6807427" cy="512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o-KR" altLang="en-US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우리나라 대법원의 판례 </a:t>
            </a:r>
            <a:r>
              <a:rPr kumimoji="1" lang="en-US" altLang="ko-KR" sz="2200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&gt; </a:t>
            </a:r>
            <a:r>
              <a:rPr kumimoji="1" lang="ko-KR" altLang="en-US" sz="22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사형제도</a:t>
            </a:r>
            <a:r>
              <a:rPr kumimoji="1" lang="ko-KR" altLang="en-US" sz="24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 </a:t>
            </a:r>
            <a:r>
              <a:rPr kumimoji="1" lang="en-US" altLang="ko-KR" sz="24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‘</a:t>
            </a:r>
            <a:r>
              <a:rPr kumimoji="1" lang="ko-KR" altLang="en-US" sz="24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존치</a:t>
            </a:r>
            <a:r>
              <a:rPr kumimoji="1" lang="en-US" altLang="ko-KR" sz="24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’</a:t>
            </a:r>
            <a:r>
              <a:rPr kumimoji="1" lang="ko-KR" altLang="en-US" sz="24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 </a:t>
            </a:r>
            <a:r>
              <a:rPr kumimoji="1" lang="ko-KR" altLang="en-US" sz="22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그 외 주장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057CC86-57A4-021F-41F6-72B5D1204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47000" pressure="0"/>
                    </a14:imgEffect>
                    <a14:imgEffect>
                      <a14:sharpenSoften amoun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90" y="1544770"/>
            <a:ext cx="4954705" cy="49547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2EE3B6-1A9A-812F-8E61-709BC57468FF}"/>
              </a:ext>
            </a:extLst>
          </p:cNvPr>
          <p:cNvSpPr txBox="1"/>
          <p:nvPr/>
        </p:nvSpPr>
        <p:spPr>
          <a:xfrm>
            <a:off x="1291499" y="1912603"/>
            <a:ext cx="4031165" cy="399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00" marR="0" indent="-1905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1. 1936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년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2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월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28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일 판결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(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사형제도의 합헌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)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  <a:p>
            <a:pPr marL="190500" marR="0" indent="-1905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“ </a:t>
            </a:r>
            <a:r>
              <a:rPr lang="ko-KR" altLang="en-US" sz="1600" b="1" kern="0" spc="0" dirty="0">
                <a:solidFill>
                  <a:srgbClr val="36518B"/>
                </a:solidFill>
                <a:effectLst/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법질서와 공공복리를 위하여는 법률로써     자유와 권리를 제한할 수 있음을 헌법이     </a:t>
            </a:r>
            <a:r>
              <a:rPr lang="ko-KR" altLang="en-US" sz="1600" b="1" kern="0" spc="0" dirty="0" err="1">
                <a:solidFill>
                  <a:srgbClr val="36518B"/>
                </a:solidFill>
                <a:effectLst/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허용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하였는바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현재 우리나라의 실정과 국민의 도덕적 감정 등을 고려하여 국가의 형사상 정책으로서 질서유지와 공공복리를 위하여 형벌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,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군형법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등에 </a:t>
            </a:r>
            <a:r>
              <a:rPr lang="ko-KR" altLang="en-US" sz="1600" b="1" kern="0" spc="0" dirty="0">
                <a:solidFill>
                  <a:srgbClr val="36518B"/>
                </a:solidFill>
                <a:effectLst/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사형이라는 처벌의     종류를 규정하였다 하여도 이것을 헌법에     위반된 조문이라 할 수 없다</a:t>
            </a:r>
            <a:r>
              <a:rPr lang="en-US" altLang="ko-KR" sz="1600" b="1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.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” 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 marL="190500" marR="0" indent="-1905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  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-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사형이 합헌임을 판시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EBFD2B-F902-5C52-2216-67521BFE262A}"/>
              </a:ext>
            </a:extLst>
          </p:cNvPr>
          <p:cNvSpPr txBox="1"/>
          <p:nvPr/>
        </p:nvSpPr>
        <p:spPr>
          <a:xfrm>
            <a:off x="6869336" y="1912603"/>
            <a:ext cx="4031165" cy="399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00" marR="0" indent="-1905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2. 1983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년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3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월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8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일 판결</a:t>
            </a:r>
          </a:p>
          <a:p>
            <a:pPr marL="190500" marR="0" indent="-1905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“ 인도적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·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종교적 견지에서 존귀한 생명을 앗아가는 사형이 피해야 할 것임에는 이론이     있을 수 없는 것이나 한편으로는 </a:t>
            </a:r>
            <a:r>
              <a:rPr lang="ko-KR" altLang="en-US" sz="1600" b="1" kern="0" spc="0" dirty="0">
                <a:solidFill>
                  <a:srgbClr val="36518B"/>
                </a:solidFill>
                <a:effectLst/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범죄로      인하여 침해되는 또 다른 존귀한 생명을    외면할 수 없고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또 사회공공의 안녕과 질서를 위하여 생명형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(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사형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)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의 존치를 이해하지 못할 바가 아니며 이것은 바로</a:t>
            </a: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</a:t>
            </a:r>
            <a:r>
              <a:rPr lang="ko-KR" altLang="en-US" sz="1600" b="1" kern="0" spc="0" dirty="0">
                <a:solidFill>
                  <a:srgbClr val="36518B"/>
                </a:solidFill>
                <a:effectLst/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그 나라의   실정법에 나타나는 국민의 총의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라고 파악될 것이다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.” -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사형제도 존치의 이유</a:t>
            </a:r>
          </a:p>
        </p:txBody>
      </p:sp>
    </p:spTree>
    <p:extLst>
      <p:ext uri="{BB962C8B-B14F-4D97-AF65-F5344CB8AC3E}">
        <p14:creationId xmlns:p14="http://schemas.microsoft.com/office/powerpoint/2010/main" val="4097946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63397C9-E38B-C13C-BA48-AEA06315A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4136079B-79A5-7438-7D80-340751ABEE0B}"/>
              </a:ext>
            </a:extLst>
          </p:cNvPr>
          <p:cNvGrpSpPr/>
          <p:nvPr/>
        </p:nvGrpSpPr>
        <p:grpSpPr>
          <a:xfrm>
            <a:off x="0" y="3481301"/>
            <a:ext cx="9537700" cy="68580"/>
            <a:chOff x="0" y="3481301"/>
            <a:chExt cx="953770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780F30BA-3091-1EE7-601B-AE940C80AB2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49881"/>
              <a:ext cx="953770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0B6F2335-44C8-4E89-5BB0-189686B0978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81301"/>
              <a:ext cx="953770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17">
            <a:extLst>
              <a:ext uri="{FF2B5EF4-FFF2-40B4-BE49-F238E27FC236}">
                <a16:creationId xmlns:a16="http://schemas.microsoft.com/office/drawing/2014/main" id="{877B7142-A04C-66E8-D510-6D16212258B7}"/>
              </a:ext>
            </a:extLst>
          </p:cNvPr>
          <p:cNvSpPr txBox="1"/>
          <p:nvPr/>
        </p:nvSpPr>
        <p:spPr>
          <a:xfrm>
            <a:off x="3208152" y="2899645"/>
            <a:ext cx="6329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000" b="1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Arial" panose="020B0604020202020204" pitchFamily="34" charset="0"/>
              </a:rPr>
              <a:t>02-2. </a:t>
            </a:r>
            <a:r>
              <a:rPr lang="ko-KR" altLang="en-US" sz="3000" b="1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Arial" panose="020B0604020202020204" pitchFamily="34" charset="0"/>
              </a:rPr>
              <a:t>사형집행인의 </a:t>
            </a:r>
            <a:r>
              <a:rPr lang="ko-KR" altLang="en-US" sz="3000" b="1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Arial" panose="020B0604020202020204" pitchFamily="34" charset="0"/>
              </a:rPr>
              <a:t>이슈</a:t>
            </a:r>
          </a:p>
        </p:txBody>
      </p:sp>
    </p:spTree>
    <p:extLst>
      <p:ext uri="{BB962C8B-B14F-4D97-AF65-F5344CB8AC3E}">
        <p14:creationId xmlns:p14="http://schemas.microsoft.com/office/powerpoint/2010/main" val="180964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D6DFDE0-0924-4194-62AF-433441AEC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41C84DC3-34DE-181B-0084-7446C51403A1}"/>
              </a:ext>
            </a:extLst>
          </p:cNvPr>
          <p:cNvGrpSpPr/>
          <p:nvPr/>
        </p:nvGrpSpPr>
        <p:grpSpPr>
          <a:xfrm>
            <a:off x="0" y="3481301"/>
            <a:ext cx="9537700" cy="68580"/>
            <a:chOff x="0" y="3481301"/>
            <a:chExt cx="953770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76216C2E-1751-4F57-388F-2C94CC62B90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49881"/>
              <a:ext cx="953770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F4AE18F8-FBA3-872D-2127-C2C61736BB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81301"/>
              <a:ext cx="953770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17">
            <a:extLst>
              <a:ext uri="{FF2B5EF4-FFF2-40B4-BE49-F238E27FC236}">
                <a16:creationId xmlns:a16="http://schemas.microsoft.com/office/drawing/2014/main" id="{93FF08C0-AEF3-BE61-9FDD-556383557509}"/>
              </a:ext>
            </a:extLst>
          </p:cNvPr>
          <p:cNvSpPr txBox="1"/>
          <p:nvPr/>
        </p:nvSpPr>
        <p:spPr>
          <a:xfrm>
            <a:off x="3208152" y="2899645"/>
            <a:ext cx="6329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000" b="1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Arial" panose="020B0604020202020204" pitchFamily="34" charset="0"/>
              </a:rPr>
              <a:t>01-1. </a:t>
            </a:r>
            <a:r>
              <a:rPr lang="ko-KR" altLang="en-US" sz="3000" b="1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Arial" panose="020B0604020202020204" pitchFamily="34" charset="0"/>
              </a:rPr>
              <a:t>사형제도</a:t>
            </a:r>
            <a:r>
              <a:rPr lang="ko-KR" altLang="en-US" sz="3000" b="1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Arial" panose="020B0604020202020204" pitchFamily="34" charset="0"/>
              </a:rPr>
              <a:t>의 개념</a:t>
            </a:r>
          </a:p>
        </p:txBody>
      </p:sp>
    </p:spTree>
    <p:extLst>
      <p:ext uri="{BB962C8B-B14F-4D97-AF65-F5344CB8AC3E}">
        <p14:creationId xmlns:p14="http://schemas.microsoft.com/office/powerpoint/2010/main" val="501417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6777D36-94B0-2D7A-148A-0085F2657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724FF363-0171-F13F-684B-7F1B89D4BF3F}"/>
              </a:ext>
            </a:extLst>
          </p:cNvPr>
          <p:cNvGrpSpPr/>
          <p:nvPr/>
        </p:nvGrpSpPr>
        <p:grpSpPr>
          <a:xfrm>
            <a:off x="911225" y="1381567"/>
            <a:ext cx="10369550" cy="68580"/>
            <a:chOff x="911225" y="1381567"/>
            <a:chExt cx="1036955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B2ADEDA7-99E0-A379-671B-9C15E769BF26}"/>
                </a:ext>
              </a:extLst>
            </p:cNvPr>
            <p:cNvCxnSpPr/>
            <p:nvPr/>
          </p:nvCxnSpPr>
          <p:spPr>
            <a:xfrm>
              <a:off x="911225" y="1450147"/>
              <a:ext cx="1036955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FC02DBC2-F28B-E942-D729-F4355CB47F11}"/>
                </a:ext>
              </a:extLst>
            </p:cNvPr>
            <p:cNvCxnSpPr/>
            <p:nvPr/>
          </p:nvCxnSpPr>
          <p:spPr>
            <a:xfrm>
              <a:off x="911225" y="1381567"/>
              <a:ext cx="1036955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텍스트상자 23">
            <a:extLst>
              <a:ext uri="{FF2B5EF4-FFF2-40B4-BE49-F238E27FC236}">
                <a16:creationId xmlns:a16="http://schemas.microsoft.com/office/drawing/2014/main" id="{B38837BA-8F35-9E1E-4027-C09AFBB637C4}"/>
              </a:ext>
            </a:extLst>
          </p:cNvPr>
          <p:cNvSpPr txBox="1"/>
          <p:nvPr/>
        </p:nvSpPr>
        <p:spPr>
          <a:xfrm>
            <a:off x="8803342" y="510641"/>
            <a:ext cx="2477434" cy="81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  <a:alpha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INDEX 02</a:t>
            </a:r>
          </a:p>
          <a:p>
            <a:pPr algn="r">
              <a:lnSpc>
                <a:spcPct val="120000"/>
              </a:lnSpc>
            </a:pP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사형집행인의 </a:t>
            </a:r>
            <a:r>
              <a:rPr kumimoji="1" lang="ko-KR" altLang="en-US" sz="2000" b="1" dirty="0">
                <a:solidFill>
                  <a:srgbClr val="36518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이슈</a:t>
            </a:r>
            <a:endParaRPr kumimoji="1" lang="en-US" altLang="ko-KR" sz="2000" b="1" dirty="0">
              <a:solidFill>
                <a:srgbClr val="36518B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sp>
        <p:nvSpPr>
          <p:cNvPr id="7" name="텍스트상자 9">
            <a:extLst>
              <a:ext uri="{FF2B5EF4-FFF2-40B4-BE49-F238E27FC236}">
                <a16:creationId xmlns:a16="http://schemas.microsoft.com/office/drawing/2014/main" id="{19B00679-CF90-520E-9188-A71BB39D81A3}"/>
              </a:ext>
            </a:extLst>
          </p:cNvPr>
          <p:cNvSpPr txBox="1"/>
          <p:nvPr/>
        </p:nvSpPr>
        <p:spPr>
          <a:xfrm>
            <a:off x="912887" y="830682"/>
            <a:ext cx="4421113" cy="47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ko-KR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&lt; </a:t>
            </a:r>
            <a:r>
              <a:rPr kumimoji="1" lang="ko-KR" altLang="en-US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사형 집행인의 심리적 문제 </a:t>
            </a:r>
            <a:r>
              <a:rPr kumimoji="1" lang="en-US" altLang="ko-KR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&gt;</a:t>
            </a:r>
            <a:endParaRPr kumimoji="1" lang="ko-KR" altLang="en-US" sz="2200" dirty="0">
              <a:solidFill>
                <a:srgbClr val="B77573"/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  <p:sp>
        <p:nvSpPr>
          <p:cNvPr id="8" name="타원 6">
            <a:extLst>
              <a:ext uri="{FF2B5EF4-FFF2-40B4-BE49-F238E27FC236}">
                <a16:creationId xmlns:a16="http://schemas.microsoft.com/office/drawing/2014/main" id="{EF5280BA-5029-E8CA-EF93-5A6CA592A14F}"/>
              </a:ext>
            </a:extLst>
          </p:cNvPr>
          <p:cNvSpPr/>
          <p:nvPr/>
        </p:nvSpPr>
        <p:spPr>
          <a:xfrm>
            <a:off x="5018876" y="2164437"/>
            <a:ext cx="2154252" cy="2138324"/>
          </a:xfrm>
          <a:prstGeom prst="ellips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1" rIns="91440" bIns="45721" numCol="1" anchor="ctr">
            <a:noAutofit/>
          </a:bodyPr>
          <a:lstStyle/>
          <a:p>
            <a:pPr algn="ctr" defTabSz="508006"/>
            <a:r>
              <a:rPr lang="ko-KR" altLang="en-US" sz="2500" b="1" dirty="0">
                <a:solidFill>
                  <a:srgbClr val="FFFFFF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잊혀지지 않는 충격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EF54E0D1-4AA0-881D-3314-36552E7E2606}"/>
              </a:ext>
            </a:extLst>
          </p:cNvPr>
          <p:cNvSpPr/>
          <p:nvPr/>
        </p:nvSpPr>
        <p:spPr>
          <a:xfrm>
            <a:off x="2060449" y="2164437"/>
            <a:ext cx="2154252" cy="21383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1" rIns="91440" bIns="45721" numCol="1" anchor="ctr">
            <a:noAutofit/>
          </a:bodyPr>
          <a:lstStyle/>
          <a:p>
            <a:pPr algn="ctr" defTabSz="508006"/>
            <a:r>
              <a:rPr lang="ko-KR" altLang="en-US" sz="2500" b="1" dirty="0"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법적</a:t>
            </a:r>
            <a:endParaRPr lang="en-US" altLang="ko-KR" sz="2500" b="1" dirty="0"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  <a:p>
            <a:pPr algn="ctr" defTabSz="508006"/>
            <a:r>
              <a:rPr lang="ko-KR" altLang="en-US" sz="2500" b="1" dirty="0"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살인의</a:t>
            </a:r>
            <a:endParaRPr lang="en-US" altLang="ko-KR" sz="2500" b="1" dirty="0"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  <a:p>
            <a:pPr algn="ctr" defTabSz="508006"/>
            <a:r>
              <a:rPr lang="ko-KR" altLang="en-US" sz="2500" b="1" dirty="0"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굴레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43A6E246-BA6A-7AE7-CBD2-7947AC0F430A}"/>
              </a:ext>
            </a:extLst>
          </p:cNvPr>
          <p:cNvSpPr/>
          <p:nvPr/>
        </p:nvSpPr>
        <p:spPr>
          <a:xfrm>
            <a:off x="7977298" y="2164437"/>
            <a:ext cx="2154254" cy="2138324"/>
          </a:xfrm>
          <a:prstGeom prst="ellipse">
            <a:avLst/>
          </a:prstGeom>
          <a:solidFill>
            <a:srgbClr val="4B5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1" rIns="91440" bIns="45721" numCol="1" anchor="ctr">
            <a:noAutofit/>
          </a:bodyPr>
          <a:lstStyle/>
          <a:p>
            <a:pPr algn="ctr" defTabSz="508006"/>
            <a:r>
              <a:rPr lang="ko-KR" altLang="en-US" sz="2500" b="1" dirty="0"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막연한 </a:t>
            </a:r>
            <a:endParaRPr lang="en-US" altLang="ko-KR" sz="2500" b="1" dirty="0"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  <a:p>
            <a:pPr algn="ctr" defTabSz="508006"/>
            <a:r>
              <a:rPr lang="ko-KR" altLang="en-US" sz="2500" b="1" dirty="0"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두려움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A2EED6D2-18B9-D2C3-8B04-A4D13A99CFFC}"/>
              </a:ext>
            </a:extLst>
          </p:cNvPr>
          <p:cNvGrpSpPr/>
          <p:nvPr/>
        </p:nvGrpSpPr>
        <p:grpSpPr>
          <a:xfrm>
            <a:off x="7977298" y="4400430"/>
            <a:ext cx="3188849" cy="1216389"/>
            <a:chOff x="7977298" y="4400430"/>
            <a:chExt cx="3188849" cy="1216389"/>
          </a:xfrm>
        </p:grpSpPr>
        <p:cxnSp>
          <p:nvCxnSpPr>
            <p:cNvPr id="12" name="구부러진 연결선 2">
              <a:extLst>
                <a:ext uri="{FF2B5EF4-FFF2-40B4-BE49-F238E27FC236}">
                  <a16:creationId xmlns:a16="http://schemas.microsoft.com/office/drawing/2014/main" id="{5A63E534-B7B4-DA99-E5E1-7D25F05795B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893476" y="4401580"/>
              <a:ext cx="407580" cy="405280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5B4E55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10B2D3-9EBC-399A-34E0-66AA3B5EF037}"/>
                </a:ext>
              </a:extLst>
            </p:cNvPr>
            <p:cNvSpPr txBox="1"/>
            <p:nvPr/>
          </p:nvSpPr>
          <p:spPr>
            <a:xfrm>
              <a:off x="7977298" y="4831989"/>
              <a:ext cx="318884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en-US" altLang="ko-KR" sz="1500" kern="0" dirty="0">
                  <a:solidFill>
                    <a:srgbClr val="000000"/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- </a:t>
              </a:r>
              <a:r>
                <a:rPr lang="ko-KR" altLang="en-US" sz="1500" kern="0" dirty="0">
                  <a:solidFill>
                    <a:srgbClr val="000000"/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집행을 함으로써 자신이 받는          형 집행 수당을 가지고 있어서는 </a:t>
              </a:r>
              <a:endParaRPr lang="en-US" altLang="ko-KR" sz="1500" kern="0" dirty="0">
                <a:solidFill>
                  <a:srgbClr val="0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endParaRPr>
            </a:p>
            <a:p>
              <a:pPr algn="ctr" fontAlgn="base"/>
              <a:r>
                <a:rPr lang="en-US" altLang="ko-KR" sz="1500" kern="0" dirty="0">
                  <a:solidFill>
                    <a:srgbClr val="000000"/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   </a:t>
              </a:r>
              <a:r>
                <a:rPr lang="ko-KR" altLang="en-US" sz="1500" b="1" kern="0" dirty="0">
                  <a:solidFill>
                    <a:srgbClr val="C00000"/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안된다고 생각</a:t>
              </a:r>
              <a:endParaRPr lang="en-US" altLang="ko-KR" sz="1500" b="1" kern="0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17428E7-A578-22F3-2A89-A41A391D7696}"/>
              </a:ext>
            </a:extLst>
          </p:cNvPr>
          <p:cNvGrpSpPr/>
          <p:nvPr/>
        </p:nvGrpSpPr>
        <p:grpSpPr>
          <a:xfrm>
            <a:off x="1383704" y="4400429"/>
            <a:ext cx="2580661" cy="1216390"/>
            <a:chOff x="1383704" y="4400429"/>
            <a:chExt cx="2580661" cy="1216390"/>
          </a:xfrm>
        </p:grpSpPr>
        <p:cxnSp>
          <p:nvCxnSpPr>
            <p:cNvPr id="15" name="구부러진 연결선 2">
              <a:extLst>
                <a:ext uri="{FF2B5EF4-FFF2-40B4-BE49-F238E27FC236}">
                  <a16:creationId xmlns:a16="http://schemas.microsoft.com/office/drawing/2014/main" id="{AD445A66-E277-1D69-270B-3C1E9436DD3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253635" y="4409884"/>
              <a:ext cx="407581" cy="388671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5B4E55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E6B1D8-9EF8-9B06-84EE-363AC105D936}"/>
                </a:ext>
              </a:extLst>
            </p:cNvPr>
            <p:cNvSpPr txBox="1"/>
            <p:nvPr/>
          </p:nvSpPr>
          <p:spPr>
            <a:xfrm>
              <a:off x="1383704" y="4831989"/>
              <a:ext cx="258066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11">
                <a:defRPr/>
              </a:pPr>
              <a:r>
                <a:rPr lang="en-US" altLang="ko-KR" sz="1500" kern="0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- </a:t>
              </a:r>
              <a:r>
                <a:rPr lang="en-US" altLang="ko-KR" sz="1500" kern="0" spc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직무의</a:t>
              </a:r>
              <a:r>
                <a:rPr lang="en-US" altLang="ko-KR" sz="1500" kern="0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 </a:t>
              </a:r>
              <a:r>
                <a:rPr lang="en-US" altLang="ko-KR" sz="1500" kern="0" spc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연장선에서</a:t>
              </a:r>
              <a:r>
                <a:rPr lang="en-US" altLang="ko-KR" sz="1500" kern="0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 </a:t>
              </a:r>
              <a:r>
                <a:rPr lang="en-US" altLang="ko-KR" sz="1500" kern="0" spc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발생한</a:t>
              </a:r>
              <a:r>
                <a:rPr lang="en-US" altLang="ko-KR" sz="1500" kern="0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 </a:t>
              </a:r>
            </a:p>
            <a:p>
              <a:pPr algn="ctr" defTabSz="914411">
                <a:defRPr/>
              </a:pPr>
              <a:r>
                <a:rPr lang="en-US" altLang="ko-KR" sz="1500" kern="0" spc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근무이기는</a:t>
              </a:r>
              <a:r>
                <a:rPr lang="en-US" altLang="ko-KR" sz="1500" kern="0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 </a:t>
              </a:r>
              <a:r>
                <a:rPr lang="en-US" altLang="ko-KR" sz="1500" kern="0" spc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하지만</a:t>
              </a:r>
              <a:r>
                <a:rPr lang="en-US" altLang="ko-KR" sz="1500" b="1" kern="0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 </a:t>
              </a:r>
              <a:r>
                <a:rPr lang="en-US" altLang="ko-KR" sz="1500" b="1" kern="0" spc="0" dirty="0" err="1">
                  <a:solidFill>
                    <a:srgbClr val="C00000"/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살인은</a:t>
              </a:r>
              <a:r>
                <a:rPr lang="en-US" altLang="ko-KR" sz="1500" b="1" kern="0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 </a:t>
              </a:r>
            </a:p>
            <a:p>
              <a:pPr algn="ctr" defTabSz="914411">
                <a:defRPr/>
              </a:pPr>
              <a:r>
                <a:rPr lang="en-US" altLang="ko-KR" sz="1500" b="1" kern="0" spc="0" dirty="0" err="1">
                  <a:solidFill>
                    <a:srgbClr val="C00000"/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살인</a:t>
              </a:r>
              <a:r>
                <a:rPr lang="en-US" altLang="ko-KR" sz="1500" kern="0" spc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이라고</a:t>
              </a:r>
              <a:r>
                <a:rPr lang="en-US" altLang="ko-KR" sz="1500" kern="0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 </a:t>
              </a:r>
              <a:r>
                <a:rPr lang="en-US" altLang="ko-KR" sz="1500" kern="0" spc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인식</a:t>
              </a:r>
              <a:endPara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88F42AE3-2D40-42EF-84AE-55156DC75B77}"/>
              </a:ext>
            </a:extLst>
          </p:cNvPr>
          <p:cNvGrpSpPr/>
          <p:nvPr/>
        </p:nvGrpSpPr>
        <p:grpSpPr>
          <a:xfrm>
            <a:off x="4712296" y="4400428"/>
            <a:ext cx="2968664" cy="1072879"/>
            <a:chOff x="4712296" y="4400428"/>
            <a:chExt cx="2968664" cy="107287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57D306E-B77E-29E6-0BF3-101C5877E1EA}"/>
                </a:ext>
              </a:extLst>
            </p:cNvPr>
            <p:cNvSpPr txBox="1"/>
            <p:nvPr/>
          </p:nvSpPr>
          <p:spPr>
            <a:xfrm>
              <a:off x="4712296" y="4919309"/>
              <a:ext cx="29686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kern="0" dirty="0">
                  <a:solidFill>
                    <a:srgbClr val="000000"/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-</a:t>
              </a:r>
              <a:r>
                <a:rPr lang="ko-KR" altLang="en-US" sz="1500" kern="0" dirty="0">
                  <a:solidFill>
                    <a:srgbClr val="000000"/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 사</a:t>
              </a:r>
              <a:r>
                <a:rPr lang="ko-KR" altLang="en-US" sz="1500" kern="0" spc="0" dirty="0">
                  <a:solidFill>
                    <a:srgbClr val="000000"/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형을 준비하는 과정은 어려움   </a:t>
              </a:r>
              <a:endParaRPr lang="en-US" altLang="ko-KR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endParaRPr>
            </a:p>
            <a:p>
              <a:pPr algn="ctr"/>
              <a:r>
                <a:rPr lang="en-US" altLang="ko-KR" sz="1500" kern="0" spc="0" dirty="0">
                  <a:solidFill>
                    <a:srgbClr val="000000"/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- </a:t>
              </a:r>
              <a:r>
                <a:rPr lang="ko-KR" altLang="en-US" sz="1500" b="1" kern="0" spc="0" dirty="0">
                  <a:solidFill>
                    <a:srgbClr val="C00000"/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구토 증세</a:t>
              </a:r>
              <a:r>
                <a:rPr lang="ko-KR" altLang="en-US" sz="1500" kern="0" spc="0" dirty="0">
                  <a:solidFill>
                    <a:srgbClr val="000000"/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를 보이는 직원도 있음</a:t>
              </a:r>
              <a:endParaRPr lang="en-US" altLang="ko-KR" sz="15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endParaRPr>
            </a:p>
          </p:txBody>
        </p:sp>
        <p:cxnSp>
          <p:nvCxnSpPr>
            <p:cNvPr id="19" name="구부러진 연결선 2">
              <a:extLst>
                <a:ext uri="{FF2B5EF4-FFF2-40B4-BE49-F238E27FC236}">
                  <a16:creationId xmlns:a16="http://schemas.microsoft.com/office/drawing/2014/main" id="{3626F14E-3225-9F71-3E38-F3DDC4225AA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92209" y="4409883"/>
              <a:ext cx="407581" cy="388671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5B4E55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244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5D996C6-C372-95E0-A124-247AB3F84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75F4D6FE-CB84-F395-3496-51B1F0EC71C2}"/>
              </a:ext>
            </a:extLst>
          </p:cNvPr>
          <p:cNvGrpSpPr/>
          <p:nvPr/>
        </p:nvGrpSpPr>
        <p:grpSpPr>
          <a:xfrm>
            <a:off x="911225" y="1381567"/>
            <a:ext cx="10369550" cy="68580"/>
            <a:chOff x="911225" y="1381567"/>
            <a:chExt cx="1036955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A9FA501D-363C-5F84-31A4-D7D624EAD623}"/>
                </a:ext>
              </a:extLst>
            </p:cNvPr>
            <p:cNvCxnSpPr/>
            <p:nvPr/>
          </p:nvCxnSpPr>
          <p:spPr>
            <a:xfrm>
              <a:off x="911225" y="1450147"/>
              <a:ext cx="1036955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381B3869-3FDA-3021-51C5-02C4FE0889C5}"/>
                </a:ext>
              </a:extLst>
            </p:cNvPr>
            <p:cNvCxnSpPr/>
            <p:nvPr/>
          </p:nvCxnSpPr>
          <p:spPr>
            <a:xfrm>
              <a:off x="911225" y="1381567"/>
              <a:ext cx="1036955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텍스트상자 23">
            <a:extLst>
              <a:ext uri="{FF2B5EF4-FFF2-40B4-BE49-F238E27FC236}">
                <a16:creationId xmlns:a16="http://schemas.microsoft.com/office/drawing/2014/main" id="{C111ABAB-90D7-89D5-0159-3471C4FBC868}"/>
              </a:ext>
            </a:extLst>
          </p:cNvPr>
          <p:cNvSpPr txBox="1"/>
          <p:nvPr/>
        </p:nvSpPr>
        <p:spPr>
          <a:xfrm>
            <a:off x="8803342" y="510641"/>
            <a:ext cx="2477434" cy="81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  <a:alpha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INDEX 02</a:t>
            </a:r>
          </a:p>
          <a:p>
            <a:pPr algn="r">
              <a:lnSpc>
                <a:spcPct val="120000"/>
              </a:lnSpc>
            </a:pP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사형집행인의 </a:t>
            </a:r>
            <a:r>
              <a:rPr kumimoji="1" lang="ko-KR" altLang="en-US" sz="2000" b="1" dirty="0">
                <a:solidFill>
                  <a:srgbClr val="36518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이슈</a:t>
            </a:r>
            <a:endParaRPr kumimoji="1" lang="en-US" altLang="ko-KR" sz="2000" b="1" dirty="0">
              <a:solidFill>
                <a:srgbClr val="36518B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sp>
        <p:nvSpPr>
          <p:cNvPr id="7" name="텍스트상자 9">
            <a:extLst>
              <a:ext uri="{FF2B5EF4-FFF2-40B4-BE49-F238E27FC236}">
                <a16:creationId xmlns:a16="http://schemas.microsoft.com/office/drawing/2014/main" id="{D896FC9E-7AE5-9394-96C9-4B8516C5C721}"/>
              </a:ext>
            </a:extLst>
          </p:cNvPr>
          <p:cNvSpPr txBox="1"/>
          <p:nvPr/>
        </p:nvSpPr>
        <p:spPr>
          <a:xfrm>
            <a:off x="912887" y="830682"/>
            <a:ext cx="4421113" cy="47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ko-KR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&lt; </a:t>
            </a:r>
            <a:r>
              <a:rPr kumimoji="1" lang="ko-KR" altLang="en-US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사형 집행인의 심리 특성적 분류 </a:t>
            </a:r>
            <a:r>
              <a:rPr kumimoji="1" lang="en-US" altLang="ko-KR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&gt;</a:t>
            </a:r>
            <a:endParaRPr kumimoji="1" lang="ko-KR" altLang="en-US" sz="2200" dirty="0">
              <a:solidFill>
                <a:srgbClr val="B77573"/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BD73FEA6-B989-57B5-89C4-61738AA2CEB2}"/>
              </a:ext>
            </a:extLst>
          </p:cNvPr>
          <p:cNvGrpSpPr/>
          <p:nvPr/>
        </p:nvGrpSpPr>
        <p:grpSpPr>
          <a:xfrm>
            <a:off x="911225" y="2763135"/>
            <a:ext cx="10902760" cy="2138324"/>
            <a:chOff x="969191" y="2689880"/>
            <a:chExt cx="10902760" cy="2138324"/>
          </a:xfrm>
        </p:grpSpPr>
        <p:sp>
          <p:nvSpPr>
            <p:cNvPr id="9" name="텍스트상자 37">
              <a:extLst>
                <a:ext uri="{FF2B5EF4-FFF2-40B4-BE49-F238E27FC236}">
                  <a16:creationId xmlns:a16="http://schemas.microsoft.com/office/drawing/2014/main" id="{4D3088E3-BE9F-90CA-2351-16FEEB21B165}"/>
                </a:ext>
              </a:extLst>
            </p:cNvPr>
            <p:cNvSpPr txBox="1"/>
            <p:nvPr/>
          </p:nvSpPr>
          <p:spPr>
            <a:xfrm>
              <a:off x="3443491" y="2796879"/>
              <a:ext cx="842846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800" dirty="0"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죄책감의 강도가 약하고</a:t>
              </a:r>
              <a:r>
                <a:rPr lang="en-US" altLang="ko-KR" sz="1800" dirty="0"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, </a:t>
              </a:r>
              <a:r>
                <a:rPr lang="ko-KR" altLang="en-US" sz="1800" dirty="0"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사형수에 대한 </a:t>
              </a:r>
              <a:r>
                <a:rPr lang="ko-KR" altLang="en-US" sz="1800" b="1" dirty="0">
                  <a:solidFill>
                    <a:srgbClr val="C00000"/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연민이 크지 않음</a:t>
              </a:r>
              <a:endParaRPr lang="en-US" altLang="ko-KR" sz="1800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800" dirty="0"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보통 </a:t>
              </a:r>
              <a:r>
                <a:rPr lang="ko-KR" altLang="en-US" sz="1800" b="1" dirty="0">
                  <a:solidFill>
                    <a:srgbClr val="C00000"/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신앙</a:t>
              </a:r>
              <a:r>
                <a:rPr lang="ko-KR" altLang="en-US" sz="1800" dirty="0"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을 가진 사람들이 사형집행에 대한 민감도가 크지 않았음</a:t>
              </a:r>
              <a:endParaRPr lang="en-US" altLang="ko-KR" sz="1800" dirty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800" dirty="0"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사형 집행의 </a:t>
              </a:r>
              <a:r>
                <a:rPr lang="ko-KR" altLang="en-US" sz="1800" b="1" dirty="0">
                  <a:solidFill>
                    <a:srgbClr val="C00000"/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내면적 정당화</a:t>
              </a:r>
              <a:r>
                <a:rPr lang="ko-KR" altLang="en-US" sz="1800" dirty="0"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에서 </a:t>
              </a:r>
              <a:r>
                <a:rPr lang="ko-KR" altLang="en-US" sz="1800" b="1" dirty="0">
                  <a:solidFill>
                    <a:srgbClr val="C00000"/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강한 신념</a:t>
              </a:r>
              <a:r>
                <a:rPr lang="ko-KR" altLang="en-US" sz="1800" dirty="0"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을 갖고 있어 스트레스가 크지 않음</a:t>
              </a:r>
              <a:endParaRPr lang="en-US" altLang="ko-KR" sz="1800" dirty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800" kern="0" spc="0" dirty="0">
                  <a:solidFill>
                    <a:srgbClr val="000000"/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수형자에 대해 세상의 정의를 세우면서도 </a:t>
              </a:r>
              <a:endPara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endParaRPr>
            </a:p>
            <a:p>
              <a:r>
                <a:rPr lang="en-US" altLang="ko-KR" kern="0" dirty="0">
                  <a:solidFill>
                    <a:srgbClr val="000000"/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     </a:t>
              </a:r>
              <a:r>
                <a:rPr lang="ko-KR" altLang="en-US" sz="1800" kern="0" spc="0" dirty="0">
                  <a:solidFill>
                    <a:srgbClr val="000000"/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다른 세계에 대한 </a:t>
              </a:r>
              <a:r>
                <a:rPr lang="ko-KR" altLang="en-US" sz="1800" b="1" kern="0" spc="0" dirty="0" err="1">
                  <a:solidFill>
                    <a:srgbClr val="C00000"/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안내자로서의</a:t>
              </a:r>
              <a:r>
                <a:rPr lang="ko-KR" altLang="en-US" sz="1800" b="1" kern="0" spc="0" dirty="0">
                  <a:solidFill>
                    <a:srgbClr val="C00000"/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 역할</a:t>
              </a:r>
              <a:r>
                <a:rPr lang="ko-KR" altLang="en-US" sz="1800" kern="0" spc="0" dirty="0">
                  <a:solidFill>
                    <a:srgbClr val="000000"/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을 하는 것으로 </a:t>
              </a:r>
              <a:r>
                <a:rPr lang="ko-KR" altLang="en-US" sz="1800" b="1" kern="0" spc="0" dirty="0">
                  <a:solidFill>
                    <a:srgbClr val="C00000"/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인식</a:t>
              </a:r>
              <a:r>
                <a:rPr lang="ko-KR" altLang="en-US" sz="1800" kern="0" spc="0" dirty="0">
                  <a:solidFill>
                    <a:srgbClr val="000000"/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하고 있음</a:t>
              </a:r>
              <a:endParaRPr lang="en-US" altLang="ko-KR" sz="1800" dirty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endParaRPr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2D3B835D-BBF0-42B7-6FF1-8BEBC063F396}"/>
                </a:ext>
              </a:extLst>
            </p:cNvPr>
            <p:cNvSpPr/>
            <p:nvPr/>
          </p:nvSpPr>
          <p:spPr>
            <a:xfrm>
              <a:off x="969191" y="2689880"/>
              <a:ext cx="2154252" cy="2138324"/>
            </a:xfrm>
            <a:prstGeom prst="ellipse">
              <a:avLst/>
            </a:prstGeom>
            <a:solidFill>
              <a:srgbClr val="B77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1" rIns="91440" bIns="45721" numCol="1" anchor="ctr">
              <a:noAutofit/>
            </a:bodyPr>
            <a:lstStyle/>
            <a:p>
              <a:pPr algn="ctr" defTabSz="508006"/>
              <a:r>
                <a:rPr lang="ko-KR" altLang="en-US" sz="2500" b="1" dirty="0">
                  <a:latin typeface="Sandoll 국대떡볶이 02 Bold" panose="020B0600000101010101" pitchFamily="34" charset="-127"/>
                  <a:ea typeface="Sandoll 국대떡볶이 02 Bold" panose="020B0600000101010101" pitchFamily="34" charset="-127"/>
                </a:rPr>
                <a:t>건강</a:t>
              </a:r>
              <a:endParaRPr lang="en-US" altLang="ko-KR" sz="2500" b="1" dirty="0"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endParaRPr>
            </a:p>
            <a:p>
              <a:pPr algn="ctr" defTabSz="508006"/>
              <a:r>
                <a:rPr lang="ko-KR" altLang="en-US" sz="2500" b="1" dirty="0">
                  <a:latin typeface="Sandoll 국대떡볶이 02 Bold" panose="020B0600000101010101" pitchFamily="34" charset="-127"/>
                  <a:ea typeface="Sandoll 국대떡볶이 02 Bold" panose="020B0600000101010101" pitchFamily="34" charset="-127"/>
                </a:rPr>
                <a:t>유지형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1958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503E668-F1F0-FE07-4980-54B54DF8C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F1E38576-F556-736E-251D-9C3E444E6575}"/>
              </a:ext>
            </a:extLst>
          </p:cNvPr>
          <p:cNvGrpSpPr/>
          <p:nvPr/>
        </p:nvGrpSpPr>
        <p:grpSpPr>
          <a:xfrm>
            <a:off x="911225" y="1381567"/>
            <a:ext cx="10369550" cy="68580"/>
            <a:chOff x="911225" y="1381567"/>
            <a:chExt cx="1036955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CD18973D-50E4-FFB3-CEE0-B425B60F1A92}"/>
                </a:ext>
              </a:extLst>
            </p:cNvPr>
            <p:cNvCxnSpPr/>
            <p:nvPr/>
          </p:nvCxnSpPr>
          <p:spPr>
            <a:xfrm>
              <a:off x="911225" y="1450147"/>
              <a:ext cx="1036955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FD43EE74-60E4-F029-136C-116DF79733DF}"/>
                </a:ext>
              </a:extLst>
            </p:cNvPr>
            <p:cNvCxnSpPr/>
            <p:nvPr/>
          </p:nvCxnSpPr>
          <p:spPr>
            <a:xfrm>
              <a:off x="911225" y="1381567"/>
              <a:ext cx="1036955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텍스트상자 23">
            <a:extLst>
              <a:ext uri="{FF2B5EF4-FFF2-40B4-BE49-F238E27FC236}">
                <a16:creationId xmlns:a16="http://schemas.microsoft.com/office/drawing/2014/main" id="{AAD9D2CB-BE84-4DB7-B35D-65143991902C}"/>
              </a:ext>
            </a:extLst>
          </p:cNvPr>
          <p:cNvSpPr txBox="1"/>
          <p:nvPr/>
        </p:nvSpPr>
        <p:spPr>
          <a:xfrm>
            <a:off x="8803342" y="510641"/>
            <a:ext cx="2477434" cy="81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  <a:alpha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INDEX 02</a:t>
            </a:r>
          </a:p>
          <a:p>
            <a:pPr algn="r">
              <a:lnSpc>
                <a:spcPct val="120000"/>
              </a:lnSpc>
            </a:pP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사형집행인의 </a:t>
            </a:r>
            <a:r>
              <a:rPr kumimoji="1" lang="ko-KR" altLang="en-US" sz="2000" b="1" dirty="0">
                <a:solidFill>
                  <a:srgbClr val="36518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이슈</a:t>
            </a:r>
            <a:endParaRPr kumimoji="1" lang="en-US" altLang="ko-KR" sz="2000" b="1" dirty="0">
              <a:solidFill>
                <a:srgbClr val="36518B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sp>
        <p:nvSpPr>
          <p:cNvPr id="7" name="텍스트상자 9">
            <a:extLst>
              <a:ext uri="{FF2B5EF4-FFF2-40B4-BE49-F238E27FC236}">
                <a16:creationId xmlns:a16="http://schemas.microsoft.com/office/drawing/2014/main" id="{E1888912-AFFF-F38A-6E60-959D30E2178C}"/>
              </a:ext>
            </a:extLst>
          </p:cNvPr>
          <p:cNvSpPr txBox="1"/>
          <p:nvPr/>
        </p:nvSpPr>
        <p:spPr>
          <a:xfrm>
            <a:off x="912887" y="830682"/>
            <a:ext cx="4421113" cy="47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ko-KR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&lt; </a:t>
            </a:r>
            <a:r>
              <a:rPr kumimoji="1" lang="ko-KR" altLang="en-US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사형 집행인의 심리 특성적 분류 </a:t>
            </a:r>
            <a:r>
              <a:rPr kumimoji="1" lang="en-US" altLang="ko-KR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&gt;</a:t>
            </a:r>
            <a:endParaRPr kumimoji="1" lang="ko-KR" altLang="en-US" sz="2200" dirty="0">
              <a:solidFill>
                <a:srgbClr val="B77573"/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82D5FE2-2897-BD6E-BC78-08EE40C0C578}"/>
              </a:ext>
            </a:extLst>
          </p:cNvPr>
          <p:cNvGrpSpPr/>
          <p:nvPr/>
        </p:nvGrpSpPr>
        <p:grpSpPr>
          <a:xfrm>
            <a:off x="911225" y="2763135"/>
            <a:ext cx="10902760" cy="2138324"/>
            <a:chOff x="969191" y="2689880"/>
            <a:chExt cx="10902760" cy="2138324"/>
          </a:xfrm>
        </p:grpSpPr>
        <p:sp>
          <p:nvSpPr>
            <p:cNvPr id="9" name="텍스트상자 37">
              <a:extLst>
                <a:ext uri="{FF2B5EF4-FFF2-40B4-BE49-F238E27FC236}">
                  <a16:creationId xmlns:a16="http://schemas.microsoft.com/office/drawing/2014/main" id="{16BF3F51-F9AF-FCBF-EAF7-A9938644B94E}"/>
                </a:ext>
              </a:extLst>
            </p:cNvPr>
            <p:cNvSpPr txBox="1"/>
            <p:nvPr/>
          </p:nvSpPr>
          <p:spPr>
            <a:xfrm>
              <a:off x="3443491" y="2951128"/>
              <a:ext cx="842846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800" dirty="0"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사형수에 대한 </a:t>
              </a:r>
              <a:r>
                <a:rPr lang="ko-KR" altLang="en-US" sz="1800" b="1" dirty="0">
                  <a:solidFill>
                    <a:srgbClr val="C00000"/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연민이 강함</a:t>
              </a:r>
              <a:endParaRPr lang="en-US" altLang="ko-KR" sz="1800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800" dirty="0"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이러한 특성을 가진 사형집행인은 </a:t>
              </a:r>
              <a:r>
                <a:rPr lang="ko-KR" altLang="en-US" sz="1800" b="1" dirty="0">
                  <a:solidFill>
                    <a:srgbClr val="C00000"/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주변 사회지지망이 약한 것</a:t>
              </a:r>
              <a:r>
                <a:rPr lang="ko-KR" altLang="en-US" sz="1800" dirty="0"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으로 나타남</a:t>
              </a:r>
              <a:endParaRPr lang="en-US" altLang="ko-KR" sz="1800" dirty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800" kern="0" spc="0" dirty="0">
                  <a:solidFill>
                    <a:srgbClr val="000000"/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사형집행의 정당성 내면화와 기억을 지우기 위한 수단 만들기는 </a:t>
              </a:r>
              <a:endPara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endParaRPr>
            </a:p>
            <a:p>
              <a:r>
                <a:rPr lang="en-US" altLang="ko-KR" kern="0" dirty="0">
                  <a:solidFill>
                    <a:srgbClr val="000000"/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    </a:t>
              </a:r>
              <a:r>
                <a:rPr lang="ko-KR" altLang="en-US" sz="1800" kern="0" spc="0" dirty="0">
                  <a:solidFill>
                    <a:srgbClr val="000000"/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모두 강하게 나타났고</a:t>
              </a:r>
              <a:r>
                <a:rPr lang="en-US" altLang="ko-KR" sz="1800" kern="0" spc="0" dirty="0">
                  <a:solidFill>
                    <a:srgbClr val="000000"/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, </a:t>
              </a:r>
              <a:r>
                <a:rPr lang="ko-KR" altLang="en-US" sz="1800" kern="0" spc="0" dirty="0">
                  <a:solidFill>
                    <a:srgbClr val="000000"/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결과적으로 </a:t>
              </a:r>
              <a:r>
                <a:rPr lang="ko-KR" altLang="en-US" sz="1800" b="1" kern="0" spc="0" dirty="0">
                  <a:solidFill>
                    <a:srgbClr val="C00000"/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체념의 정도가 강하게 </a:t>
              </a:r>
              <a:r>
                <a:rPr lang="ko-KR" altLang="en-US" sz="1800" kern="0" spc="0" dirty="0">
                  <a:solidFill>
                    <a:srgbClr val="000000"/>
                  </a:solidFill>
                  <a:effectLst/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나타남</a:t>
              </a:r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78BDCA41-858F-670B-AB28-336066F10D28}"/>
                </a:ext>
              </a:extLst>
            </p:cNvPr>
            <p:cNvSpPr/>
            <p:nvPr/>
          </p:nvSpPr>
          <p:spPr>
            <a:xfrm>
              <a:off x="969191" y="2689880"/>
              <a:ext cx="2154252" cy="2138324"/>
            </a:xfrm>
            <a:prstGeom prst="ellipse">
              <a:avLst/>
            </a:prstGeom>
            <a:solidFill>
              <a:srgbClr val="B77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1" rIns="91440" bIns="45721" numCol="1" anchor="ctr">
              <a:noAutofit/>
            </a:bodyPr>
            <a:lstStyle/>
            <a:p>
              <a:pPr algn="ctr" defTabSz="508006"/>
              <a:r>
                <a:rPr lang="ko-KR" altLang="en-US" sz="2500" b="1" dirty="0">
                  <a:latin typeface="Sandoll 국대떡볶이 02 Bold" panose="020B0600000101010101" pitchFamily="34" charset="-127"/>
                  <a:ea typeface="Sandoll 국대떡볶이 02 Bold" panose="020B0600000101010101" pitchFamily="34" charset="-127"/>
                </a:rPr>
                <a:t>체념형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84259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4ACC158-4246-1458-E528-75FC45980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7CCEAB57-C13E-E9EF-E185-6F64A1C4ACE6}"/>
              </a:ext>
            </a:extLst>
          </p:cNvPr>
          <p:cNvGrpSpPr/>
          <p:nvPr/>
        </p:nvGrpSpPr>
        <p:grpSpPr>
          <a:xfrm>
            <a:off x="911225" y="1381567"/>
            <a:ext cx="10369550" cy="68580"/>
            <a:chOff x="911225" y="1381567"/>
            <a:chExt cx="1036955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FA1BB556-C41B-87E5-B2E9-62C24578E50B}"/>
                </a:ext>
              </a:extLst>
            </p:cNvPr>
            <p:cNvCxnSpPr/>
            <p:nvPr/>
          </p:nvCxnSpPr>
          <p:spPr>
            <a:xfrm>
              <a:off x="911225" y="1450147"/>
              <a:ext cx="1036955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4761B1AD-F00C-C679-EA9F-007D58AA3CDC}"/>
                </a:ext>
              </a:extLst>
            </p:cNvPr>
            <p:cNvCxnSpPr/>
            <p:nvPr/>
          </p:nvCxnSpPr>
          <p:spPr>
            <a:xfrm>
              <a:off x="911225" y="1381567"/>
              <a:ext cx="1036955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텍스트상자 23">
            <a:extLst>
              <a:ext uri="{FF2B5EF4-FFF2-40B4-BE49-F238E27FC236}">
                <a16:creationId xmlns:a16="http://schemas.microsoft.com/office/drawing/2014/main" id="{E7ABF16A-2508-0505-E58D-E791750879E5}"/>
              </a:ext>
            </a:extLst>
          </p:cNvPr>
          <p:cNvSpPr txBox="1"/>
          <p:nvPr/>
        </p:nvSpPr>
        <p:spPr>
          <a:xfrm>
            <a:off x="8803342" y="510641"/>
            <a:ext cx="2477434" cy="81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  <a:alpha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INDEX 02</a:t>
            </a:r>
          </a:p>
          <a:p>
            <a:pPr algn="r">
              <a:lnSpc>
                <a:spcPct val="120000"/>
              </a:lnSpc>
            </a:pP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사형집행인의 </a:t>
            </a:r>
            <a:r>
              <a:rPr kumimoji="1" lang="ko-KR" altLang="en-US" sz="2000" b="1" dirty="0">
                <a:solidFill>
                  <a:srgbClr val="36518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이슈</a:t>
            </a:r>
            <a:endParaRPr kumimoji="1" lang="en-US" altLang="ko-KR" sz="2000" b="1" dirty="0">
              <a:solidFill>
                <a:srgbClr val="36518B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sp>
        <p:nvSpPr>
          <p:cNvPr id="7" name="텍스트상자 9">
            <a:extLst>
              <a:ext uri="{FF2B5EF4-FFF2-40B4-BE49-F238E27FC236}">
                <a16:creationId xmlns:a16="http://schemas.microsoft.com/office/drawing/2014/main" id="{3734BD8D-4E17-18B6-6765-9F151D6F9948}"/>
              </a:ext>
            </a:extLst>
          </p:cNvPr>
          <p:cNvSpPr txBox="1"/>
          <p:nvPr/>
        </p:nvSpPr>
        <p:spPr>
          <a:xfrm>
            <a:off x="912887" y="830682"/>
            <a:ext cx="4421113" cy="47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ko-KR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&lt; </a:t>
            </a:r>
            <a:r>
              <a:rPr kumimoji="1" lang="ko-KR" altLang="en-US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실제 사형 집행인의 이야기 </a:t>
            </a:r>
            <a:r>
              <a:rPr kumimoji="1" lang="en-US" altLang="ko-KR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&gt;</a:t>
            </a:r>
            <a:endParaRPr kumimoji="1" lang="ko-KR" altLang="en-US" sz="2200" dirty="0">
              <a:solidFill>
                <a:srgbClr val="B77573"/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8F63DCE-1BED-2F0B-A319-04649CF116F0}"/>
              </a:ext>
            </a:extLst>
          </p:cNvPr>
          <p:cNvSpPr/>
          <p:nvPr/>
        </p:nvSpPr>
        <p:spPr>
          <a:xfrm>
            <a:off x="1336041" y="1752599"/>
            <a:ext cx="9519919" cy="51054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139700" dir="1920000" sx="96000" sy="96000" algn="ctr" rotWithShape="0">
              <a:schemeClr val="tx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80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26B378-14DB-DA92-E89A-DD2F85A94DD3}"/>
              </a:ext>
            </a:extLst>
          </p:cNvPr>
          <p:cNvSpPr txBox="1"/>
          <p:nvPr/>
        </p:nvSpPr>
        <p:spPr>
          <a:xfrm flipH="1">
            <a:off x="1336039" y="1877422"/>
            <a:ext cx="9519918" cy="485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서울에서 자영업을 하고 있는 이영호씨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(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가명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).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그는 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20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여 년 전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,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한 구치소에서 교도관으로 일할 때 </a:t>
            </a:r>
            <a:r>
              <a:rPr lang="en-US" altLang="ko-KR" b="1" i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10</a:t>
            </a:r>
            <a:r>
              <a:rPr lang="ko-KR" altLang="en-US" b="1" i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여 차례 사형집행에 참여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했다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.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사형수를 사형장까지 </a:t>
            </a:r>
            <a:r>
              <a:rPr lang="ko-KR" altLang="en-US" b="1" i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‘</a:t>
            </a:r>
            <a:r>
              <a:rPr lang="ko-KR" altLang="en-US" b="1" i="0" dirty="0" err="1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연출’할</a:t>
            </a:r>
            <a:r>
              <a:rPr lang="ko-KR" altLang="en-US" b="1" i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때 </a:t>
            </a:r>
            <a:r>
              <a:rPr lang="en-US" altLang="ko-KR" sz="1600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(</a:t>
            </a:r>
            <a:r>
              <a:rPr lang="ko-KR" altLang="en-US" sz="1600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데리고 갈 때</a:t>
            </a:r>
            <a:r>
              <a:rPr lang="en-US" altLang="ko-KR" sz="1600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),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사형수의 </a:t>
            </a:r>
            <a:r>
              <a:rPr lang="ko-KR" altLang="en-US" b="1" i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목에 밧줄을 걸 때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,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사형수의 의자 밑 마룻바닥이 아래로 꺼지도록 </a:t>
            </a:r>
            <a:r>
              <a:rPr lang="ko-KR" altLang="en-US" b="1" i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‘포인트’ </a:t>
            </a:r>
            <a:r>
              <a:rPr lang="en-US" altLang="ko-KR" sz="1600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(</a:t>
            </a:r>
            <a:r>
              <a:rPr lang="ko-KR" altLang="en-US" sz="1600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교도관들은 그 장치를 이렇게 불렀다</a:t>
            </a:r>
            <a:r>
              <a:rPr lang="en-US" altLang="ko-KR" sz="1600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)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를 잡아당길 때의 느낌이 아직도 생생하다고 했다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500" b="0" i="0" dirty="0">
              <a:solidFill>
                <a:srgbClr val="444444"/>
              </a:solidFill>
              <a:effectLst/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“그땐 간혹 꿈을 꿨어요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.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목에 밧줄이 감긴 채 대롱대롱 매달려 있는 이가 보였죠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.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내가 직접 사형을 집행했는데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, </a:t>
            </a:r>
            <a:r>
              <a:rPr lang="ko-KR" altLang="en-US" b="1" i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사형을 집행한 날은 밤새도록 술을 마시고 집에 들어가지 않았어요</a:t>
            </a:r>
            <a:r>
              <a:rPr lang="en-US" altLang="ko-KR" b="1" i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.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가족에게는 절대로 사형 집행 사실을 말하지 않았습니다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.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한 번은 아내가 외박하는 이유를 묻기에 </a:t>
            </a:r>
            <a:r>
              <a:rPr lang="ko-KR" altLang="en-US" b="1" i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사실을 말했더니 저를 별종 취급하면서 멀리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하더군요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.”</a:t>
            </a:r>
          </a:p>
          <a:p>
            <a:pPr>
              <a:lnSpc>
                <a:spcPct val="150000"/>
              </a:lnSpc>
            </a:pPr>
            <a:endParaRPr lang="en-US" altLang="ko-KR" sz="500" b="0" i="0" dirty="0">
              <a:solidFill>
                <a:srgbClr val="444444"/>
              </a:solidFill>
              <a:effectLst/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“한 친구는 자신이 사형 집행을 한 사실을 알게 된 </a:t>
            </a:r>
            <a:r>
              <a:rPr lang="ko-KR" altLang="en-US" b="1" i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아내와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직장을 그만두는 문제로 자주 다투더니 </a:t>
            </a:r>
            <a:r>
              <a:rPr lang="ko-KR" altLang="en-US" b="1" i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결국 이혼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했다고 하더라고요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. 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또 어떤 친구는 사형 집행에 따른 </a:t>
            </a:r>
            <a:r>
              <a:rPr lang="ko-KR" altLang="en-US" b="1" i="0" dirty="0" err="1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후유증에선지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다른 이유 때문인지는 몰라도 직장에서 넋 나간 사람처럼 한동안 행동하다가 </a:t>
            </a:r>
            <a:r>
              <a:rPr lang="ko-KR" altLang="en-US" b="1" i="0" dirty="0">
                <a:solidFill>
                  <a:srgbClr val="C00000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자살</a:t>
            </a:r>
            <a:r>
              <a:rPr lang="ko-KR" altLang="en-US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을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한 경우도 있어요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.”</a:t>
            </a:r>
            <a:endParaRPr lang="en-US" altLang="ko-KR" dirty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4669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25BD70D-B2C7-EDD1-4582-9CE6B91E2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40BF680B-3748-0B85-2650-0F5D236CFC18}"/>
              </a:ext>
            </a:extLst>
          </p:cNvPr>
          <p:cNvGrpSpPr/>
          <p:nvPr/>
        </p:nvGrpSpPr>
        <p:grpSpPr>
          <a:xfrm>
            <a:off x="0" y="3481301"/>
            <a:ext cx="9537700" cy="68580"/>
            <a:chOff x="0" y="3481301"/>
            <a:chExt cx="953770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2E0F02B8-B5BA-E54C-1B33-0B5F562429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49881"/>
              <a:ext cx="953770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DC81E35C-F1EB-4B2D-6C2F-15D294E61D8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81301"/>
              <a:ext cx="953770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17">
            <a:extLst>
              <a:ext uri="{FF2B5EF4-FFF2-40B4-BE49-F238E27FC236}">
                <a16:creationId xmlns:a16="http://schemas.microsoft.com/office/drawing/2014/main" id="{FC6171C9-F2D4-3ED3-FCD3-F25AE6213845}"/>
              </a:ext>
            </a:extLst>
          </p:cNvPr>
          <p:cNvSpPr txBox="1"/>
          <p:nvPr/>
        </p:nvSpPr>
        <p:spPr>
          <a:xfrm>
            <a:off x="3208152" y="2899645"/>
            <a:ext cx="6329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000" b="1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Arial" panose="020B0604020202020204" pitchFamily="34" charset="0"/>
              </a:rPr>
              <a:t>02-3. </a:t>
            </a:r>
            <a:r>
              <a:rPr lang="en-US" altLang="ko-KR" sz="3000" b="1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ko-KR" altLang="en-US" sz="3000" b="1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Arial" panose="020B0604020202020204" pitchFamily="34" charset="0"/>
              </a:rPr>
              <a:t>해외 </a:t>
            </a:r>
            <a:r>
              <a:rPr lang="ko-KR" altLang="en-US" sz="3000" b="1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Arial" panose="020B0604020202020204" pitchFamily="34" charset="0"/>
              </a:rPr>
              <a:t>사례</a:t>
            </a:r>
          </a:p>
        </p:txBody>
      </p:sp>
    </p:spTree>
    <p:extLst>
      <p:ext uri="{BB962C8B-B14F-4D97-AF65-F5344CB8AC3E}">
        <p14:creationId xmlns:p14="http://schemas.microsoft.com/office/powerpoint/2010/main" val="3063341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414032F-C448-1672-22F5-9FFCD476B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3E38246A-2049-9844-AD17-AB146F22E111}"/>
              </a:ext>
            </a:extLst>
          </p:cNvPr>
          <p:cNvGrpSpPr/>
          <p:nvPr/>
        </p:nvGrpSpPr>
        <p:grpSpPr>
          <a:xfrm>
            <a:off x="911225" y="1381567"/>
            <a:ext cx="10369550" cy="68580"/>
            <a:chOff x="911225" y="1381567"/>
            <a:chExt cx="1036955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58436464-1830-9D84-7398-E5574B327648}"/>
                </a:ext>
              </a:extLst>
            </p:cNvPr>
            <p:cNvCxnSpPr/>
            <p:nvPr/>
          </p:nvCxnSpPr>
          <p:spPr>
            <a:xfrm>
              <a:off x="911225" y="1450147"/>
              <a:ext cx="1036955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BDF75696-A677-E01B-D2F6-4BA6EF447A2A}"/>
                </a:ext>
              </a:extLst>
            </p:cNvPr>
            <p:cNvCxnSpPr/>
            <p:nvPr/>
          </p:nvCxnSpPr>
          <p:spPr>
            <a:xfrm>
              <a:off x="911225" y="1381567"/>
              <a:ext cx="1036955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텍스트상자 23">
            <a:extLst>
              <a:ext uri="{FF2B5EF4-FFF2-40B4-BE49-F238E27FC236}">
                <a16:creationId xmlns:a16="http://schemas.microsoft.com/office/drawing/2014/main" id="{7A8DE105-E489-1699-081C-709ACFE5977D}"/>
              </a:ext>
            </a:extLst>
          </p:cNvPr>
          <p:cNvSpPr txBox="1"/>
          <p:nvPr/>
        </p:nvSpPr>
        <p:spPr>
          <a:xfrm>
            <a:off x="8803342" y="510641"/>
            <a:ext cx="2477434" cy="81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  <a:alpha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INDEX 02</a:t>
            </a:r>
          </a:p>
          <a:p>
            <a:pPr algn="r">
              <a:lnSpc>
                <a:spcPct val="120000"/>
              </a:lnSpc>
            </a:pP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해외 </a:t>
            </a:r>
            <a:r>
              <a:rPr kumimoji="1" lang="ko-KR" altLang="en-US" sz="2000" b="1" dirty="0">
                <a:solidFill>
                  <a:srgbClr val="36518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사례</a:t>
            </a:r>
            <a:endParaRPr kumimoji="1" lang="en-US" altLang="ko-KR" sz="2000" b="1" dirty="0">
              <a:solidFill>
                <a:srgbClr val="36518B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sp>
        <p:nvSpPr>
          <p:cNvPr id="7" name="텍스트상자 9">
            <a:extLst>
              <a:ext uri="{FF2B5EF4-FFF2-40B4-BE49-F238E27FC236}">
                <a16:creationId xmlns:a16="http://schemas.microsoft.com/office/drawing/2014/main" id="{05CB9181-E2F9-28D9-2525-B8DDD6BC2B29}"/>
              </a:ext>
            </a:extLst>
          </p:cNvPr>
          <p:cNvSpPr txBox="1"/>
          <p:nvPr/>
        </p:nvSpPr>
        <p:spPr>
          <a:xfrm>
            <a:off x="912887" y="830682"/>
            <a:ext cx="4421113" cy="47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ko-KR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&lt; </a:t>
            </a:r>
            <a:r>
              <a:rPr kumimoji="1" lang="ko-KR" altLang="en-US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해외 사례</a:t>
            </a:r>
            <a:r>
              <a:rPr kumimoji="1" lang="en-US" altLang="ko-KR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-</a:t>
            </a:r>
            <a:r>
              <a:rPr kumimoji="1" lang="ko-KR" altLang="en-US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일본 </a:t>
            </a:r>
            <a:r>
              <a:rPr kumimoji="1" lang="en-US" altLang="ko-KR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&gt;</a:t>
            </a:r>
            <a:endParaRPr kumimoji="1" lang="ko-KR" altLang="en-US" sz="2200" dirty="0">
              <a:solidFill>
                <a:srgbClr val="B77573"/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166AA0C-C821-387F-37DE-8C351201CC37}"/>
              </a:ext>
            </a:extLst>
          </p:cNvPr>
          <p:cNvSpPr/>
          <p:nvPr/>
        </p:nvSpPr>
        <p:spPr>
          <a:xfrm>
            <a:off x="1336041" y="1752599"/>
            <a:ext cx="9519919" cy="51054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139700" dir="1920000" sx="96000" sy="96000" algn="ctr" rotWithShape="0">
              <a:schemeClr val="tx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80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946210-2ABE-94AC-678D-5EA070AD1DE9}"/>
              </a:ext>
            </a:extLst>
          </p:cNvPr>
          <p:cNvSpPr txBox="1"/>
          <p:nvPr/>
        </p:nvSpPr>
        <p:spPr>
          <a:xfrm flipH="1">
            <a:off x="1336039" y="1877422"/>
            <a:ext cx="9519918" cy="4901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일본이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2008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년 당시 </a:t>
            </a:r>
            <a:r>
              <a:rPr lang="en-US" altLang="ko-KR" sz="1800" b="1" kern="0" spc="0" dirty="0">
                <a:solidFill>
                  <a:srgbClr val="C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7</a:t>
            </a:r>
            <a:r>
              <a:rPr lang="ko-KR" altLang="en-US" sz="1800" b="1" kern="0" spc="0" dirty="0">
                <a:solidFill>
                  <a:srgbClr val="C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명을 흉기로 찔러 살해한 혐의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로 사형이 선고된 가토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토모히로의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 </a:t>
            </a:r>
            <a:r>
              <a:rPr lang="ko-KR" altLang="en-US" sz="1800" b="1" kern="0" spc="0" dirty="0">
                <a:solidFill>
                  <a:srgbClr val="C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교수형을 집행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하며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올해 처음으로 사형을 집행했다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이 소식에 대해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나카가와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히데아키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국제앰네스티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 일본 국장은 다음과 같이 밝혔다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Sandoll 국대떡볶이 01 Light" panose="020B0600000101010101" charset="-127"/>
              <a:ea typeface="Sandoll 국대떡볶이 01 Light" panose="020B0600000101010101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 “가토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토모히로의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 </a:t>
            </a:r>
            <a:r>
              <a:rPr lang="ko-KR" altLang="en-US" sz="1800" b="1" kern="0" spc="0" dirty="0">
                <a:solidFill>
                  <a:srgbClr val="C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교수형이 집행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된 것은 </a:t>
            </a:r>
            <a:r>
              <a:rPr lang="ko-KR" altLang="en-US" sz="1800" b="1" kern="0" spc="0" dirty="0">
                <a:solidFill>
                  <a:srgbClr val="C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생명권에 대한 냉혹한 공격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이다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그가 저지른 범죄와는 관계없이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그는 국가에 의해 극도로 </a:t>
            </a:r>
            <a:r>
              <a:rPr lang="ko-KR" altLang="en-US" sz="1800" b="1" kern="0" spc="0" dirty="0">
                <a:solidFill>
                  <a:srgbClr val="C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잔혹하고 비인도적이며 굴욕적인 대우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를 받아서는 안 되었다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Sandoll 국대떡볶이 01 Light" panose="020B0600000101010101" charset="-127"/>
              <a:ea typeface="Sandoll 국대떡볶이 01 Light" panose="020B0600000101010101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가토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토모히로는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 그의 사형 선고에 대한 두 번째 재심 요청 절차를 밟고 있던 중이었다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. </a:t>
            </a:r>
            <a:r>
              <a:rPr lang="ko-KR" altLang="en-US" sz="1800" b="1" kern="0" spc="0" dirty="0">
                <a:solidFill>
                  <a:srgbClr val="C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재심 요청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중 사형을 집행한 것은 </a:t>
            </a:r>
            <a:r>
              <a:rPr lang="ko-KR" altLang="en-US" sz="1800" b="1" kern="0" spc="0" dirty="0">
                <a:solidFill>
                  <a:srgbClr val="C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사형수의 권리를 보호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하기 위해 마련된 </a:t>
            </a:r>
            <a:r>
              <a:rPr lang="ko-KR" altLang="en-US" sz="1800" b="1" kern="0" spc="0" dirty="0">
                <a:solidFill>
                  <a:srgbClr val="C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국제적 안전 조치를 명백히 위반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하는 것이다”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 이번 가토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토모히로의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 교수형 집행은 기시다 총리가 취임한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2021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년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10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월 이후 </a:t>
            </a:r>
            <a:r>
              <a:rPr lang="ko-KR" altLang="en-US" sz="1800" b="1" kern="0" spc="0" dirty="0">
                <a:solidFill>
                  <a:srgbClr val="C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두 번째로 이루어진 사형 집행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이다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Sandoll 국대떡볶이 01 Light" panose="020B0600000101010101" charset="-127"/>
              <a:ea typeface="Sandoll 국대떡볶이 01 Light" panose="020B0600000101010101" charset="-127"/>
            </a:endParaRPr>
          </a:p>
          <a:p>
            <a:pPr>
              <a:lnSpc>
                <a:spcPct val="150000"/>
              </a:lnSpc>
            </a:pPr>
            <a:endParaRPr lang="en-US" altLang="ko-KR" dirty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3375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EB4C1E0-B8CC-3842-69AD-A8D2FB9F4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A1E9146A-CD6B-4DBD-0CAD-A1649B7E927C}"/>
              </a:ext>
            </a:extLst>
          </p:cNvPr>
          <p:cNvGrpSpPr/>
          <p:nvPr/>
        </p:nvGrpSpPr>
        <p:grpSpPr>
          <a:xfrm>
            <a:off x="911225" y="1381567"/>
            <a:ext cx="10369550" cy="68580"/>
            <a:chOff x="911225" y="1381567"/>
            <a:chExt cx="1036955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C2DD217F-3635-33BE-FBE7-D08DB3515232}"/>
                </a:ext>
              </a:extLst>
            </p:cNvPr>
            <p:cNvCxnSpPr/>
            <p:nvPr/>
          </p:nvCxnSpPr>
          <p:spPr>
            <a:xfrm>
              <a:off x="911225" y="1450147"/>
              <a:ext cx="1036955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0E24C9A1-AFBA-DD16-3324-B0D63272D0E0}"/>
                </a:ext>
              </a:extLst>
            </p:cNvPr>
            <p:cNvCxnSpPr/>
            <p:nvPr/>
          </p:nvCxnSpPr>
          <p:spPr>
            <a:xfrm>
              <a:off x="911225" y="1381567"/>
              <a:ext cx="1036955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텍스트상자 23">
            <a:extLst>
              <a:ext uri="{FF2B5EF4-FFF2-40B4-BE49-F238E27FC236}">
                <a16:creationId xmlns:a16="http://schemas.microsoft.com/office/drawing/2014/main" id="{4B63A048-63ED-4497-CCB4-8263CD76F767}"/>
              </a:ext>
            </a:extLst>
          </p:cNvPr>
          <p:cNvSpPr txBox="1"/>
          <p:nvPr/>
        </p:nvSpPr>
        <p:spPr>
          <a:xfrm>
            <a:off x="8803342" y="510641"/>
            <a:ext cx="2477434" cy="81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  <a:alpha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INDEX 02</a:t>
            </a:r>
          </a:p>
          <a:p>
            <a:pPr algn="r">
              <a:lnSpc>
                <a:spcPct val="120000"/>
              </a:lnSpc>
            </a:pP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해외 </a:t>
            </a:r>
            <a:r>
              <a:rPr kumimoji="1" lang="ko-KR" altLang="en-US" sz="2000" b="1" dirty="0">
                <a:solidFill>
                  <a:srgbClr val="36518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사례</a:t>
            </a:r>
            <a:endParaRPr kumimoji="1" lang="en-US" altLang="ko-KR" sz="2000" b="1" dirty="0">
              <a:solidFill>
                <a:srgbClr val="36518B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sp>
        <p:nvSpPr>
          <p:cNvPr id="7" name="텍스트상자 9">
            <a:extLst>
              <a:ext uri="{FF2B5EF4-FFF2-40B4-BE49-F238E27FC236}">
                <a16:creationId xmlns:a16="http://schemas.microsoft.com/office/drawing/2014/main" id="{00941350-A4CE-39BA-C9C4-D1D3198E92F4}"/>
              </a:ext>
            </a:extLst>
          </p:cNvPr>
          <p:cNvSpPr txBox="1"/>
          <p:nvPr/>
        </p:nvSpPr>
        <p:spPr>
          <a:xfrm>
            <a:off x="912887" y="830682"/>
            <a:ext cx="4421113" cy="47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ko-KR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&lt; </a:t>
            </a:r>
            <a:r>
              <a:rPr kumimoji="1" lang="ko-KR" altLang="en-US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해외 사례</a:t>
            </a:r>
            <a:r>
              <a:rPr kumimoji="1" lang="en-US" altLang="ko-KR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-</a:t>
            </a:r>
            <a:r>
              <a:rPr kumimoji="1" lang="ko-KR" altLang="en-US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미얀마 </a:t>
            </a:r>
            <a:r>
              <a:rPr kumimoji="1" lang="en-US" altLang="ko-KR" sz="2200" dirty="0">
                <a:solidFill>
                  <a:srgbClr val="B77573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&gt;</a:t>
            </a:r>
            <a:endParaRPr kumimoji="1" lang="ko-KR" altLang="en-US" sz="2200" dirty="0">
              <a:solidFill>
                <a:srgbClr val="B77573"/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86A359B-842F-7145-B814-BCE157F480BD}"/>
              </a:ext>
            </a:extLst>
          </p:cNvPr>
          <p:cNvSpPr/>
          <p:nvPr/>
        </p:nvSpPr>
        <p:spPr>
          <a:xfrm>
            <a:off x="1336041" y="1752599"/>
            <a:ext cx="9519919" cy="51054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139700" dir="1920000" sx="96000" sy="96000" algn="ctr" rotWithShape="0">
              <a:schemeClr val="tx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80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F478F2-AD78-E791-5E79-9C2813D8C93B}"/>
              </a:ext>
            </a:extLst>
          </p:cNvPr>
          <p:cNvSpPr txBox="1"/>
          <p:nvPr/>
        </p:nvSpPr>
        <p:spPr>
          <a:xfrm flipH="1">
            <a:off x="1336039" y="1726697"/>
            <a:ext cx="9519918" cy="5982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미얀마 국영 언론은 </a:t>
            </a:r>
            <a:r>
              <a:rPr lang="ko-KR" altLang="en-US" sz="1800" b="1" kern="0" spc="0" dirty="0">
                <a:solidFill>
                  <a:srgbClr val="C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총</a:t>
            </a:r>
            <a:r>
              <a:rPr lang="en-US" altLang="ko-KR" sz="1800" b="1" kern="0" spc="0" dirty="0">
                <a:solidFill>
                  <a:srgbClr val="C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4</a:t>
            </a:r>
            <a:r>
              <a:rPr lang="ko-KR" altLang="en-US" sz="1800" b="1" kern="0" spc="0" dirty="0">
                <a:solidFill>
                  <a:srgbClr val="C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건의 사형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이 집행되었다고 밝혔다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아웅산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 수치가 이끌던 민주주의민족동맹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NLD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소속 전 국회의원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‘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표 제야 또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’,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그리고 민주활동가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‘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카우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 민 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’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는 지난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월 폭발물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폭탄을 사용한 공격 및 테러리즘 지원 혐의로 테러방지법에 따라 군사법원에서 사형이 선고됐다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.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국제앰네스티는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 이러한 혐의들에 </a:t>
            </a:r>
            <a:r>
              <a:rPr lang="ko-KR" altLang="en-US" sz="1800" b="1" kern="0" spc="0" dirty="0">
                <a:solidFill>
                  <a:srgbClr val="C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정치적인 의도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가 담긴 것이라고 본다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다른 두 남성인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‘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흘라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 묘 아웅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’, ‘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아웅 투라 자우</a:t>
            </a:r>
            <a:r>
              <a:rPr lang="en-US" altLang="ko-KR" kern="0" dirty="0">
                <a:solidFill>
                  <a:srgbClr val="000000"/>
                </a:solidFill>
                <a:latin typeface="Sandoll 국대떡볶이 01 Light" panose="020B0600000101010101" charset="-127"/>
                <a:ea typeface="Sandoll 국대떡볶이 01 Light" panose="020B0600000101010101" charset="-127"/>
              </a:rPr>
              <a:t>’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는 양곤의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흘라잉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따야에서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 군부의 정보원 활동을 한 것으로 알려진 한 여성을 살해한 혐의로 유죄가 선고되었으며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마찬가지로 사형이 집행됐다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미얀마 군부정권이 </a:t>
            </a:r>
            <a:r>
              <a:rPr lang="en-US" altLang="ko-KR" sz="1800" b="1" kern="0" spc="0" dirty="0">
                <a:solidFill>
                  <a:srgbClr val="C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1980</a:t>
            </a:r>
            <a:r>
              <a:rPr lang="ko-KR" altLang="en-US" sz="1800" b="1" kern="0" spc="0" dirty="0">
                <a:solidFill>
                  <a:srgbClr val="C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년대 이후 처음으로 사형을 집행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했다는 소식에 대해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,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어윈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 반 데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보어트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국제앰네스티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 지역국장은 다음과 같이 밝혔다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Sandoll 국대떡볶이 01 Light" panose="020B0600000101010101" charset="-127"/>
              <a:ea typeface="Sandoll 국대떡볶이 01 Light" panose="020B0600000101010101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-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“이번 사형집행은 </a:t>
            </a:r>
            <a:r>
              <a:rPr lang="ko-KR" altLang="en-US" sz="1800" b="1" kern="0" spc="0" dirty="0">
                <a:solidFill>
                  <a:srgbClr val="C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자의적인 생명 박탈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에 해당하며 미얀마의 잔혹한 인권 실태를 보여주는 또 하나의 사례다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네 명의 남성이 군사법원에서 유죄를 선고받았으며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, </a:t>
            </a:r>
            <a:r>
              <a:rPr lang="ko-KR" altLang="en-US" sz="1800" b="1" kern="0" spc="0" dirty="0">
                <a:solidFill>
                  <a:srgbClr val="C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극도의 보안 유지 속에 진행된 이 재판은 매우 불공정한 재판이었다</a:t>
            </a:r>
            <a:r>
              <a:rPr lang="en-US" altLang="ko-KR" sz="1800" b="1" kern="0" spc="0" dirty="0">
                <a:solidFill>
                  <a:srgbClr val="C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.</a:t>
            </a:r>
            <a:r>
              <a:rPr lang="en-US" altLang="ko-KR" sz="1800" kern="0" spc="0" dirty="0">
                <a:solidFill>
                  <a:srgbClr val="C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이와 유사한 사법 절차를 거쳐 현재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100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명 이상이 사형수로 복역 중인 것으로 추정되는 만큼 국제사회는 즉시 행동에 나서야 한다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Sandoll 국대떡볶이 01 Light" panose="020B0600000101010101" charset="-127"/>
                <a:ea typeface="Sandoll 국대떡볶이 01 Light" panose="020B0600000101010101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Sandoll 국대떡볶이 01 Light" panose="020B0600000101010101" charset="-127"/>
              <a:ea typeface="Sandoll 국대떡볶이 01 Light" panose="020B0600000101010101" charset="-127"/>
            </a:endParaRPr>
          </a:p>
          <a:p>
            <a:pPr>
              <a:lnSpc>
                <a:spcPct val="150000"/>
              </a:lnSpc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dirty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6891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DB743CE-7566-1911-03E1-394428027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4E0D91DF-BEAC-43BA-EB45-E6B6D2006754}"/>
              </a:ext>
            </a:extLst>
          </p:cNvPr>
          <p:cNvGrpSpPr/>
          <p:nvPr/>
        </p:nvGrpSpPr>
        <p:grpSpPr>
          <a:xfrm>
            <a:off x="0" y="3481301"/>
            <a:ext cx="9537700" cy="68580"/>
            <a:chOff x="0" y="3481301"/>
            <a:chExt cx="953770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8D6B81CA-0A2F-D821-6CC2-A94143ABC9B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49881"/>
              <a:ext cx="953770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A1E331B1-1111-87C1-65F6-83198E3AEC9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81301"/>
              <a:ext cx="953770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17">
            <a:extLst>
              <a:ext uri="{FF2B5EF4-FFF2-40B4-BE49-F238E27FC236}">
                <a16:creationId xmlns:a16="http://schemas.microsoft.com/office/drawing/2014/main" id="{5B0EDA71-6392-28DC-8CFE-0C0D34153A93}"/>
              </a:ext>
            </a:extLst>
          </p:cNvPr>
          <p:cNvSpPr txBox="1"/>
          <p:nvPr/>
        </p:nvSpPr>
        <p:spPr>
          <a:xfrm>
            <a:off x="3208152" y="2899645"/>
            <a:ext cx="6329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000" b="1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Arial" panose="020B0604020202020204" pitchFamily="34" charset="0"/>
              </a:rPr>
              <a:t>02-4. </a:t>
            </a:r>
            <a:r>
              <a:rPr lang="ko-KR" altLang="en-US" sz="3000" b="1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Arial" panose="020B0604020202020204" pitchFamily="34" charset="0"/>
              </a:rPr>
              <a:t>관련 </a:t>
            </a:r>
            <a:r>
              <a:rPr lang="ko-KR" altLang="en-US" sz="3000" b="1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Arial" panose="020B0604020202020204" pitchFamily="34" charset="0"/>
              </a:rPr>
              <a:t>영상</a:t>
            </a:r>
          </a:p>
        </p:txBody>
      </p:sp>
    </p:spTree>
    <p:extLst>
      <p:ext uri="{BB962C8B-B14F-4D97-AF65-F5344CB8AC3E}">
        <p14:creationId xmlns:p14="http://schemas.microsoft.com/office/powerpoint/2010/main" val="8679929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2A8A575-9651-9FE9-3801-228AB1D56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52813320-8771-CC64-C9DB-2B1B2460605C}"/>
              </a:ext>
            </a:extLst>
          </p:cNvPr>
          <p:cNvGrpSpPr/>
          <p:nvPr/>
        </p:nvGrpSpPr>
        <p:grpSpPr>
          <a:xfrm>
            <a:off x="911225" y="1381567"/>
            <a:ext cx="10369550" cy="68580"/>
            <a:chOff x="911225" y="1381567"/>
            <a:chExt cx="1036955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13353379-5C6D-620A-4CDA-9B8587EB819E}"/>
                </a:ext>
              </a:extLst>
            </p:cNvPr>
            <p:cNvCxnSpPr/>
            <p:nvPr/>
          </p:nvCxnSpPr>
          <p:spPr>
            <a:xfrm>
              <a:off x="911225" y="1450147"/>
              <a:ext cx="1036955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20FD2F0E-88CD-0781-901D-1F3B582D8CA6}"/>
                </a:ext>
              </a:extLst>
            </p:cNvPr>
            <p:cNvCxnSpPr/>
            <p:nvPr/>
          </p:nvCxnSpPr>
          <p:spPr>
            <a:xfrm>
              <a:off x="911225" y="1381567"/>
              <a:ext cx="1036955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텍스트상자 23">
            <a:extLst>
              <a:ext uri="{FF2B5EF4-FFF2-40B4-BE49-F238E27FC236}">
                <a16:creationId xmlns:a16="http://schemas.microsoft.com/office/drawing/2014/main" id="{B56F31FF-F4B2-506B-7142-803AD8F9EFAB}"/>
              </a:ext>
            </a:extLst>
          </p:cNvPr>
          <p:cNvSpPr txBox="1"/>
          <p:nvPr/>
        </p:nvSpPr>
        <p:spPr>
          <a:xfrm>
            <a:off x="8803342" y="510641"/>
            <a:ext cx="2477434" cy="81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  <a:alpha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INDEX 02</a:t>
            </a:r>
          </a:p>
          <a:p>
            <a:pPr algn="r">
              <a:lnSpc>
                <a:spcPct val="120000"/>
              </a:lnSpc>
            </a:pP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관련 </a:t>
            </a:r>
            <a:r>
              <a:rPr kumimoji="1" lang="ko-KR" altLang="en-US" sz="2000" b="1" dirty="0">
                <a:solidFill>
                  <a:srgbClr val="36518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영상</a:t>
            </a:r>
            <a:endParaRPr kumimoji="1" lang="en-US" altLang="ko-KR" sz="2000" b="1" dirty="0">
              <a:solidFill>
                <a:srgbClr val="36518B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sp>
        <p:nvSpPr>
          <p:cNvPr id="7" name="텍스트상자 37">
            <a:extLst>
              <a:ext uri="{FF2B5EF4-FFF2-40B4-BE49-F238E27FC236}">
                <a16:creationId xmlns:a16="http://schemas.microsoft.com/office/drawing/2014/main" id="{10913FFA-EA24-43DF-4408-8CE2179804B8}"/>
              </a:ext>
            </a:extLst>
          </p:cNvPr>
          <p:cNvSpPr txBox="1"/>
          <p:nvPr/>
        </p:nvSpPr>
        <p:spPr>
          <a:xfrm>
            <a:off x="911224" y="1804445"/>
            <a:ext cx="10369549" cy="1300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hlinkClick r:id="rId3"/>
              </a:rPr>
              <a:t>https://www.youtube.com/watch?v=0YW9vIgYcgQ</a:t>
            </a:r>
            <a:r>
              <a:rPr lang="en-US" altLang="ko-KR" sz="1800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&lt;</a:t>
            </a:r>
            <a:r>
              <a:rPr lang="ko-KR" altLang="en-US" sz="1800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일본의 사형 실시방법</a:t>
            </a:r>
            <a:r>
              <a:rPr lang="en-US" altLang="ko-KR" sz="1800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&gt;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hlinkClick r:id="rId4"/>
              </a:rPr>
              <a:t>https://youtu.be/YYcP7QrqcYs</a:t>
            </a:r>
            <a:r>
              <a:rPr lang="en-US" altLang="ko-KR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&lt;</a:t>
            </a:r>
            <a:r>
              <a:rPr lang="ko-KR" altLang="en-US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사형 집행인의 고백</a:t>
            </a:r>
            <a:r>
              <a:rPr lang="en-US" altLang="ko-KR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&gt;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hlinkClick r:id="rId5"/>
              </a:rPr>
              <a:t>https://m.youtube.com/watch?v=oZZNJ6I0-yc&amp;feature=youtu.be</a:t>
            </a:r>
            <a:r>
              <a:rPr lang="en-US" altLang="ko-KR" sz="1800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&lt;</a:t>
            </a:r>
            <a:r>
              <a:rPr lang="ko-KR" altLang="en-US" sz="1800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사형제도의 존치</a:t>
            </a:r>
            <a:r>
              <a:rPr lang="en-US" altLang="ko-KR" sz="1800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, </a:t>
            </a:r>
            <a:r>
              <a:rPr lang="ko-KR" altLang="en-US" sz="1800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폐지</a:t>
            </a:r>
            <a:r>
              <a:rPr lang="en-US" altLang="ko-KR" sz="1800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5346520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7A95B45-81AC-0DD0-E241-61815D812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E002F263-D3D3-A904-4BD6-269216FB791C}"/>
              </a:ext>
            </a:extLst>
          </p:cNvPr>
          <p:cNvGrpSpPr/>
          <p:nvPr/>
        </p:nvGrpSpPr>
        <p:grpSpPr>
          <a:xfrm>
            <a:off x="0" y="3481301"/>
            <a:ext cx="9537700" cy="68580"/>
            <a:chOff x="0" y="3481301"/>
            <a:chExt cx="953770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CDC06065-658E-3DEE-2622-49A620164AF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49881"/>
              <a:ext cx="953770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7FC8D693-0B1B-0C4A-5F64-ACFA15B942C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81301"/>
              <a:ext cx="953770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17">
            <a:extLst>
              <a:ext uri="{FF2B5EF4-FFF2-40B4-BE49-F238E27FC236}">
                <a16:creationId xmlns:a16="http://schemas.microsoft.com/office/drawing/2014/main" id="{CF45D9E5-2AC5-1A25-88DC-0DB93B851375}"/>
              </a:ext>
            </a:extLst>
          </p:cNvPr>
          <p:cNvSpPr txBox="1"/>
          <p:nvPr/>
        </p:nvSpPr>
        <p:spPr>
          <a:xfrm>
            <a:off x="3208152" y="2899645"/>
            <a:ext cx="6329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000" b="1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Arial" panose="020B0604020202020204" pitchFamily="34" charset="0"/>
              </a:rPr>
              <a:t>03. </a:t>
            </a:r>
            <a:r>
              <a:rPr lang="ko-KR" altLang="en-US" sz="3000" b="1" dirty="0">
                <a:solidFill>
                  <a:srgbClr val="767171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Arial" panose="020B0604020202020204" pitchFamily="34" charset="0"/>
              </a:rPr>
              <a:t>토론</a:t>
            </a:r>
          </a:p>
        </p:txBody>
      </p:sp>
      <p:sp>
        <p:nvSpPr>
          <p:cNvPr id="7" name="텍스트상자 24">
            <a:extLst>
              <a:ext uri="{FF2B5EF4-FFF2-40B4-BE49-F238E27FC236}">
                <a16:creationId xmlns:a16="http://schemas.microsoft.com/office/drawing/2014/main" id="{F69B7C88-2E2B-E513-4874-935006A5CD86}"/>
              </a:ext>
            </a:extLst>
          </p:cNvPr>
          <p:cNvSpPr txBox="1"/>
          <p:nvPr/>
        </p:nvSpPr>
        <p:spPr>
          <a:xfrm>
            <a:off x="5402792" y="3618461"/>
            <a:ext cx="4134908" cy="442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1" lang="en-US" altLang="ko-KR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- </a:t>
            </a:r>
            <a:r>
              <a:rPr kumimoji="1" lang="ko-KR" altLang="en-US" sz="2000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윤리적 딜레마</a:t>
            </a: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 </a:t>
            </a:r>
            <a:r>
              <a:rPr kumimoji="1" lang="ko-KR" altLang="en-US" sz="2000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사례</a:t>
            </a: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 제시</a:t>
            </a:r>
            <a:endParaRPr kumimoji="1" lang="en-US" altLang="ko-KR" sz="2000" b="1" dirty="0">
              <a:solidFill>
                <a:schemeClr val="bg2">
                  <a:lumMod val="50000"/>
                </a:schemeClr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396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ECB57F3-D7E1-AB6A-35AE-2AFFBF8CC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E9F1F92A-A210-7652-C3FA-BDDB2ABEB878}"/>
              </a:ext>
            </a:extLst>
          </p:cNvPr>
          <p:cNvGrpSpPr/>
          <p:nvPr/>
        </p:nvGrpSpPr>
        <p:grpSpPr>
          <a:xfrm>
            <a:off x="911225" y="1381567"/>
            <a:ext cx="10369550" cy="68580"/>
            <a:chOff x="911225" y="1381567"/>
            <a:chExt cx="1036955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4F33F3BF-39CA-444D-CB70-AD3E5BEAFAF1}"/>
                </a:ext>
              </a:extLst>
            </p:cNvPr>
            <p:cNvCxnSpPr/>
            <p:nvPr/>
          </p:nvCxnSpPr>
          <p:spPr>
            <a:xfrm>
              <a:off x="911225" y="1450147"/>
              <a:ext cx="1036955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D5A69625-9C54-8120-235E-37FC8320337C}"/>
                </a:ext>
              </a:extLst>
            </p:cNvPr>
            <p:cNvCxnSpPr/>
            <p:nvPr/>
          </p:nvCxnSpPr>
          <p:spPr>
            <a:xfrm>
              <a:off x="911225" y="1381567"/>
              <a:ext cx="1036955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텍스트상자 23">
            <a:extLst>
              <a:ext uri="{FF2B5EF4-FFF2-40B4-BE49-F238E27FC236}">
                <a16:creationId xmlns:a16="http://schemas.microsoft.com/office/drawing/2014/main" id="{7C561178-BA57-5FDA-DBF8-6CBA4A23B729}"/>
              </a:ext>
            </a:extLst>
          </p:cNvPr>
          <p:cNvSpPr txBox="1"/>
          <p:nvPr/>
        </p:nvSpPr>
        <p:spPr>
          <a:xfrm>
            <a:off x="9130192" y="510641"/>
            <a:ext cx="2150583" cy="81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  <a:alpha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INDEX 01</a:t>
            </a:r>
          </a:p>
          <a:p>
            <a:pPr algn="r">
              <a:lnSpc>
                <a:spcPct val="120000"/>
              </a:lnSpc>
            </a:pP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사형제도의 </a:t>
            </a:r>
            <a:r>
              <a:rPr kumimoji="1" lang="ko-KR" altLang="en-US" sz="2000" b="1" dirty="0">
                <a:solidFill>
                  <a:srgbClr val="36518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개념</a:t>
            </a:r>
            <a:endParaRPr kumimoji="1" lang="en-US" altLang="ko-KR" sz="2000" b="1" dirty="0">
              <a:solidFill>
                <a:srgbClr val="36518B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1B36689C-7607-90D1-AD3B-0E5F23300192}"/>
              </a:ext>
            </a:extLst>
          </p:cNvPr>
          <p:cNvGrpSpPr/>
          <p:nvPr/>
        </p:nvGrpSpPr>
        <p:grpSpPr>
          <a:xfrm>
            <a:off x="1094712" y="2209527"/>
            <a:ext cx="10186063" cy="3889093"/>
            <a:chOff x="1094712" y="1827562"/>
            <a:chExt cx="10186063" cy="3889093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EB546FFA-272B-CD21-A6BB-FBFCC8A9E1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712" y="1827562"/>
              <a:ext cx="2586427" cy="3889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텍스트상자 9">
              <a:extLst>
                <a:ext uri="{FF2B5EF4-FFF2-40B4-BE49-F238E27FC236}">
                  <a16:creationId xmlns:a16="http://schemas.microsoft.com/office/drawing/2014/main" id="{84DC472B-B1B0-9995-9005-3ADEBA4DE451}"/>
                </a:ext>
              </a:extLst>
            </p:cNvPr>
            <p:cNvSpPr txBox="1"/>
            <p:nvPr/>
          </p:nvSpPr>
          <p:spPr>
            <a:xfrm>
              <a:off x="3921284" y="1915097"/>
              <a:ext cx="1958205" cy="477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kumimoji="1" lang="ko-KR" altLang="en-US" sz="2200" dirty="0">
                  <a:solidFill>
                    <a:srgbClr val="C00000"/>
                  </a:solidFill>
                  <a:latin typeface="Sandoll 국대떡볶이 02 Bold" panose="020B0600000101010101" pitchFamily="34" charset="-127"/>
                  <a:ea typeface="Sandoll 국대떡볶이 02 Bold" panose="020B0600000101010101" pitchFamily="34" charset="-127"/>
                </a:rPr>
                <a:t>사형제도란</a:t>
              </a:r>
              <a:r>
                <a:rPr kumimoji="1" lang="en-US" altLang="ko-KR" sz="2200" dirty="0">
                  <a:solidFill>
                    <a:srgbClr val="C00000"/>
                  </a:solidFill>
                  <a:latin typeface="Sandoll 국대떡볶이 02 Bold" panose="020B0600000101010101" pitchFamily="34" charset="-127"/>
                  <a:ea typeface="Sandoll 국대떡볶이 02 Bold" panose="020B0600000101010101" pitchFamily="34" charset="-127"/>
                </a:rPr>
                <a:t>?</a:t>
              </a:r>
              <a:endParaRPr kumimoji="1" lang="ko-KR" altLang="en-US" sz="22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endParaRPr>
            </a:p>
          </p:txBody>
        </p:sp>
        <p:cxnSp>
          <p:nvCxnSpPr>
            <p:cNvPr id="10" name="직선 연결선[R] 10">
              <a:extLst>
                <a:ext uri="{FF2B5EF4-FFF2-40B4-BE49-F238E27FC236}">
                  <a16:creationId xmlns:a16="http://schemas.microsoft.com/office/drawing/2014/main" id="{C7AD95C3-7913-1F3E-5673-55B35472E3EC}"/>
                </a:ext>
              </a:extLst>
            </p:cNvPr>
            <p:cNvCxnSpPr>
              <a:cxnSpLocks/>
            </p:cNvCxnSpPr>
            <p:nvPr/>
          </p:nvCxnSpPr>
          <p:spPr>
            <a:xfrm>
              <a:off x="4015856" y="1871037"/>
              <a:ext cx="56966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텍스트상자 8">
              <a:extLst>
                <a:ext uri="{FF2B5EF4-FFF2-40B4-BE49-F238E27FC236}">
                  <a16:creationId xmlns:a16="http://schemas.microsoft.com/office/drawing/2014/main" id="{33DCFAD4-BA50-0566-050B-F47B149C96BB}"/>
                </a:ext>
              </a:extLst>
            </p:cNvPr>
            <p:cNvSpPr txBox="1"/>
            <p:nvPr/>
          </p:nvSpPr>
          <p:spPr>
            <a:xfrm>
              <a:off x="3921284" y="2436788"/>
              <a:ext cx="7359491" cy="1300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범죄자의 </a:t>
              </a:r>
              <a:r>
                <a:rPr lang="ko-KR" altLang="en-US" b="1" dirty="0">
                  <a:solidFill>
                    <a:srgbClr val="C00000"/>
                  </a:solidFill>
                  <a:latin typeface="Sandoll 국대떡볶이 02 Bold" panose="020B0600000101010101" pitchFamily="34" charset="-127"/>
                  <a:ea typeface="Sandoll 국대떡볶이 02 Bold" panose="020B0600000101010101" pitchFamily="34" charset="-127"/>
                </a:rPr>
                <a:t>생명을 박탈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하는 형법 위반에 대한 제재로써 </a:t>
              </a:r>
              <a:r>
                <a:rPr lang="ko-KR" altLang="en-US" dirty="0">
                  <a:solidFill>
                    <a:srgbClr val="C00000"/>
                  </a:solidFill>
                  <a:latin typeface="Sandoll 국대떡볶이 02 Bold" panose="020B0600000101010101" pitchFamily="34" charset="-127"/>
                  <a:ea typeface="Sandoll 국대떡볶이 02 Bold" panose="020B0600000101010101" pitchFamily="34" charset="-127"/>
                </a:rPr>
                <a:t>법정 최고형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-</a:t>
              </a:r>
              <a:r>
                <a:rPr lang="en-US" altLang="ko-KR" dirty="0">
                  <a:solidFill>
                    <a:srgbClr val="C00000"/>
                  </a:solidFill>
                  <a:latin typeface="Sandoll 국대떡볶이 02 Bold" panose="020B0600000101010101" pitchFamily="34" charset="-127"/>
                  <a:ea typeface="Sandoll 국대떡볶이 02 Bold" panose="020B0600000101010101" pitchFamily="34" charset="-127"/>
                </a:rPr>
                <a:t>  </a:t>
              </a:r>
              <a:r>
                <a:rPr lang="ko-KR" altLang="en-US" dirty="0">
                  <a:solidFill>
                    <a:srgbClr val="C00000"/>
                  </a:solidFill>
                  <a:latin typeface="Sandoll 국대떡볶이 02 Bold" panose="020B0600000101010101" pitchFamily="34" charset="-127"/>
                  <a:ea typeface="Sandoll 국대떡볶이 02 Bold" panose="020B0600000101010101" pitchFamily="34" charset="-127"/>
                </a:rPr>
                <a:t>생명형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 또는 </a:t>
              </a:r>
              <a:r>
                <a:rPr lang="ko-KR" altLang="en-US" dirty="0">
                  <a:solidFill>
                    <a:srgbClr val="C00000"/>
                  </a:solidFill>
                  <a:latin typeface="Sandoll 국대떡볶이 02 Bold" panose="020B0600000101010101" pitchFamily="34" charset="-127"/>
                  <a:ea typeface="Sandoll 국대떡볶이 02 Bold" panose="020B0600000101010101" pitchFamily="34" charset="-127"/>
                </a:rPr>
                <a:t>극형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endParaRP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국가질서유지를 위한 가장 잔인한 방법이면서 최소의 노력으로 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8B7E66-833B-69EF-CF87-3E737D833A45}"/>
                </a:ext>
              </a:extLst>
            </p:cNvPr>
            <p:cNvSpPr txBox="1"/>
            <p:nvPr/>
          </p:nvSpPr>
          <p:spPr>
            <a:xfrm>
              <a:off x="4220463" y="3585076"/>
              <a:ext cx="2046225" cy="4699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형벌적 효과를 이룸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04732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E56381C-455A-8A97-6276-E8FD0AF04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41BECE78-2379-D78D-E634-AFB00BBD5FFA}"/>
              </a:ext>
            </a:extLst>
          </p:cNvPr>
          <p:cNvGrpSpPr/>
          <p:nvPr/>
        </p:nvGrpSpPr>
        <p:grpSpPr>
          <a:xfrm>
            <a:off x="911225" y="1381567"/>
            <a:ext cx="10369550" cy="68580"/>
            <a:chOff x="911225" y="1381567"/>
            <a:chExt cx="1036955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A12E62C9-DB2D-9235-3059-80F534D6F096}"/>
                </a:ext>
              </a:extLst>
            </p:cNvPr>
            <p:cNvCxnSpPr/>
            <p:nvPr/>
          </p:nvCxnSpPr>
          <p:spPr>
            <a:xfrm>
              <a:off x="911225" y="1450147"/>
              <a:ext cx="1036955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F64526AA-56AE-A46A-A4BF-D09BDA76FE2D}"/>
                </a:ext>
              </a:extLst>
            </p:cNvPr>
            <p:cNvCxnSpPr/>
            <p:nvPr/>
          </p:nvCxnSpPr>
          <p:spPr>
            <a:xfrm>
              <a:off x="911225" y="1381567"/>
              <a:ext cx="1036955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0CE5CC99-23F1-5338-A84A-0B5A8755896D}"/>
              </a:ext>
            </a:extLst>
          </p:cNvPr>
          <p:cNvSpPr/>
          <p:nvPr/>
        </p:nvSpPr>
        <p:spPr>
          <a:xfrm>
            <a:off x="1336041" y="1752599"/>
            <a:ext cx="9519919" cy="51054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139700" dir="1920000" sx="96000" sy="96000" algn="ctr" rotWithShape="0">
              <a:schemeClr val="tx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801" dirty="0"/>
          </a:p>
        </p:txBody>
      </p:sp>
      <p:sp>
        <p:nvSpPr>
          <p:cNvPr id="7" name="텍스트상자 23">
            <a:extLst>
              <a:ext uri="{FF2B5EF4-FFF2-40B4-BE49-F238E27FC236}">
                <a16:creationId xmlns:a16="http://schemas.microsoft.com/office/drawing/2014/main" id="{1FCD9748-EFF4-060A-F961-05E6FCA65388}"/>
              </a:ext>
            </a:extLst>
          </p:cNvPr>
          <p:cNvSpPr txBox="1"/>
          <p:nvPr/>
        </p:nvSpPr>
        <p:spPr>
          <a:xfrm>
            <a:off x="8402320" y="510641"/>
            <a:ext cx="2878455" cy="81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  <a:alpha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INDEX 03</a:t>
            </a:r>
          </a:p>
          <a:p>
            <a:pPr algn="r">
              <a:lnSpc>
                <a:spcPct val="120000"/>
              </a:lnSpc>
            </a:pPr>
            <a:r>
              <a:rPr kumimoji="1" lang="ko-KR" altLang="en-US" sz="2000" b="1" dirty="0">
                <a:solidFill>
                  <a:srgbClr val="36518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윤리적 딜레마 사례</a:t>
            </a: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 제시 </a:t>
            </a:r>
            <a:endParaRPr kumimoji="1" lang="en-US" altLang="ko-KR" sz="2000" b="1" dirty="0">
              <a:solidFill>
                <a:srgbClr val="36518B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7D016F-C52F-BF12-79A7-F5CC482D4755}"/>
              </a:ext>
            </a:extLst>
          </p:cNvPr>
          <p:cNvSpPr txBox="1"/>
          <p:nvPr/>
        </p:nvSpPr>
        <p:spPr>
          <a:xfrm>
            <a:off x="1336040" y="1833236"/>
            <a:ext cx="951991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/>
              </a:rPr>
              <a:t> 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/>
              </a:rPr>
              <a:t>A씨는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/>
              </a:rPr>
              <a:t> 40대 초반의 남성이다. 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/>
              </a:rPr>
              <a:t>A씨는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/>
              </a:rPr>
              <a:t> 번화가에 있는 노래 주점에서 술을 마시고 귀가하려는 중에 당시 노래 주점 문 앞에 서 있던 남성 5명과 시비가 붙었고, 단순한 말다툼으로 시작된 시비가 결국 주먹다짐으로 커졌다.</a:t>
            </a:r>
          </a:p>
          <a:p>
            <a:pPr algn="just"/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/>
              </a:rPr>
              <a:t> 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Sandoll 국대떡볶이 01 Light" panose="020B0600000101010101" pitchFamily="34" charset="-127"/>
              <a:ea typeface="Sandoll 국대떡볶이 01 Light" panose="020B0600000101010101"/>
            </a:endParaRPr>
          </a:p>
          <a:p>
            <a:pPr algn="just"/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/>
              </a:rPr>
              <a:t> 혼자였던 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/>
              </a:rPr>
              <a:t>A씨는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/>
              </a:rPr>
              <a:t> 속수무책으로 맞을 수밖에 없었고, 싸움이 어느 정도 마무리된 후, 5명의 남성은   차를 타고 사라진다. 맞기만 해서 분했던 남자는 그대로 차를 몰고 상대방의 차를 쫓아가 차체를     들이받았다. 이 행위로 인해 차량에 타고 있던 5명 중 2명이 사망하고, 3명이 중상을 입었다. 이후     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/>
              </a:rPr>
              <a:t>A씨는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/>
              </a:rPr>
              <a:t> 하루가 채 지나기 전에 경찰에 체포 당했다. 평소 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/>
              </a:rPr>
              <a:t>A씨는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/>
              </a:rPr>
              <a:t> 주변 사람들로부터 평판이 매우 좋았으며, 일상생활이 홀로 불가한 노모와 15살 딸을 위해 열심히 세상을 살아가는 기초수급가정의 가장이었다. 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Sandoll 국대떡볶이 01 Light" panose="020B0600000101010101" pitchFamily="34" charset="-127"/>
              <a:ea typeface="Sandoll 국대떡볶이 01 Light" panose="020B0600000101010101"/>
            </a:endParaRPr>
          </a:p>
          <a:p>
            <a:pPr algn="just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/>
              </a:rPr>
              <a:t>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/>
              </a:rPr>
              <a:t>재판 결과 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/>
              </a:rPr>
              <a:t>A씨는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/>
              </a:rPr>
              <a:t> 사망한 2명에 대해 미필적 고의에 의한 살인죄가 인정돼 사형을 선고받게 되었다. 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/>
              </a:rPr>
              <a:t>A씨의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/>
              </a:rPr>
              <a:t> 딸은 사형만은 막고 싶어 감형의 방법을 찾던 도중 피해자 가족의 탄원서가 있다면 감형이 가능할 수도 있다는 소식을 듣고 그들에게 찾아갔다. 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/>
              </a:rPr>
              <a:t>A씨의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/>
              </a:rPr>
              <a:t> 딸은 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/>
              </a:rPr>
              <a:t>B씨에게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/>
              </a:rPr>
              <a:t> 무릎을 꿇고, 감정을 호소하며 아버지의 탄원을 간절히 요청했다.</a:t>
            </a:r>
          </a:p>
          <a:p>
            <a:pPr algn="just"/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Sandoll 국대떡볶이 01 Light" panose="020B0600000101010101" pitchFamily="34" charset="-127"/>
              <a:ea typeface="Sandoll 국대떡볶이 01 Light" panose="020B0600000101010101"/>
            </a:endParaRPr>
          </a:p>
          <a:p>
            <a:pPr algn="just"/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/>
              </a:rPr>
              <a:t> 탄원서를 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/>
              </a:rPr>
              <a:t>요청받은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/>
              </a:rPr>
              <a:t> 유가족 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/>
              </a:rPr>
              <a:t>B씨는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/>
              </a:rPr>
              <a:t> 평소 살인범죄에 대한 처벌로서 사형집행이 마땅히 이루어져야 한다는 가치관을 따르고 있는 사람이었다. 하지만 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/>
              </a:rPr>
              <a:t>A씨의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/>
              </a:rPr>
              <a:t> 딸에게 간곡한 요청과 딱한 사정을 듣고   나니 자신의 가치관이 흔들려 평소 알고 지내던 사회복지사에게 상담을 요청했다.</a:t>
            </a:r>
          </a:p>
        </p:txBody>
      </p:sp>
    </p:spTree>
    <p:extLst>
      <p:ext uri="{BB962C8B-B14F-4D97-AF65-F5344CB8AC3E}">
        <p14:creationId xmlns:p14="http://schemas.microsoft.com/office/powerpoint/2010/main" val="6159177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2C3A6E79-9168-3294-62AC-88902AA33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9B43F5-0EDB-DBBD-4CB0-E3EDBA07BCEE}"/>
              </a:ext>
            </a:extLst>
          </p:cNvPr>
          <p:cNvSpPr txBox="1"/>
          <p:nvPr/>
        </p:nvSpPr>
        <p:spPr>
          <a:xfrm>
            <a:off x="3496601" y="2530487"/>
            <a:ext cx="5198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Aharoni" panose="02010803020104030203" pitchFamily="2" charset="-79"/>
              </a:rPr>
              <a:t>THANK YOU</a:t>
            </a:r>
            <a:endParaRPr lang="ko-KR" altLang="en-US" sz="6000" dirty="0">
              <a:solidFill>
                <a:schemeClr val="bg2">
                  <a:lumMod val="50000"/>
                </a:schemeClr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  <a:cs typeface="Aharoni" panose="02010803020104030203" pitchFamily="2" charset="-79"/>
            </a:endParaRPr>
          </a:p>
        </p:txBody>
      </p:sp>
      <p:sp>
        <p:nvSpPr>
          <p:cNvPr id="11" name="텍스트상자 53">
            <a:extLst>
              <a:ext uri="{FF2B5EF4-FFF2-40B4-BE49-F238E27FC236}">
                <a16:creationId xmlns:a16="http://schemas.microsoft.com/office/drawing/2014/main" id="{04AA2DA2-6BE8-4C1E-EF60-F36A39FAB718}"/>
              </a:ext>
            </a:extLst>
          </p:cNvPr>
          <p:cNvSpPr txBox="1"/>
          <p:nvPr/>
        </p:nvSpPr>
        <p:spPr>
          <a:xfrm>
            <a:off x="3440375" y="3622266"/>
            <a:ext cx="5311249" cy="1160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21"/>
              </a:lnSpc>
            </a:pP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조선일보명조" panose="02030304000000000000" pitchFamily="18" charset="-127"/>
              </a:rPr>
              <a:t>저희 발표를 들어 주셔서 감사합니다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조선일보명조" panose="02030304000000000000" pitchFamily="18" charset="-127"/>
              </a:rPr>
              <a:t> </a:t>
            </a:r>
            <a:r>
              <a:rPr kumimoji="1" lang="ko-KR" altLang="en-US" sz="1600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조선일보명조" panose="02030304000000000000" pitchFamily="18" charset="-127"/>
                <a:sym typeface="Wingdings" panose="05000000000000000000" pitchFamily="2" charset="2"/>
              </a:rPr>
              <a:t>🖤</a:t>
            </a:r>
            <a:endParaRPr kumimoji="1" lang="en-US" altLang="ko-KR" sz="1600" dirty="0">
              <a:solidFill>
                <a:schemeClr val="bg2">
                  <a:lumMod val="50000"/>
                </a:schemeClr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  <a:cs typeface="조선일보명조" panose="02030304000000000000" pitchFamily="18" charset="-127"/>
              <a:sym typeface="Wingdings" panose="05000000000000000000" pitchFamily="2" charset="2"/>
            </a:endParaRPr>
          </a:p>
          <a:p>
            <a:pPr algn="ctr">
              <a:lnSpc>
                <a:spcPts val="2121"/>
              </a:lnSpc>
            </a:pPr>
            <a:r>
              <a:rPr kumimoji="1" lang="en-US" altLang="ko-KR" sz="1600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조선일보명조" panose="02030304000000000000" pitchFamily="18" charset="-127"/>
              </a:rPr>
              <a:t>30</a:t>
            </a:r>
            <a:r>
              <a:rPr kumimoji="1" lang="ko-KR" altLang="en-US" sz="1600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조선일보명조" panose="02030304000000000000" pitchFamily="18" charset="-127"/>
              </a:rPr>
              <a:t>분간 토론 진행 예정입니다</a:t>
            </a:r>
            <a:r>
              <a:rPr kumimoji="1" lang="en-US" altLang="ko-KR" sz="1600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조선일보명조" panose="02030304000000000000" pitchFamily="18" charset="-127"/>
              </a:rPr>
              <a:t>! </a:t>
            </a:r>
          </a:p>
          <a:p>
            <a:pPr algn="ctr">
              <a:lnSpc>
                <a:spcPts val="2121"/>
              </a:lnSpc>
            </a:pPr>
            <a:r>
              <a:rPr kumimoji="1" lang="ko-KR" altLang="en-US" sz="1600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조선일보명조" panose="02030304000000000000" pitchFamily="18" charset="-127"/>
              </a:rPr>
              <a:t>쉬는 시간 </a:t>
            </a:r>
            <a:r>
              <a:rPr kumimoji="1" lang="en-US" altLang="ko-KR" sz="1600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조선일보명조" panose="02030304000000000000" pitchFamily="18" charset="-127"/>
              </a:rPr>
              <a:t>15</a:t>
            </a:r>
            <a:r>
              <a:rPr kumimoji="1" lang="ko-KR" altLang="en-US" sz="1600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조선일보명조" panose="02030304000000000000" pitchFamily="18" charset="-127"/>
              </a:rPr>
              <a:t>분 후</a:t>
            </a:r>
            <a:r>
              <a:rPr kumimoji="1" lang="en-US" altLang="ko-KR" sz="1600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조선일보명조" panose="02030304000000000000" pitchFamily="18" charset="-127"/>
              </a:rPr>
              <a:t>, </a:t>
            </a:r>
            <a:r>
              <a:rPr kumimoji="1" lang="ko-KR" altLang="en-US" sz="1600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조선일보명조" panose="02030304000000000000" pitchFamily="18" charset="-127"/>
              </a:rPr>
              <a:t>각 자리에서 </a:t>
            </a:r>
            <a:r>
              <a:rPr kumimoji="1" lang="en-US" altLang="ko-KR" sz="1600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조선일보명조" panose="02030304000000000000" pitchFamily="18" charset="-127"/>
              </a:rPr>
              <a:t>8</a:t>
            </a:r>
            <a:r>
              <a:rPr kumimoji="1" lang="ko-KR" altLang="en-US" sz="1600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조선일보명조" panose="02030304000000000000" pitchFamily="18" charset="-127"/>
              </a:rPr>
              <a:t>명씩 조를 만든 후에 </a:t>
            </a:r>
            <a:endParaRPr kumimoji="1" lang="en-US" altLang="ko-KR" sz="1600" dirty="0">
              <a:solidFill>
                <a:schemeClr val="bg2">
                  <a:lumMod val="50000"/>
                </a:schemeClr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  <a:cs typeface="조선일보명조" panose="02030304000000000000" pitchFamily="18" charset="-127"/>
            </a:endParaRPr>
          </a:p>
          <a:p>
            <a:pPr algn="ctr">
              <a:lnSpc>
                <a:spcPts val="2121"/>
              </a:lnSpc>
            </a:pPr>
            <a:r>
              <a:rPr kumimoji="1" lang="ko-KR" altLang="en-US" sz="1600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조선일보명조" panose="02030304000000000000" pitchFamily="18" charset="-127"/>
              </a:rPr>
              <a:t>토론 진행해주시면 됩니다</a:t>
            </a:r>
            <a:r>
              <a:rPr kumimoji="1" lang="en-US" altLang="ko-KR" sz="1600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조선일보명조" panose="02030304000000000000" pitchFamily="18" charset="-127"/>
              </a:rPr>
              <a:t>.</a:t>
            </a:r>
            <a:endParaRPr kumimoji="1" lang="ko-KR" altLang="en-US" sz="1600" dirty="0">
              <a:solidFill>
                <a:schemeClr val="bg2">
                  <a:lumMod val="50000"/>
                </a:schemeClr>
              </a:solidFill>
              <a:latin typeface="Sandoll 국대떡볶이 02 Bold" panose="020B0600000101010101" pitchFamily="34" charset="-127"/>
              <a:ea typeface="Sandoll 국대떡볶이 02 Bold" panose="020B0600000101010101" pitchFamily="34" charset="-127"/>
              <a:cs typeface="조선일보명조" panose="02030304000000000000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52EE13-3095-0467-2FA4-EF8F5948C551}"/>
              </a:ext>
            </a:extLst>
          </p:cNvPr>
          <p:cNvSpPr txBox="1"/>
          <p:nvPr/>
        </p:nvSpPr>
        <p:spPr>
          <a:xfrm>
            <a:off x="921385" y="884259"/>
            <a:ext cx="978153" cy="6329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2022</a:t>
            </a:r>
          </a:p>
          <a:p>
            <a:pPr>
              <a:lnSpc>
                <a:spcPct val="120000"/>
              </a:lnSpc>
            </a:pP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제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1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호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1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면</a:t>
            </a:r>
            <a:endParaRPr lang="ko-KR" altLang="en-US" sz="2800" b="1" dirty="0">
              <a:solidFill>
                <a:schemeClr val="bg2">
                  <a:lumMod val="50000"/>
                </a:schemeClr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</p:txBody>
      </p:sp>
      <p:sp>
        <p:nvSpPr>
          <p:cNvPr id="13" name="텍스트상자 15">
            <a:extLst>
              <a:ext uri="{FF2B5EF4-FFF2-40B4-BE49-F238E27FC236}">
                <a16:creationId xmlns:a16="http://schemas.microsoft.com/office/drawing/2014/main" id="{BD65BBBB-6807-7F47-5E0E-66726EE6E9A0}"/>
              </a:ext>
            </a:extLst>
          </p:cNvPr>
          <p:cNvSpPr txBox="1"/>
          <p:nvPr/>
        </p:nvSpPr>
        <p:spPr>
          <a:xfrm>
            <a:off x="4221932" y="4947909"/>
            <a:ext cx="3748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1600" spc="3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김영우 </a:t>
            </a:r>
            <a:r>
              <a:rPr kumimoji="1" lang="en-US" altLang="ko-KR" sz="1600" spc="3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|</a:t>
            </a:r>
            <a:r>
              <a:rPr kumimoji="1" lang="ko-KR" altLang="en-US" sz="1600" spc="3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 오지민 </a:t>
            </a:r>
            <a:r>
              <a:rPr kumimoji="1" lang="en-US" altLang="ko-KR" sz="1600" spc="3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|</a:t>
            </a:r>
            <a:r>
              <a:rPr kumimoji="1" lang="ko-KR" altLang="en-US" sz="1600" spc="3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 문수정 </a:t>
            </a:r>
            <a:r>
              <a:rPr kumimoji="1" lang="en-US" altLang="ko-KR" sz="1600" spc="3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|</a:t>
            </a:r>
            <a:r>
              <a:rPr kumimoji="1" lang="ko-KR" altLang="en-US" sz="1600" spc="300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 박수빈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F3080B7B-95A1-ACD9-E88F-E0ADE2AAD976}"/>
              </a:ext>
            </a:extLst>
          </p:cNvPr>
          <p:cNvGrpSpPr/>
          <p:nvPr/>
        </p:nvGrpSpPr>
        <p:grpSpPr>
          <a:xfrm>
            <a:off x="5273046" y="2009314"/>
            <a:ext cx="1645908" cy="391051"/>
            <a:chOff x="5273047" y="2051896"/>
            <a:chExt cx="1645908" cy="391051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686E9813-5CCE-4C71-550E-E98C5A5B2BC6}"/>
                </a:ext>
              </a:extLst>
            </p:cNvPr>
            <p:cNvGrpSpPr/>
            <p:nvPr/>
          </p:nvGrpSpPr>
          <p:grpSpPr>
            <a:xfrm rot="5400000">
              <a:off x="5900475" y="1424468"/>
              <a:ext cx="391051" cy="1645908"/>
              <a:chOff x="3040380" y="1874527"/>
              <a:chExt cx="391051" cy="1645908"/>
            </a:xfrm>
          </p:grpSpPr>
          <p:cxnSp>
            <p:nvCxnSpPr>
              <p:cNvPr id="17" name="직선 연결선 16">
                <a:extLst>
                  <a:ext uri="{FF2B5EF4-FFF2-40B4-BE49-F238E27FC236}">
                    <a16:creationId xmlns:a16="http://schemas.microsoft.com/office/drawing/2014/main" id="{17A6066C-811E-ACF4-9B4D-A7BC108EA2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0380" y="1874527"/>
                <a:ext cx="0" cy="1645908"/>
              </a:xfrm>
              <a:prstGeom prst="line">
                <a:avLst/>
              </a:prstGeom>
              <a:ln w="952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55AE96D9-9E16-4106-E37E-7834AAFE23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1431" y="1874527"/>
                <a:ext cx="0" cy="1645908"/>
              </a:xfrm>
              <a:prstGeom prst="line">
                <a:avLst/>
              </a:prstGeom>
              <a:ln w="952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7F27D6-5E1C-03BD-9E80-5B0220868ADB}"/>
                </a:ext>
              </a:extLst>
            </p:cNvPr>
            <p:cNvSpPr txBox="1"/>
            <p:nvPr/>
          </p:nvSpPr>
          <p:spPr>
            <a:xfrm>
              <a:off x="5273047" y="2116618"/>
              <a:ext cx="164590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500" b="1" dirty="0">
                  <a:solidFill>
                    <a:schemeClr val="bg2">
                      <a:lumMod val="50000"/>
                    </a:schemeClr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  <a:cs typeface="조선일보명조" panose="02030304000000000000" pitchFamily="18" charset="-127"/>
                </a:rPr>
                <a:t>윤리와 철학 </a:t>
              </a:r>
              <a:r>
                <a:rPr lang="en-US" altLang="ko-KR" sz="1500" b="1" dirty="0">
                  <a:solidFill>
                    <a:schemeClr val="bg2">
                      <a:lumMod val="50000"/>
                    </a:schemeClr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  <a:cs typeface="조선일보명조" panose="02030304000000000000" pitchFamily="18" charset="-127"/>
                </a:rPr>
                <a:t>5</a:t>
              </a:r>
              <a:r>
                <a:rPr lang="ko-KR" altLang="en-US" sz="1500" b="1" dirty="0">
                  <a:solidFill>
                    <a:schemeClr val="bg2">
                      <a:lumMod val="50000"/>
                    </a:schemeClr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  <a:cs typeface="조선일보명조" panose="02030304000000000000" pitchFamily="18" charset="-127"/>
                </a:rPr>
                <a:t>조 </a:t>
              </a:r>
            </a:p>
          </p:txBody>
        </p:sp>
      </p:grpSp>
      <p:sp>
        <p:nvSpPr>
          <p:cNvPr id="19" name="텍스트상자 15">
            <a:extLst>
              <a:ext uri="{FF2B5EF4-FFF2-40B4-BE49-F238E27FC236}">
                <a16:creationId xmlns:a16="http://schemas.microsoft.com/office/drawing/2014/main" id="{16365E49-5DF2-840E-17C8-E59A4C5F2C39}"/>
              </a:ext>
            </a:extLst>
          </p:cNvPr>
          <p:cNvSpPr txBox="1"/>
          <p:nvPr/>
        </p:nvSpPr>
        <p:spPr>
          <a:xfrm>
            <a:off x="9663024" y="5611707"/>
            <a:ext cx="1617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ko-KR" sz="14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10</a:t>
            </a:r>
            <a:r>
              <a:rPr kumimoji="1" lang="ko-KR" altLang="en-US" sz="14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월호 </a:t>
            </a:r>
            <a:r>
              <a:rPr kumimoji="1" lang="en-US" altLang="ko-KR" sz="14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_</a:t>
            </a:r>
            <a:r>
              <a:rPr kumimoji="1" lang="ko-KR" altLang="en-US" sz="14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 목원일보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EB3B8601-05D5-4EA1-59CF-C3A12FF41E21}"/>
              </a:ext>
            </a:extLst>
          </p:cNvPr>
          <p:cNvGrpSpPr/>
          <p:nvPr/>
        </p:nvGrpSpPr>
        <p:grpSpPr>
          <a:xfrm>
            <a:off x="911225" y="696724"/>
            <a:ext cx="10369550" cy="5410267"/>
            <a:chOff x="911225" y="777406"/>
            <a:chExt cx="10369550" cy="5410267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411A24F8-46DE-E7A5-25F0-5D55CCED8998}"/>
                </a:ext>
              </a:extLst>
            </p:cNvPr>
            <p:cNvGrpSpPr/>
            <p:nvPr/>
          </p:nvGrpSpPr>
          <p:grpSpPr>
            <a:xfrm rot="10800000">
              <a:off x="911225" y="6119093"/>
              <a:ext cx="10369550" cy="68580"/>
              <a:chOff x="911225" y="805833"/>
              <a:chExt cx="10369550" cy="68580"/>
            </a:xfrm>
          </p:grpSpPr>
          <p:cxnSp>
            <p:nvCxnSpPr>
              <p:cNvPr id="25" name="직선 연결선 24">
                <a:extLst>
                  <a:ext uri="{FF2B5EF4-FFF2-40B4-BE49-F238E27FC236}">
                    <a16:creationId xmlns:a16="http://schemas.microsoft.com/office/drawing/2014/main" id="{F11DC378-BCE1-0D93-2516-5EF753060399}"/>
                  </a:ext>
                </a:extLst>
              </p:cNvPr>
              <p:cNvCxnSpPr/>
              <p:nvPr/>
            </p:nvCxnSpPr>
            <p:spPr>
              <a:xfrm>
                <a:off x="911225" y="874413"/>
                <a:ext cx="10369550" cy="0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25">
                <a:extLst>
                  <a:ext uri="{FF2B5EF4-FFF2-40B4-BE49-F238E27FC236}">
                    <a16:creationId xmlns:a16="http://schemas.microsoft.com/office/drawing/2014/main" id="{9D8E7B88-F50B-6167-4135-89AD390503B3}"/>
                  </a:ext>
                </a:extLst>
              </p:cNvPr>
              <p:cNvCxnSpPr/>
              <p:nvPr/>
            </p:nvCxnSpPr>
            <p:spPr>
              <a:xfrm>
                <a:off x="911225" y="805833"/>
                <a:ext cx="1036955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5F5F1D02-0CAD-F745-1CF7-0ECB27E33670}"/>
                </a:ext>
              </a:extLst>
            </p:cNvPr>
            <p:cNvGrpSpPr/>
            <p:nvPr/>
          </p:nvGrpSpPr>
          <p:grpSpPr>
            <a:xfrm>
              <a:off x="911225" y="777406"/>
              <a:ext cx="10369550" cy="68580"/>
              <a:chOff x="911225" y="805833"/>
              <a:chExt cx="10369550" cy="68580"/>
            </a:xfrm>
          </p:grpSpPr>
          <p:cxnSp>
            <p:nvCxnSpPr>
              <p:cNvPr id="23" name="직선 연결선 14">
                <a:extLst>
                  <a:ext uri="{FF2B5EF4-FFF2-40B4-BE49-F238E27FC236}">
                    <a16:creationId xmlns:a16="http://schemas.microsoft.com/office/drawing/2014/main" id="{E2A63E1D-1638-C037-274C-6D09A2E67FA0}"/>
                  </a:ext>
                </a:extLst>
              </p:cNvPr>
              <p:cNvCxnSpPr/>
              <p:nvPr/>
            </p:nvCxnSpPr>
            <p:spPr>
              <a:xfrm>
                <a:off x="911225" y="874413"/>
                <a:ext cx="10369550" cy="0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58">
                <a:extLst>
                  <a:ext uri="{FF2B5EF4-FFF2-40B4-BE49-F238E27FC236}">
                    <a16:creationId xmlns:a16="http://schemas.microsoft.com/office/drawing/2014/main" id="{BFC6DFBD-F758-1C4B-21C0-1F202AEB25CA}"/>
                  </a:ext>
                </a:extLst>
              </p:cNvPr>
              <p:cNvCxnSpPr/>
              <p:nvPr/>
            </p:nvCxnSpPr>
            <p:spPr>
              <a:xfrm>
                <a:off x="911225" y="805833"/>
                <a:ext cx="1036955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4920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08C2BDF-472F-9BEA-9C35-CB4945B20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DE0D6316-FDD8-81B9-F436-007E76F54231}"/>
              </a:ext>
            </a:extLst>
          </p:cNvPr>
          <p:cNvGrpSpPr/>
          <p:nvPr/>
        </p:nvGrpSpPr>
        <p:grpSpPr>
          <a:xfrm>
            <a:off x="0" y="3481301"/>
            <a:ext cx="9537700" cy="68580"/>
            <a:chOff x="0" y="3481301"/>
            <a:chExt cx="953770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8727AEAF-3FE5-2F9B-F891-E7B5278465C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49881"/>
              <a:ext cx="953770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05D4D8FB-93F8-BD9D-D508-54B483FB0C9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81301"/>
              <a:ext cx="953770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17">
            <a:extLst>
              <a:ext uri="{FF2B5EF4-FFF2-40B4-BE49-F238E27FC236}">
                <a16:creationId xmlns:a16="http://schemas.microsoft.com/office/drawing/2014/main" id="{71DE881C-F270-43E9-5DF7-1199AAB16D01}"/>
              </a:ext>
            </a:extLst>
          </p:cNvPr>
          <p:cNvSpPr txBox="1"/>
          <p:nvPr/>
        </p:nvSpPr>
        <p:spPr>
          <a:xfrm>
            <a:off x="3208152" y="2899645"/>
            <a:ext cx="6329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000" b="1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Arial" panose="020B0604020202020204" pitchFamily="34" charset="0"/>
              </a:rPr>
              <a:t>01-2. </a:t>
            </a:r>
            <a:r>
              <a:rPr lang="ko-KR" altLang="en-US" sz="3000" b="1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Arial" panose="020B0604020202020204" pitchFamily="34" charset="0"/>
              </a:rPr>
              <a:t>사형제도</a:t>
            </a:r>
            <a:r>
              <a:rPr lang="ko-KR" altLang="en-US" sz="3000" b="1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Arial" panose="020B0604020202020204" pitchFamily="34" charset="0"/>
              </a:rPr>
              <a:t>의 기원</a:t>
            </a:r>
          </a:p>
        </p:txBody>
      </p:sp>
    </p:spTree>
    <p:extLst>
      <p:ext uri="{BB962C8B-B14F-4D97-AF65-F5344CB8AC3E}">
        <p14:creationId xmlns:p14="http://schemas.microsoft.com/office/powerpoint/2010/main" val="689793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B0C6054-44C8-42E5-D40F-2B24E395E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F87CD9E3-02C7-1EB5-94FD-09C709D4178A}"/>
              </a:ext>
            </a:extLst>
          </p:cNvPr>
          <p:cNvGrpSpPr/>
          <p:nvPr/>
        </p:nvGrpSpPr>
        <p:grpSpPr>
          <a:xfrm>
            <a:off x="911225" y="1381567"/>
            <a:ext cx="10369550" cy="68580"/>
            <a:chOff x="911225" y="1381567"/>
            <a:chExt cx="1036955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52AB2A87-4C73-9836-9A82-A12B88EBC435}"/>
                </a:ext>
              </a:extLst>
            </p:cNvPr>
            <p:cNvCxnSpPr/>
            <p:nvPr/>
          </p:nvCxnSpPr>
          <p:spPr>
            <a:xfrm>
              <a:off x="911225" y="1450147"/>
              <a:ext cx="1036955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6D2ADF99-7E27-D967-BDA0-0740816BAAF1}"/>
                </a:ext>
              </a:extLst>
            </p:cNvPr>
            <p:cNvCxnSpPr/>
            <p:nvPr/>
          </p:nvCxnSpPr>
          <p:spPr>
            <a:xfrm>
              <a:off x="911225" y="1381567"/>
              <a:ext cx="1036955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텍스트상자 23">
            <a:extLst>
              <a:ext uri="{FF2B5EF4-FFF2-40B4-BE49-F238E27FC236}">
                <a16:creationId xmlns:a16="http://schemas.microsoft.com/office/drawing/2014/main" id="{467C92E9-3920-A79D-BD31-6DE87484C0BE}"/>
              </a:ext>
            </a:extLst>
          </p:cNvPr>
          <p:cNvSpPr txBox="1"/>
          <p:nvPr/>
        </p:nvSpPr>
        <p:spPr>
          <a:xfrm>
            <a:off x="8488680" y="510641"/>
            <a:ext cx="2792095" cy="81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  <a:alpha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INDEX 01</a:t>
            </a:r>
          </a:p>
          <a:p>
            <a:pPr algn="r">
              <a:lnSpc>
                <a:spcPct val="120000"/>
              </a:lnSpc>
            </a:pP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사형의 </a:t>
            </a:r>
            <a:r>
              <a:rPr kumimoji="1" lang="ko-KR" altLang="en-US" sz="2000" b="1" dirty="0">
                <a:solidFill>
                  <a:srgbClr val="36518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역사적 기원</a:t>
            </a:r>
            <a:endParaRPr kumimoji="1" lang="en-US" altLang="ko-KR" sz="2000" b="1" dirty="0">
              <a:solidFill>
                <a:srgbClr val="36518B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039D0340-347B-6459-B8B6-182F8DA260FE}"/>
              </a:ext>
            </a:extLst>
          </p:cNvPr>
          <p:cNvGrpSpPr/>
          <p:nvPr/>
        </p:nvGrpSpPr>
        <p:grpSpPr>
          <a:xfrm>
            <a:off x="911225" y="1973667"/>
            <a:ext cx="10757674" cy="4293276"/>
            <a:chOff x="911225" y="2007436"/>
            <a:chExt cx="10757674" cy="4293276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5CC93FB9-77B1-58BA-D678-3CCDFD2CB2F9}"/>
                </a:ext>
              </a:extLst>
            </p:cNvPr>
            <p:cNvGrpSpPr/>
            <p:nvPr/>
          </p:nvGrpSpPr>
          <p:grpSpPr>
            <a:xfrm>
              <a:off x="4309408" y="2062102"/>
              <a:ext cx="7359491" cy="1289026"/>
              <a:chOff x="853397" y="1871037"/>
              <a:chExt cx="7359491" cy="1289026"/>
            </a:xfrm>
          </p:grpSpPr>
          <p:sp>
            <p:nvSpPr>
              <p:cNvPr id="15" name="텍스트상자 9">
                <a:extLst>
                  <a:ext uri="{FF2B5EF4-FFF2-40B4-BE49-F238E27FC236}">
                    <a16:creationId xmlns:a16="http://schemas.microsoft.com/office/drawing/2014/main" id="{5A129419-B57C-C86C-2C32-3189645F3259}"/>
                  </a:ext>
                </a:extLst>
              </p:cNvPr>
              <p:cNvSpPr txBox="1"/>
              <p:nvPr/>
            </p:nvSpPr>
            <p:spPr>
              <a:xfrm>
                <a:off x="853397" y="1915097"/>
                <a:ext cx="1958205" cy="477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kumimoji="1" lang="ko-KR" altLang="en-US" sz="2200" dirty="0">
                    <a:solidFill>
                      <a:srgbClr val="C00000"/>
                    </a:solidFill>
                    <a:latin typeface="Sandoll 국대떡볶이 02 Bold" panose="020B0600000101010101" pitchFamily="34" charset="-127"/>
                    <a:ea typeface="Sandoll 국대떡볶이 02 Bold" panose="020B0600000101010101" pitchFamily="34" charset="-127"/>
                  </a:rPr>
                  <a:t>역사적 기원</a:t>
                </a:r>
              </a:p>
            </p:txBody>
          </p:sp>
          <p:cxnSp>
            <p:nvCxnSpPr>
              <p:cNvPr id="16" name="직선 연결선[R] 10">
                <a:extLst>
                  <a:ext uri="{FF2B5EF4-FFF2-40B4-BE49-F238E27FC236}">
                    <a16:creationId xmlns:a16="http://schemas.microsoft.com/office/drawing/2014/main" id="{E40468B7-051D-4E36-58DE-4F1F7C30D6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969" y="1871037"/>
                <a:ext cx="56966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텍스트상자 8">
                <a:extLst>
                  <a:ext uri="{FF2B5EF4-FFF2-40B4-BE49-F238E27FC236}">
                    <a16:creationId xmlns:a16="http://schemas.microsoft.com/office/drawing/2014/main" id="{BB618DE8-3BCA-0BCF-9117-D376F74B7FE8}"/>
                  </a:ext>
                </a:extLst>
              </p:cNvPr>
              <p:cNvSpPr txBox="1"/>
              <p:nvPr/>
            </p:nvSpPr>
            <p:spPr>
              <a:xfrm>
                <a:off x="853397" y="2436788"/>
                <a:ext cx="7359491" cy="723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andoll 국대떡볶이 01 Light" panose="020B0600000101010101" pitchFamily="34" charset="-127"/>
                    <a:ea typeface="Sandoll 국대떡볶이 01 Light" panose="020B0600000101010101" pitchFamily="34" charset="-127"/>
                    <a:cs typeface="조선일보명조" panose="02030304000000000000" pitchFamily="18" charset="-127"/>
                  </a:rPr>
                  <a:t>사형은 역사상 </a:t>
                </a:r>
                <a:r>
                  <a:rPr lang="ko-KR" altLang="en-US" b="1" dirty="0">
                    <a:solidFill>
                      <a:srgbClr val="36518B"/>
                    </a:solidFill>
                    <a:latin typeface="Sandoll 국대떡볶이 01 Light" panose="020B0600000101010101" pitchFamily="34" charset="-127"/>
                    <a:ea typeface="Sandoll 국대떡볶이 01 Light" panose="020B0600000101010101" pitchFamily="34" charset="-127"/>
                    <a:cs typeface="조선일보명조" panose="02030304000000000000" pitchFamily="18" charset="-127"/>
                  </a:rPr>
                  <a:t>가장 오래된 형벌</a:t>
                </a:r>
                <a:r>
                  <a:rPr lang="ko-KR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andoll 국대떡볶이 01 Light" panose="020B0600000101010101" pitchFamily="34" charset="-127"/>
                    <a:ea typeface="Sandoll 국대떡볶이 01 Light" panose="020B0600000101010101" pitchFamily="34" charset="-127"/>
                    <a:cs typeface="조선일보명조" panose="02030304000000000000" pitchFamily="18" charset="-127"/>
                  </a:rPr>
                  <a:t>이며</a:t>
                </a:r>
                <a:r>
                  <a:rPr lang="en-US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andoll 국대떡볶이 01 Light" panose="020B0600000101010101" pitchFamily="34" charset="-127"/>
                    <a:ea typeface="Sandoll 국대떡볶이 01 Light" panose="020B0600000101010101" pitchFamily="34" charset="-127"/>
                    <a:cs typeface="조선일보명조" panose="02030304000000000000" pitchFamily="18" charset="-127"/>
                  </a:rPr>
                  <a:t>, </a:t>
                </a:r>
              </a:p>
              <a:p>
                <a:endParaRPr lang="en-US" altLang="ko-KR" sz="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  <a:cs typeface="조선일보명조" panose="02030304000000000000" pitchFamily="18" charset="-127"/>
                </a:endParaRPr>
              </a:p>
              <a:p>
                <a:r>
                  <a:rPr lang="ko-KR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andoll 국대떡볶이 01 Light" panose="020B0600000101010101" pitchFamily="34" charset="-127"/>
                    <a:ea typeface="Sandoll 국대떡볶이 01 Light" panose="020B0600000101010101" pitchFamily="34" charset="-127"/>
                    <a:cs typeface="조선일보명조" panose="02030304000000000000" pitchFamily="18" charset="-127"/>
                  </a:rPr>
                  <a:t>형벌은 인간의 범죄행위에 대한 </a:t>
                </a:r>
                <a:r>
                  <a:rPr lang="ko-KR" altLang="en-US" b="1" dirty="0">
                    <a:solidFill>
                      <a:srgbClr val="36518B"/>
                    </a:solidFill>
                    <a:latin typeface="Sandoll 국대떡볶이 01 Light" panose="020B0600000101010101" pitchFamily="34" charset="-127"/>
                    <a:ea typeface="Sandoll 국대떡볶이 01 Light" panose="020B0600000101010101" pitchFamily="34" charset="-127"/>
                    <a:cs typeface="조선일보명조" panose="02030304000000000000" pitchFamily="18" charset="-127"/>
                  </a:rPr>
                  <a:t>공동체의 제재</a:t>
                </a:r>
                <a:r>
                  <a:rPr lang="ko-KR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andoll 국대떡볶이 01 Light" panose="020B0600000101010101" pitchFamily="34" charset="-127"/>
                    <a:ea typeface="Sandoll 국대떡볶이 01 Light" panose="020B0600000101010101" pitchFamily="34" charset="-127"/>
                    <a:cs typeface="조선일보명조" panose="02030304000000000000" pitchFamily="18" charset="-127"/>
                  </a:rPr>
                  <a:t>이다</a:t>
                </a:r>
                <a:r>
                  <a:rPr lang="en-US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andoll 국대떡볶이 01 Light" panose="020B0600000101010101" pitchFamily="34" charset="-127"/>
                    <a:ea typeface="Sandoll 국대떡볶이 01 Light" panose="020B0600000101010101" pitchFamily="34" charset="-127"/>
                    <a:cs typeface="조선일보명조" panose="02030304000000000000" pitchFamily="18" charset="-127"/>
                  </a:rPr>
                  <a:t>.</a:t>
                </a:r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00D055E3-BB86-CED5-4C4B-EB6B45F7C792}"/>
                </a:ext>
              </a:extLst>
            </p:cNvPr>
            <p:cNvGrpSpPr/>
            <p:nvPr/>
          </p:nvGrpSpPr>
          <p:grpSpPr>
            <a:xfrm>
              <a:off x="3921284" y="4324976"/>
              <a:ext cx="7359491" cy="1907354"/>
              <a:chOff x="3921284" y="4243371"/>
              <a:chExt cx="7359491" cy="1907354"/>
            </a:xfrm>
          </p:grpSpPr>
          <p:sp>
            <p:nvSpPr>
              <p:cNvPr id="11" name="텍스트상자 9">
                <a:extLst>
                  <a:ext uri="{FF2B5EF4-FFF2-40B4-BE49-F238E27FC236}">
                    <a16:creationId xmlns:a16="http://schemas.microsoft.com/office/drawing/2014/main" id="{E36CAAE7-E8CB-13E0-2841-B9DB8CADF772}"/>
                  </a:ext>
                </a:extLst>
              </p:cNvPr>
              <p:cNvSpPr txBox="1"/>
              <p:nvPr/>
            </p:nvSpPr>
            <p:spPr>
              <a:xfrm>
                <a:off x="8488680" y="4287431"/>
                <a:ext cx="2792095" cy="477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kumimoji="1" lang="ko-KR" altLang="en-US" sz="2200" b="1" dirty="0">
                    <a:solidFill>
                      <a:srgbClr val="C00000"/>
                    </a:solidFill>
                    <a:latin typeface="Sandoll 국대떡볶이 02 Bold" panose="020B0600000101010101" pitchFamily="34" charset="-127"/>
                    <a:ea typeface="Sandoll 국대떡볶이 02 Bold" panose="020B0600000101010101" pitchFamily="34" charset="-127"/>
                  </a:rPr>
                  <a:t>원시인들의 </a:t>
                </a:r>
                <a:r>
                  <a:rPr kumimoji="1" lang="en-US" altLang="ko-KR" sz="2200" b="1" dirty="0">
                    <a:solidFill>
                      <a:srgbClr val="C00000"/>
                    </a:solidFill>
                    <a:latin typeface="Sandoll 국대떡볶이 02 Bold" panose="020B0600000101010101" pitchFamily="34" charset="-127"/>
                    <a:ea typeface="Sandoll 국대떡볶이 02 Bold" panose="020B0600000101010101" pitchFamily="34" charset="-127"/>
                  </a:rPr>
                  <a:t>‘</a:t>
                </a:r>
                <a:r>
                  <a:rPr kumimoji="1" lang="ko-KR" altLang="en-US" sz="2200" b="1" dirty="0">
                    <a:solidFill>
                      <a:srgbClr val="C00000"/>
                    </a:solidFill>
                    <a:latin typeface="Sandoll 국대떡볶이 02 Bold" panose="020B0600000101010101" pitchFamily="34" charset="-127"/>
                    <a:ea typeface="Sandoll 국대떡볶이 02 Bold" panose="020B0600000101010101" pitchFamily="34" charset="-127"/>
                  </a:rPr>
                  <a:t>애니미즘</a:t>
                </a:r>
                <a:r>
                  <a:rPr kumimoji="1" lang="en-US" altLang="ko-KR" sz="2200" b="1" dirty="0">
                    <a:solidFill>
                      <a:srgbClr val="C00000"/>
                    </a:solidFill>
                    <a:latin typeface="Sandoll 국대떡볶이 02 Bold" panose="020B0600000101010101" pitchFamily="34" charset="-127"/>
                    <a:ea typeface="Sandoll 국대떡볶이 02 Bold" panose="020B0600000101010101" pitchFamily="34" charset="-127"/>
                  </a:rPr>
                  <a:t>’</a:t>
                </a:r>
                <a:endParaRPr kumimoji="1" lang="ko-KR" altLang="en-US" sz="2200" b="1" dirty="0">
                  <a:solidFill>
                    <a:srgbClr val="C00000"/>
                  </a:solidFill>
                  <a:latin typeface="Sandoll 국대떡볶이 02 Bold" panose="020B0600000101010101" pitchFamily="34" charset="-127"/>
                  <a:ea typeface="Sandoll 국대떡볶이 02 Bold" panose="020B0600000101010101" pitchFamily="34" charset="-127"/>
                </a:endParaRPr>
              </a:p>
            </p:txBody>
          </p:sp>
          <p:cxnSp>
            <p:nvCxnSpPr>
              <p:cNvPr id="12" name="직선 연결선[R] 10">
                <a:extLst>
                  <a:ext uri="{FF2B5EF4-FFF2-40B4-BE49-F238E27FC236}">
                    <a16:creationId xmlns:a16="http://schemas.microsoft.com/office/drawing/2014/main" id="{3BC2CAAA-3947-54B3-F723-DBB3B8C9CD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8715" y="4243371"/>
                <a:ext cx="56966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텍스트상자 8">
                <a:extLst>
                  <a:ext uri="{FF2B5EF4-FFF2-40B4-BE49-F238E27FC236}">
                    <a16:creationId xmlns:a16="http://schemas.microsoft.com/office/drawing/2014/main" id="{96FAEE1F-8D57-4C68-E1EC-AD0B199D5C6F}"/>
                  </a:ext>
                </a:extLst>
              </p:cNvPr>
              <p:cNvSpPr txBox="1"/>
              <p:nvPr/>
            </p:nvSpPr>
            <p:spPr>
              <a:xfrm>
                <a:off x="3921284" y="4809122"/>
                <a:ext cx="7359491" cy="100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ko-KR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andoll 국대떡볶이 01 Light" panose="020B0600000101010101" pitchFamily="34" charset="-127"/>
                    <a:ea typeface="Sandoll 국대떡볶이 01 Light" panose="020B0600000101010101" pitchFamily="34" charset="-127"/>
                    <a:cs typeface="조선일보명조" panose="02030304000000000000" pitchFamily="18" charset="-127"/>
                  </a:rPr>
                  <a:t>애니미즘과 이어진 영혼불멸사상은 </a:t>
                </a:r>
                <a:r>
                  <a:rPr lang="ko-KR" altLang="en-US" b="1" dirty="0">
                    <a:solidFill>
                      <a:srgbClr val="36518B"/>
                    </a:solidFill>
                    <a:latin typeface="Sandoll 국대떡볶이 01 Light" panose="020B0600000101010101" pitchFamily="34" charset="-127"/>
                    <a:ea typeface="Sandoll 국대떡볶이 01 Light" panose="020B0600000101010101" pitchFamily="34" charset="-127"/>
                    <a:cs typeface="조선일보명조" panose="02030304000000000000" pitchFamily="18" charset="-127"/>
                  </a:rPr>
                  <a:t>육체가 죽은 후</a:t>
                </a:r>
                <a:r>
                  <a:rPr lang="en-US" altLang="ko-KR" b="1" dirty="0">
                    <a:solidFill>
                      <a:srgbClr val="36518B"/>
                    </a:solidFill>
                    <a:latin typeface="Sandoll 국대떡볶이 01 Light" panose="020B0600000101010101" pitchFamily="34" charset="-127"/>
                    <a:ea typeface="Sandoll 국대떡볶이 01 Light" panose="020B0600000101010101" pitchFamily="34" charset="-127"/>
                    <a:cs typeface="조선일보명조" panose="02030304000000000000" pitchFamily="18" charset="-127"/>
                  </a:rPr>
                  <a:t>, </a:t>
                </a:r>
              </a:p>
              <a:p>
                <a:pPr algn="r"/>
                <a:endParaRPr lang="en-US" altLang="ko-KR" sz="500" b="1" dirty="0">
                  <a:solidFill>
                    <a:srgbClr val="36518B"/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  <a:cs typeface="조선일보명조" panose="02030304000000000000" pitchFamily="18" charset="-127"/>
                </a:endParaRPr>
              </a:p>
              <a:p>
                <a:pPr algn="r"/>
                <a:r>
                  <a:rPr lang="ko-KR" altLang="en-US" b="1" dirty="0">
                    <a:solidFill>
                      <a:srgbClr val="36518B"/>
                    </a:solidFill>
                    <a:latin typeface="Sandoll 국대떡볶이 01 Light" panose="020B0600000101010101" pitchFamily="34" charset="-127"/>
                    <a:ea typeface="Sandoll 국대떡볶이 01 Light" panose="020B0600000101010101" pitchFamily="34" charset="-127"/>
                    <a:cs typeface="조선일보명조" panose="02030304000000000000" pitchFamily="18" charset="-127"/>
                  </a:rPr>
                  <a:t>영혼이 되어 생존자를 쫓아다녀 </a:t>
                </a:r>
                <a:endParaRPr lang="en-US" altLang="ko-KR" b="1" dirty="0">
                  <a:solidFill>
                    <a:srgbClr val="36518B"/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  <a:cs typeface="조선일보명조" panose="02030304000000000000" pitchFamily="18" charset="-127"/>
                </a:endParaRPr>
              </a:p>
              <a:p>
                <a:pPr algn="r"/>
                <a:r>
                  <a:rPr lang="ko-KR" altLang="en-US" b="1" dirty="0">
                    <a:solidFill>
                      <a:srgbClr val="36518B"/>
                    </a:solidFill>
                    <a:latin typeface="Sandoll 국대떡볶이 01 Light" panose="020B0600000101010101" pitchFamily="34" charset="-127"/>
                    <a:ea typeface="Sandoll 국대떡볶이 01 Light" panose="020B0600000101010101" pitchFamily="34" charset="-127"/>
                    <a:cs typeface="조선일보명조" panose="02030304000000000000" pitchFamily="18" charset="-127"/>
                  </a:rPr>
                  <a:t>저승으로 끌고 간다는 믿음</a:t>
                </a:r>
                <a:r>
                  <a:rPr lang="ko-KR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andoll 국대떡볶이 01 Light" panose="020B0600000101010101" pitchFamily="34" charset="-127"/>
                    <a:ea typeface="Sandoll 국대떡볶이 01 Light" panose="020B0600000101010101" pitchFamily="34" charset="-127"/>
                    <a:cs typeface="조선일보명조" panose="02030304000000000000" pitchFamily="18" charset="-127"/>
                  </a:rPr>
                  <a:t>에서 유래한다</a:t>
                </a:r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andoll 국대떡볶이 01 Light" panose="020B0600000101010101" pitchFamily="34" charset="-127"/>
                    <a:ea typeface="Sandoll 국대떡볶이 01 Light" panose="020B0600000101010101" pitchFamily="34" charset="-127"/>
                    <a:cs typeface="조선일보명조" panose="02030304000000000000" pitchFamily="18" charset="-127"/>
                  </a:rPr>
                  <a:t>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8799F8-AF33-292C-E062-251841774259}"/>
                  </a:ext>
                </a:extLst>
              </p:cNvPr>
              <p:cNvSpPr txBox="1"/>
              <p:nvPr/>
            </p:nvSpPr>
            <p:spPr>
              <a:xfrm>
                <a:off x="5184775" y="5743754"/>
                <a:ext cx="6096000" cy="4069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ko-KR" sz="1500" dirty="0">
                    <a:solidFill>
                      <a:schemeClr val="bg2">
                        <a:lumMod val="50000"/>
                      </a:schemeClr>
                    </a:solidFill>
                    <a:latin typeface="Sandoll 국대떡볶이 01 Light" panose="020B0600000101010101" pitchFamily="34" charset="-127"/>
                    <a:ea typeface="Sandoll 국대떡볶이 01 Light" panose="020B0600000101010101" pitchFamily="34" charset="-127"/>
                    <a:cs typeface="조선일보명조" panose="02030304000000000000" pitchFamily="18" charset="-127"/>
                  </a:rPr>
                  <a:t>* </a:t>
                </a:r>
                <a:r>
                  <a:rPr lang="ko-KR" altLang="en-US" sz="1500" dirty="0">
                    <a:solidFill>
                      <a:schemeClr val="bg2">
                        <a:lumMod val="50000"/>
                      </a:schemeClr>
                    </a:solidFill>
                    <a:latin typeface="Sandoll 국대떡볶이 01 Light" panose="020B0600000101010101" pitchFamily="34" charset="-127"/>
                    <a:ea typeface="Sandoll 국대떡볶이 01 Light" panose="020B0600000101010101" pitchFamily="34" charset="-127"/>
                    <a:cs typeface="조선일보명조" panose="02030304000000000000" pitchFamily="18" charset="-127"/>
                  </a:rPr>
                  <a:t>애니미즘이란</a:t>
                </a:r>
                <a:r>
                  <a:rPr lang="en-US" altLang="ko-KR" sz="1500" dirty="0">
                    <a:solidFill>
                      <a:schemeClr val="bg2">
                        <a:lumMod val="50000"/>
                      </a:schemeClr>
                    </a:solidFill>
                    <a:latin typeface="Sandoll 국대떡볶이 01 Light" panose="020B0600000101010101" pitchFamily="34" charset="-127"/>
                    <a:ea typeface="Sandoll 국대떡볶이 01 Light" panose="020B0600000101010101" pitchFamily="34" charset="-127"/>
                    <a:cs typeface="조선일보명조" panose="02030304000000000000" pitchFamily="18" charset="-127"/>
                  </a:rPr>
                  <a:t>? </a:t>
                </a:r>
                <a:r>
                  <a:rPr lang="ko-KR" altLang="en-US" sz="1500" dirty="0">
                    <a:solidFill>
                      <a:schemeClr val="bg2">
                        <a:lumMod val="50000"/>
                      </a:schemeClr>
                    </a:solidFill>
                    <a:latin typeface="Sandoll 국대떡볶이 01 Light" panose="020B0600000101010101" pitchFamily="34" charset="-127"/>
                    <a:ea typeface="Sandoll 국대떡볶이 01 Light" panose="020B0600000101010101" pitchFamily="34" charset="-127"/>
                    <a:cs typeface="조선일보명조" panose="02030304000000000000" pitchFamily="18" charset="-127"/>
                  </a:rPr>
                  <a:t>모든 사물은 살아있고</a:t>
                </a:r>
                <a:r>
                  <a:rPr lang="en-US" altLang="ko-KR" sz="1500" dirty="0">
                    <a:solidFill>
                      <a:schemeClr val="bg2">
                        <a:lumMod val="50000"/>
                      </a:schemeClr>
                    </a:solidFill>
                    <a:latin typeface="Sandoll 국대떡볶이 01 Light" panose="020B0600000101010101" pitchFamily="34" charset="-127"/>
                    <a:ea typeface="Sandoll 국대떡볶이 01 Light" panose="020B0600000101010101" pitchFamily="34" charset="-127"/>
                    <a:cs typeface="조선일보명조" panose="02030304000000000000" pitchFamily="18" charset="-127"/>
                  </a:rPr>
                  <a:t>, </a:t>
                </a:r>
                <a:r>
                  <a:rPr lang="ko-KR" altLang="en-US" sz="1500" dirty="0">
                    <a:solidFill>
                      <a:schemeClr val="bg2">
                        <a:lumMod val="50000"/>
                      </a:schemeClr>
                    </a:solidFill>
                    <a:latin typeface="Sandoll 국대떡볶이 01 Light" panose="020B0600000101010101" pitchFamily="34" charset="-127"/>
                    <a:ea typeface="Sandoll 국대떡볶이 01 Light" panose="020B0600000101010101" pitchFamily="34" charset="-127"/>
                    <a:cs typeface="조선일보명조" panose="02030304000000000000" pitchFamily="18" charset="-127"/>
                  </a:rPr>
                  <a:t>영적인 것이 깃들어 있다는 믿음</a:t>
                </a:r>
                <a:endParaRPr lang="en-US" altLang="ko-KR" sz="1500" b="1" dirty="0">
                  <a:solidFill>
                    <a:schemeClr val="bg2">
                      <a:lumMod val="50000"/>
                    </a:schemeClr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  <a:cs typeface="조선일보명조" panose="02030304000000000000" pitchFamily="18" charset="-127"/>
                </a:endParaRPr>
              </a:p>
            </p:txBody>
          </p:sp>
        </p:grpSp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110645F0-CFC3-CB1A-32AC-0D50C19C7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225" y="2007436"/>
              <a:ext cx="3209926" cy="4293276"/>
            </a:xfrm>
            <a:prstGeom prst="rect">
              <a:avLst/>
            </a:prstGeom>
          </p:spPr>
        </p:pic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ACCAF987-9C7D-9181-EE02-87C1BBFBF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963700"/>
            <a:ext cx="3209925" cy="451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58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8CC0311-C4EE-947C-D785-CBB0CC133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AEBCFB15-5F89-A0C6-C796-64A757D05A51}"/>
              </a:ext>
            </a:extLst>
          </p:cNvPr>
          <p:cNvGrpSpPr/>
          <p:nvPr/>
        </p:nvGrpSpPr>
        <p:grpSpPr>
          <a:xfrm>
            <a:off x="911225" y="1381567"/>
            <a:ext cx="10369550" cy="68580"/>
            <a:chOff x="911225" y="1381567"/>
            <a:chExt cx="1036955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B2DEBECA-5D84-5FC7-8C70-FAECDFB4A818}"/>
                </a:ext>
              </a:extLst>
            </p:cNvPr>
            <p:cNvCxnSpPr/>
            <p:nvPr/>
          </p:nvCxnSpPr>
          <p:spPr>
            <a:xfrm>
              <a:off x="911225" y="1450147"/>
              <a:ext cx="1036955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D332DA89-9801-884D-EA12-39871D79882A}"/>
                </a:ext>
              </a:extLst>
            </p:cNvPr>
            <p:cNvCxnSpPr/>
            <p:nvPr/>
          </p:nvCxnSpPr>
          <p:spPr>
            <a:xfrm>
              <a:off x="911225" y="1381567"/>
              <a:ext cx="1036955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텍스트상자 23">
            <a:extLst>
              <a:ext uri="{FF2B5EF4-FFF2-40B4-BE49-F238E27FC236}">
                <a16:creationId xmlns:a16="http://schemas.microsoft.com/office/drawing/2014/main" id="{A185E3DD-F025-0D8C-5E66-018CBC3790F4}"/>
              </a:ext>
            </a:extLst>
          </p:cNvPr>
          <p:cNvSpPr txBox="1"/>
          <p:nvPr/>
        </p:nvSpPr>
        <p:spPr>
          <a:xfrm>
            <a:off x="8488680" y="510641"/>
            <a:ext cx="2792095" cy="81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  <a:alpha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INDEX 01</a:t>
            </a:r>
          </a:p>
          <a:p>
            <a:pPr algn="r">
              <a:lnSpc>
                <a:spcPct val="120000"/>
              </a:lnSpc>
            </a:pP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사형의 </a:t>
            </a:r>
            <a:r>
              <a:rPr kumimoji="1" lang="ko-KR" altLang="en-US" sz="2000" b="1" dirty="0">
                <a:solidFill>
                  <a:srgbClr val="36518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역사적 기원</a:t>
            </a:r>
            <a:endParaRPr kumimoji="1" lang="en-US" altLang="ko-KR" sz="2000" b="1" dirty="0">
              <a:solidFill>
                <a:srgbClr val="36518B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1D4F4D76-4BBD-FEB2-D124-D8E0574B85C1}"/>
              </a:ext>
            </a:extLst>
          </p:cNvPr>
          <p:cNvCxnSpPr>
            <a:cxnSpLocks/>
          </p:cNvCxnSpPr>
          <p:nvPr/>
        </p:nvCxnSpPr>
        <p:spPr>
          <a:xfrm>
            <a:off x="5211258" y="3555749"/>
            <a:ext cx="1722121" cy="0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DB8551D-2335-C723-0939-C1E9AEB63CD6}"/>
              </a:ext>
            </a:extLst>
          </p:cNvPr>
          <p:cNvSpPr txBox="1"/>
          <p:nvPr/>
        </p:nvSpPr>
        <p:spPr>
          <a:xfrm>
            <a:off x="4598752" y="1777959"/>
            <a:ext cx="3137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5B4E55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&lt;</a:t>
            </a:r>
            <a:r>
              <a:rPr lang="ko-KR" altLang="en-US" sz="2400" b="1" dirty="0">
                <a:solidFill>
                  <a:srgbClr val="5B4E55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원시인들의 터부체계</a:t>
            </a:r>
            <a:r>
              <a:rPr lang="en-US" altLang="ko-KR" sz="2400" b="1" dirty="0">
                <a:solidFill>
                  <a:srgbClr val="5B4E55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rPr>
              <a:t>&gt;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CA428DC7-1509-5040-FA9B-50684EE0634A}"/>
              </a:ext>
            </a:extLst>
          </p:cNvPr>
          <p:cNvGrpSpPr/>
          <p:nvPr/>
        </p:nvGrpSpPr>
        <p:grpSpPr>
          <a:xfrm>
            <a:off x="3392353" y="2635484"/>
            <a:ext cx="2021115" cy="2006169"/>
            <a:chOff x="3320832" y="2727877"/>
            <a:chExt cx="2021114" cy="2006169"/>
          </a:xfrm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B06DF668-0549-EC52-CA0C-9264417EC1E3}"/>
                </a:ext>
              </a:extLst>
            </p:cNvPr>
            <p:cNvSpPr/>
            <p:nvPr/>
          </p:nvSpPr>
          <p:spPr>
            <a:xfrm>
              <a:off x="3320832" y="2727877"/>
              <a:ext cx="2021114" cy="2006169"/>
            </a:xfrm>
            <a:prstGeom prst="ellipse">
              <a:avLst/>
            </a:prstGeom>
            <a:solidFill>
              <a:srgbClr val="5263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1" rIns="91440" bIns="45721" numCol="1" anchor="ctr">
              <a:noAutofit/>
            </a:bodyPr>
            <a:lstStyle/>
            <a:p>
              <a:pPr algn="ctr" defTabSz="508006">
                <a:lnSpc>
                  <a:spcPct val="150000"/>
                </a:lnSpc>
              </a:pPr>
              <a:endParaRPr lang="en-US" altLang="ko-KR" sz="3200" b="1" dirty="0">
                <a:latin typeface="배달의민족 주아" charset="0"/>
                <a:ea typeface="배달의민족 주아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FF6B48-59F5-A08C-ADD5-1EAB3F5870C9}"/>
                </a:ext>
              </a:extLst>
            </p:cNvPr>
            <p:cNvSpPr txBox="1"/>
            <p:nvPr/>
          </p:nvSpPr>
          <p:spPr>
            <a:xfrm>
              <a:off x="3320832" y="3258483"/>
              <a:ext cx="2021114" cy="763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08006">
                <a:lnSpc>
                  <a:spcPct val="150000"/>
                </a:lnSpc>
              </a:pPr>
              <a:r>
                <a:rPr lang="ko-KR" altLang="en-US" sz="3200" b="1" dirty="0">
                  <a:solidFill>
                    <a:srgbClr val="FFFFFF"/>
                  </a:solidFill>
                  <a:latin typeface="Sandoll 국대떡볶이 02 Bold" panose="020B0600000101010101" pitchFamily="34" charset="-127"/>
                  <a:ea typeface="Sandoll 국대떡볶이 02 Bold" panose="020B0600000101010101" pitchFamily="34" charset="-127"/>
                </a:rPr>
                <a:t>원시인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C5606CE-06E0-4273-B5F6-655B78E41A29}"/>
              </a:ext>
            </a:extLst>
          </p:cNvPr>
          <p:cNvGrpSpPr/>
          <p:nvPr/>
        </p:nvGrpSpPr>
        <p:grpSpPr>
          <a:xfrm>
            <a:off x="6678051" y="2635484"/>
            <a:ext cx="2021115" cy="2006169"/>
            <a:chOff x="6606531" y="2727877"/>
            <a:chExt cx="2021114" cy="2006169"/>
          </a:xfrm>
        </p:grpSpPr>
        <p:sp>
          <p:nvSpPr>
            <p:cNvPr id="13" name="타원 6">
              <a:extLst>
                <a:ext uri="{FF2B5EF4-FFF2-40B4-BE49-F238E27FC236}">
                  <a16:creationId xmlns:a16="http://schemas.microsoft.com/office/drawing/2014/main" id="{5A49D422-B80B-95F7-7AE7-D60BCECBC29D}"/>
                </a:ext>
              </a:extLst>
            </p:cNvPr>
            <p:cNvSpPr/>
            <p:nvPr/>
          </p:nvSpPr>
          <p:spPr>
            <a:xfrm>
              <a:off x="6606531" y="2727877"/>
              <a:ext cx="2021114" cy="200616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1" rIns="91440" bIns="45721" numCol="1" anchor="ctr">
              <a:noAutofit/>
            </a:bodyPr>
            <a:lstStyle/>
            <a:p>
              <a:pPr algn="ctr" defTabSz="508006">
                <a:lnSpc>
                  <a:spcPct val="150000"/>
                </a:lnSpc>
              </a:pPr>
              <a:endParaRPr lang="ko-KR" altLang="en-US" sz="3200" b="1" dirty="0">
                <a:solidFill>
                  <a:schemeClr val="bg1"/>
                </a:solidFill>
                <a:latin typeface="배달의민족 주아" charset="0"/>
                <a:ea typeface="배달의민족 주아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9CE03D0-DE6C-A83C-173C-FDDEC248CA94}"/>
                </a:ext>
              </a:extLst>
            </p:cNvPr>
            <p:cNvSpPr txBox="1"/>
            <p:nvPr/>
          </p:nvSpPr>
          <p:spPr>
            <a:xfrm>
              <a:off x="6606531" y="3258483"/>
              <a:ext cx="2021114" cy="763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08006">
                <a:lnSpc>
                  <a:spcPct val="150000"/>
                </a:lnSpc>
              </a:pPr>
              <a:r>
                <a:rPr lang="ko-KR" altLang="en-US" sz="3200" b="1" dirty="0">
                  <a:solidFill>
                    <a:srgbClr val="FFFFFF"/>
                  </a:solidFill>
                  <a:latin typeface="Sandoll 국대떡볶이 02 Bold" panose="020B0600000101010101" pitchFamily="34" charset="-127"/>
                  <a:ea typeface="Sandoll 국대떡볶이 02 Bold" panose="020B0600000101010101" pitchFamily="34" charset="-127"/>
                </a:rPr>
                <a:t>터부체계</a:t>
              </a:r>
            </a:p>
          </p:txBody>
        </p:sp>
      </p:grpSp>
      <p:sp>
        <p:nvSpPr>
          <p:cNvPr id="15" name="텍스트상자 7">
            <a:extLst>
              <a:ext uri="{FF2B5EF4-FFF2-40B4-BE49-F238E27FC236}">
                <a16:creationId xmlns:a16="http://schemas.microsoft.com/office/drawing/2014/main" id="{3EF859DC-C171-4AEC-7205-60D324C47152}"/>
              </a:ext>
            </a:extLst>
          </p:cNvPr>
          <p:cNvSpPr txBox="1"/>
          <p:nvPr/>
        </p:nvSpPr>
        <p:spPr>
          <a:xfrm>
            <a:off x="2113734" y="5035292"/>
            <a:ext cx="7964531" cy="1216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ts val="2201"/>
              </a:lnSpc>
              <a:buFontTx/>
              <a:buChar char="-"/>
            </a:pPr>
            <a:r>
              <a:rPr kumimoji="1"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터부란</a:t>
            </a:r>
            <a:r>
              <a:rPr kumimoji="1"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, </a:t>
            </a: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한 민족이나 종교의 일원이 절대로 해서는 안되는 일종의 </a:t>
            </a:r>
            <a:r>
              <a:rPr kumimoji="1" lang="ko-KR" altLang="en-US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금기</a:t>
            </a:r>
            <a:endParaRPr kumimoji="1" lang="en-US" altLang="ko-KR" b="1" dirty="0">
              <a:solidFill>
                <a:srgbClr val="C00000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algn="ctr">
              <a:lnSpc>
                <a:spcPts val="2201"/>
              </a:lnSpc>
            </a:pPr>
            <a:r>
              <a:rPr kumimoji="1"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    </a:t>
            </a:r>
            <a:r>
              <a:rPr kumimoji="1"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(ex.</a:t>
            </a:r>
            <a:r>
              <a:rPr kumimoji="1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 현시대의 법</a:t>
            </a:r>
            <a:r>
              <a:rPr kumimoji="1"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, </a:t>
            </a:r>
            <a:r>
              <a:rPr kumimoji="1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종교적 신념 등</a:t>
            </a:r>
            <a:r>
              <a:rPr kumimoji="1"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)</a:t>
            </a:r>
            <a:r>
              <a:rPr kumimoji="1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 </a:t>
            </a:r>
            <a:endParaRPr kumimoji="1"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  <a:p>
            <a:pPr marL="285750" indent="-285750" algn="ctr">
              <a:lnSpc>
                <a:spcPts val="2201"/>
              </a:lnSpc>
              <a:buFontTx/>
              <a:buChar char="-"/>
            </a:pP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애니미즘에 입각하여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스스로 </a:t>
            </a:r>
            <a:r>
              <a:rPr lang="ko-KR" altLang="en-US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'</a:t>
            </a:r>
            <a:r>
              <a:rPr lang="ko-KR" altLang="en-US" b="1" dirty="0" err="1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터부'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라는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금기를 만들어 그것을 </a:t>
            </a:r>
            <a:r>
              <a:rPr lang="ko-KR" altLang="en-US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위반한 자는 </a:t>
            </a:r>
            <a:endParaRPr lang="en-US" altLang="ko-KR" b="1" dirty="0">
              <a:solidFill>
                <a:srgbClr val="C00000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 algn="ctr">
              <a:lnSpc>
                <a:spcPts val="2201"/>
              </a:lnSpc>
            </a:pPr>
            <a:r>
              <a:rPr lang="en-US" altLang="ko-KR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    </a:t>
            </a:r>
            <a:r>
              <a:rPr lang="ko-KR" altLang="en-US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자신 뿐 아니라 집단 전체에 큰 불행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을 가져온다 믿어 </a:t>
            </a:r>
            <a:r>
              <a:rPr lang="ko-KR" altLang="en-US" b="1" dirty="0">
                <a:solidFill>
                  <a:srgbClr val="C00000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집단 내에서 사형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을 시행</a:t>
            </a:r>
            <a:endParaRPr kumimoji="1"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7206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FA0AFC3-AECD-BB89-0633-6BCB85AFE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047BED4A-28A6-6D3B-A676-6F46A58ECE58}"/>
              </a:ext>
            </a:extLst>
          </p:cNvPr>
          <p:cNvGrpSpPr/>
          <p:nvPr/>
        </p:nvGrpSpPr>
        <p:grpSpPr>
          <a:xfrm>
            <a:off x="911225" y="1381567"/>
            <a:ext cx="10369550" cy="68580"/>
            <a:chOff x="911225" y="1381567"/>
            <a:chExt cx="1036955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435C49D2-238E-9DCA-E4C5-59BE5CBE34D7}"/>
                </a:ext>
              </a:extLst>
            </p:cNvPr>
            <p:cNvCxnSpPr/>
            <p:nvPr/>
          </p:nvCxnSpPr>
          <p:spPr>
            <a:xfrm>
              <a:off x="911225" y="1450147"/>
              <a:ext cx="1036955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FBF1529C-2500-A2F6-98A2-3C2A15C7A62A}"/>
                </a:ext>
              </a:extLst>
            </p:cNvPr>
            <p:cNvCxnSpPr/>
            <p:nvPr/>
          </p:nvCxnSpPr>
          <p:spPr>
            <a:xfrm>
              <a:off x="911225" y="1381567"/>
              <a:ext cx="1036955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텍스트상자 23">
            <a:extLst>
              <a:ext uri="{FF2B5EF4-FFF2-40B4-BE49-F238E27FC236}">
                <a16:creationId xmlns:a16="http://schemas.microsoft.com/office/drawing/2014/main" id="{3A38CFF7-A6C0-2936-8E3A-3D8B346942A6}"/>
              </a:ext>
            </a:extLst>
          </p:cNvPr>
          <p:cNvSpPr txBox="1"/>
          <p:nvPr/>
        </p:nvSpPr>
        <p:spPr>
          <a:xfrm>
            <a:off x="8488680" y="510641"/>
            <a:ext cx="2792095" cy="81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  <a:alpha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anose="020B0604020202020204" pitchFamily="34" charset="0"/>
              </a:rPr>
              <a:t>INDEX 01</a:t>
            </a:r>
          </a:p>
          <a:p>
            <a:pPr algn="r">
              <a:lnSpc>
                <a:spcPct val="120000"/>
              </a:lnSpc>
            </a:pPr>
            <a:r>
              <a:rPr kumimoji="1" lang="ko-KR" altLang="en-US" sz="2000" b="1" dirty="0">
                <a:solidFill>
                  <a:schemeClr val="bg2">
                    <a:lumMod val="50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사형제도의 </a:t>
            </a:r>
            <a:r>
              <a:rPr kumimoji="1" lang="ko-KR" altLang="en-US" sz="2000" b="1" dirty="0">
                <a:solidFill>
                  <a:srgbClr val="36518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조선일보명조" panose="02030304000000000000" pitchFamily="18" charset="-127"/>
              </a:rPr>
              <a:t>제도적 기원</a:t>
            </a:r>
            <a:endParaRPr kumimoji="1" lang="en-US" altLang="ko-KR" sz="2000" b="1" dirty="0">
              <a:solidFill>
                <a:srgbClr val="36518B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7B41F0D7-3E6A-D63A-B441-D6C5C047A7C2}"/>
              </a:ext>
            </a:extLst>
          </p:cNvPr>
          <p:cNvGrpSpPr/>
          <p:nvPr/>
        </p:nvGrpSpPr>
        <p:grpSpPr>
          <a:xfrm>
            <a:off x="853350" y="1803530"/>
            <a:ext cx="10369550" cy="2397022"/>
            <a:chOff x="853397" y="1871037"/>
            <a:chExt cx="10369550" cy="2397022"/>
          </a:xfrm>
        </p:grpSpPr>
        <p:sp>
          <p:nvSpPr>
            <p:cNvPr id="8" name="텍스트상자 9">
              <a:extLst>
                <a:ext uri="{FF2B5EF4-FFF2-40B4-BE49-F238E27FC236}">
                  <a16:creationId xmlns:a16="http://schemas.microsoft.com/office/drawing/2014/main" id="{0316D92C-F781-FA89-E599-A3061EA85435}"/>
                </a:ext>
              </a:extLst>
            </p:cNvPr>
            <p:cNvSpPr txBox="1"/>
            <p:nvPr/>
          </p:nvSpPr>
          <p:spPr>
            <a:xfrm>
              <a:off x="853397" y="1915097"/>
              <a:ext cx="1958205" cy="477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kumimoji="1" lang="ko-KR" altLang="en-US" sz="2200" dirty="0">
                  <a:solidFill>
                    <a:srgbClr val="C00000"/>
                  </a:solidFill>
                  <a:latin typeface="Sandoll 국대떡볶이 02 Bold" panose="020B0600000101010101" pitchFamily="34" charset="-127"/>
                  <a:ea typeface="Sandoll 국대떡볶이 02 Bold" panose="020B0600000101010101" pitchFamily="34" charset="-127"/>
                </a:rPr>
                <a:t>제도적 기원</a:t>
              </a:r>
            </a:p>
          </p:txBody>
        </p:sp>
        <p:cxnSp>
          <p:nvCxnSpPr>
            <p:cNvPr id="9" name="직선 연결선[R] 10">
              <a:extLst>
                <a:ext uri="{FF2B5EF4-FFF2-40B4-BE49-F238E27FC236}">
                  <a16:creationId xmlns:a16="http://schemas.microsoft.com/office/drawing/2014/main" id="{390B15BA-18E8-1130-EC06-6CBA1BD4A95C}"/>
                </a:ext>
              </a:extLst>
            </p:cNvPr>
            <p:cNvCxnSpPr>
              <a:cxnSpLocks/>
            </p:cNvCxnSpPr>
            <p:nvPr/>
          </p:nvCxnSpPr>
          <p:spPr>
            <a:xfrm>
              <a:off x="947969" y="1871037"/>
              <a:ext cx="56966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텍스트상자 8">
              <a:extLst>
                <a:ext uri="{FF2B5EF4-FFF2-40B4-BE49-F238E27FC236}">
                  <a16:creationId xmlns:a16="http://schemas.microsoft.com/office/drawing/2014/main" id="{10FDD3DB-FBC5-1A15-CC29-37694957657D}"/>
                </a:ext>
              </a:extLst>
            </p:cNvPr>
            <p:cNvSpPr txBox="1"/>
            <p:nvPr/>
          </p:nvSpPr>
          <p:spPr>
            <a:xfrm>
              <a:off x="853397" y="2436788"/>
              <a:ext cx="10369550" cy="1831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- </a:t>
              </a:r>
              <a:r>
                <a:rPr lang="ko-KR" altLang="en-US" dirty="0"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시간이 흘러 사형이 권력자의 즉흥적 판단이나 감정에 의해 시행됨에 </a:t>
              </a:r>
              <a:endParaRPr lang="en-US" altLang="ko-KR" dirty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endParaRPr>
            </a:p>
            <a:p>
              <a:endParaRPr lang="en-US" altLang="ko-KR" sz="500" dirty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endParaRPr>
            </a:p>
            <a:p>
              <a:r>
                <a:rPr lang="ko-KR" altLang="en-US" dirty="0"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   위험을 느낀 사람들이 이를 </a:t>
              </a:r>
              <a:r>
                <a:rPr lang="ko-KR" altLang="en-US" b="1" dirty="0">
                  <a:solidFill>
                    <a:srgbClr val="36518B"/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명문화</a:t>
              </a:r>
              <a:r>
                <a:rPr lang="ko-KR" altLang="en-US" dirty="0"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하려는 시도로 인해 </a:t>
              </a:r>
              <a:r>
                <a:rPr lang="ko-KR" altLang="en-US" b="1" dirty="0">
                  <a:solidFill>
                    <a:srgbClr val="36518B"/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'</a:t>
              </a:r>
              <a:r>
                <a:rPr lang="ko-KR" altLang="en-US" b="1" dirty="0" err="1">
                  <a:solidFill>
                    <a:srgbClr val="36518B"/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성문법'이</a:t>
              </a:r>
              <a:r>
                <a:rPr lang="ko-KR" altLang="en-US" b="1" dirty="0">
                  <a:solidFill>
                    <a:srgbClr val="36518B"/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 제정</a:t>
              </a:r>
              <a:endParaRPr lang="en-US" altLang="ko-KR" b="1" dirty="0">
                <a:solidFill>
                  <a:srgbClr val="36518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endParaRPr>
            </a:p>
            <a:p>
              <a:endParaRPr lang="en-US" altLang="ko-KR" b="1" dirty="0">
                <a:solidFill>
                  <a:srgbClr val="36518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endParaRPr>
            </a:p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- </a:t>
              </a:r>
              <a:r>
                <a:rPr lang="ko-KR" altLang="en-US" b="1" dirty="0">
                  <a:solidFill>
                    <a:srgbClr val="36518B"/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최초의 성문법 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: </a:t>
              </a:r>
              <a:r>
                <a:rPr lang="ko-KR" alt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우르남무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 법전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endParaRPr>
            </a:p>
            <a:p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- </a:t>
              </a:r>
              <a:r>
                <a:rPr lang="ko-KR" altLang="en-US" b="1" dirty="0">
                  <a:solidFill>
                    <a:srgbClr val="36518B"/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가장 오래된 실정성문법 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: 함무라비법전 ("눈에는 눈, 이에는 이")</a:t>
              </a:r>
            </a:p>
            <a:p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- </a:t>
              </a:r>
              <a:r>
                <a:rPr lang="ko-KR" altLang="en-US" b="1" dirty="0">
                  <a:solidFill>
                    <a:srgbClr val="36518B"/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우리나라 최초의 성문법 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: 고조선의 8조금법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78F922E-586E-FD90-B862-C5CDEF5C3062}"/>
              </a:ext>
            </a:extLst>
          </p:cNvPr>
          <p:cNvGrpSpPr/>
          <p:nvPr/>
        </p:nvGrpSpPr>
        <p:grpSpPr>
          <a:xfrm>
            <a:off x="4508495" y="4580893"/>
            <a:ext cx="6772280" cy="1653920"/>
            <a:chOff x="4367381" y="4587922"/>
            <a:chExt cx="6772280" cy="16539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7DDCAE-426E-65C5-F483-5536938CF5E4}"/>
                </a:ext>
              </a:extLst>
            </p:cNvPr>
            <p:cNvSpPr txBox="1"/>
            <p:nvPr/>
          </p:nvSpPr>
          <p:spPr>
            <a:xfrm>
              <a:off x="4403980" y="5041513"/>
              <a:ext cx="673568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ko-KR" altLang="en-US" dirty="0"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1. 남을 죽인 사람은 사형에 처한다.</a:t>
              </a:r>
            </a:p>
            <a:p>
              <a:pPr algn="r"/>
              <a:r>
                <a:rPr lang="ko-KR" altLang="en-US" dirty="0"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2. 남의 신체를 상해한 자는 곡물로써 보상한다.</a:t>
              </a:r>
            </a:p>
            <a:p>
              <a:pPr algn="r"/>
              <a:r>
                <a:rPr lang="ko-KR" altLang="en-US" dirty="0"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3. 남의 물건을 훔친 사람은 주인집에 잡혀가 노예가 되어야한다. </a:t>
              </a:r>
              <a:endParaRPr lang="en-US" altLang="ko-KR" dirty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endParaRPr>
            </a:p>
            <a:p>
              <a:pPr algn="r"/>
              <a:r>
                <a:rPr lang="en-US" altLang="ko-KR" dirty="0"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    </a:t>
              </a:r>
              <a:r>
                <a:rPr lang="ko-KR" altLang="en-US" dirty="0">
                  <a:latin typeface="Sandoll 국대떡볶이 01 Light" panose="020B0600000101010101" pitchFamily="34" charset="-127"/>
                  <a:ea typeface="Sandoll 국대떡볶이 01 Light" panose="020B0600000101010101" pitchFamily="34" charset="-127"/>
                </a:rPr>
                <a:t>만약 용서를 받고 풀려나고 싶은 사람은 50만 전을 내놓아야 한다.</a:t>
              </a:r>
            </a:p>
          </p:txBody>
        </p:sp>
        <p:sp>
          <p:nvSpPr>
            <p:cNvPr id="13" name="텍스트상자 9">
              <a:extLst>
                <a:ext uri="{FF2B5EF4-FFF2-40B4-BE49-F238E27FC236}">
                  <a16:creationId xmlns:a16="http://schemas.microsoft.com/office/drawing/2014/main" id="{D5AAFB48-E06C-10B8-6CAB-FCF0D0A7BA39}"/>
                </a:ext>
              </a:extLst>
            </p:cNvPr>
            <p:cNvSpPr txBox="1"/>
            <p:nvPr/>
          </p:nvSpPr>
          <p:spPr>
            <a:xfrm>
              <a:off x="4367381" y="4587922"/>
              <a:ext cx="6735681" cy="477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kumimoji="1" lang="en-US" altLang="ko-KR" sz="2200" dirty="0">
                  <a:solidFill>
                    <a:srgbClr val="C00000"/>
                  </a:solidFill>
                  <a:latin typeface="Sandoll 국대떡볶이 02 Bold" panose="020B0600000101010101" pitchFamily="34" charset="-127"/>
                  <a:ea typeface="Sandoll 국대떡볶이 02 Bold" panose="020B0600000101010101" pitchFamily="34" charset="-127"/>
                </a:rPr>
                <a:t>&lt;</a:t>
              </a:r>
              <a:r>
                <a:rPr kumimoji="1" lang="ko-KR" altLang="en-US" sz="2200" dirty="0">
                  <a:solidFill>
                    <a:srgbClr val="C00000"/>
                  </a:solidFill>
                  <a:latin typeface="Sandoll 국대떡볶이 02 Bold" panose="020B0600000101010101" pitchFamily="34" charset="-127"/>
                  <a:ea typeface="Sandoll 국대떡볶이 02 Bold" panose="020B0600000101010101" pitchFamily="34" charset="-127"/>
                </a:rPr>
                <a:t>한서지리지에 기록된 </a:t>
              </a:r>
              <a:r>
                <a:rPr kumimoji="1" lang="en-US" altLang="ko-KR" sz="2200" dirty="0">
                  <a:solidFill>
                    <a:srgbClr val="C00000"/>
                  </a:solidFill>
                  <a:latin typeface="Sandoll 국대떡볶이 02 Bold" panose="020B0600000101010101" pitchFamily="34" charset="-127"/>
                  <a:ea typeface="Sandoll 국대떡볶이 02 Bold" panose="020B0600000101010101" pitchFamily="34" charset="-127"/>
                </a:rPr>
                <a:t>8</a:t>
              </a:r>
              <a:r>
                <a:rPr kumimoji="1" lang="ko-KR" altLang="en-US" sz="2200" dirty="0" err="1">
                  <a:solidFill>
                    <a:srgbClr val="C00000"/>
                  </a:solidFill>
                  <a:latin typeface="Sandoll 국대떡볶이 02 Bold" panose="020B0600000101010101" pitchFamily="34" charset="-127"/>
                  <a:ea typeface="Sandoll 국대떡볶이 02 Bold" panose="020B0600000101010101" pitchFamily="34" charset="-127"/>
                </a:rPr>
                <a:t>조금법</a:t>
              </a:r>
              <a:r>
                <a:rPr kumimoji="1" lang="en-US" altLang="ko-KR" sz="2200" dirty="0">
                  <a:solidFill>
                    <a:srgbClr val="C00000"/>
                  </a:solidFill>
                  <a:latin typeface="Sandoll 국대떡볶이 02 Bold" panose="020B0600000101010101" pitchFamily="34" charset="-127"/>
                  <a:ea typeface="Sandoll 국대떡볶이 02 Bold" panose="020B0600000101010101" pitchFamily="34" charset="-127"/>
                </a:rPr>
                <a:t>&gt;</a:t>
              </a:r>
              <a:endParaRPr kumimoji="1" lang="ko-KR" altLang="en-US" sz="2200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5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6FA1750-5ED8-2C3C-B5CF-2B1AE2C55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11DA98AE-B41E-7A6F-BEF7-AE24BB0F597C}"/>
              </a:ext>
            </a:extLst>
          </p:cNvPr>
          <p:cNvGrpSpPr/>
          <p:nvPr/>
        </p:nvGrpSpPr>
        <p:grpSpPr>
          <a:xfrm>
            <a:off x="0" y="3481301"/>
            <a:ext cx="9537700" cy="68580"/>
            <a:chOff x="0" y="3481301"/>
            <a:chExt cx="9537700" cy="68580"/>
          </a:xfrm>
        </p:grpSpPr>
        <p:cxnSp>
          <p:nvCxnSpPr>
            <p:cNvPr id="4" name="직선 연결선 14">
              <a:extLst>
                <a:ext uri="{FF2B5EF4-FFF2-40B4-BE49-F238E27FC236}">
                  <a16:creationId xmlns:a16="http://schemas.microsoft.com/office/drawing/2014/main" id="{C29D8733-B1B3-7228-2717-78919402873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49881"/>
              <a:ext cx="9537700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58">
              <a:extLst>
                <a:ext uri="{FF2B5EF4-FFF2-40B4-BE49-F238E27FC236}">
                  <a16:creationId xmlns:a16="http://schemas.microsoft.com/office/drawing/2014/main" id="{986C3408-F8FD-7D47-00F4-E3FF6A31DC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81301"/>
              <a:ext cx="953770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17">
            <a:extLst>
              <a:ext uri="{FF2B5EF4-FFF2-40B4-BE49-F238E27FC236}">
                <a16:creationId xmlns:a16="http://schemas.microsoft.com/office/drawing/2014/main" id="{6C57601E-8444-9AA4-FE3C-A88F8F81A3CA}"/>
              </a:ext>
            </a:extLst>
          </p:cNvPr>
          <p:cNvSpPr txBox="1"/>
          <p:nvPr/>
        </p:nvSpPr>
        <p:spPr>
          <a:xfrm>
            <a:off x="3208152" y="2899645"/>
            <a:ext cx="6329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000" b="1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Arial" panose="020B0604020202020204" pitchFamily="34" charset="0"/>
              </a:rPr>
              <a:t>01-3. </a:t>
            </a:r>
            <a:r>
              <a:rPr lang="ko-KR" altLang="en-US" sz="3000" b="1" dirty="0">
                <a:solidFill>
                  <a:srgbClr val="C00000"/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Arial" panose="020B0604020202020204" pitchFamily="34" charset="0"/>
              </a:rPr>
              <a:t>사형제도</a:t>
            </a:r>
            <a:r>
              <a:rPr lang="ko-KR" altLang="en-US" sz="3000" b="1" dirty="0">
                <a:solidFill>
                  <a:schemeClr val="bg2">
                    <a:lumMod val="50000"/>
                  </a:schemeClr>
                </a:solidFill>
                <a:latin typeface="Sandoll 국대떡볶이 02 Bold" panose="020B0600000101010101" pitchFamily="34" charset="-127"/>
                <a:ea typeface="Sandoll 국대떡볶이 02 Bold" panose="020B0600000101010101" pitchFamily="34" charset="-127"/>
                <a:cs typeface="Arial" panose="020B0604020202020204" pitchFamily="34" charset="0"/>
              </a:rPr>
              <a:t>의 현황</a:t>
            </a:r>
          </a:p>
        </p:txBody>
      </p:sp>
    </p:spTree>
    <p:extLst>
      <p:ext uri="{BB962C8B-B14F-4D97-AF65-F5344CB8AC3E}">
        <p14:creationId xmlns:p14="http://schemas.microsoft.com/office/powerpoint/2010/main" val="3400286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2537</Words>
  <Application>Microsoft Office PowerPoint</Application>
  <PresentationFormat>와이드스크린</PresentationFormat>
  <Paragraphs>383</Paragraphs>
  <Slides>41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9" baseType="lpstr">
      <vt:lpstr>함초롬바탕</vt:lpstr>
      <vt:lpstr>Arial</vt:lpstr>
      <vt:lpstr>Sandoll 국대떡볶이 01 Light</vt:lpstr>
      <vt:lpstr>Sandoll 국대떡볶이 02 Bold</vt:lpstr>
      <vt:lpstr>맑은 고딕</vt:lpstr>
      <vt:lpstr>배달의민족 주아</vt:lpstr>
      <vt:lpstr>조선일보명조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수빈 박</dc:creator>
  <cp:lastModifiedBy>수빈 박</cp:lastModifiedBy>
  <cp:revision>8</cp:revision>
  <dcterms:created xsi:type="dcterms:W3CDTF">2022-10-23T14:33:38Z</dcterms:created>
  <dcterms:modified xsi:type="dcterms:W3CDTF">2022-10-24T17:02:14Z</dcterms:modified>
</cp:coreProperties>
</file>