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trictFirstAndLastChars="0" embedTrueTypeFonts="1" saveSubsetFonts="1" autoCompressPictures="0">
  <p:sldMasterIdLst>
    <p:sldMasterId id="2147483661" r:id="rId18"/>
  </p:sldMasterIdLst>
  <p:notesMasterIdLst>
    <p:notesMasterId r:id="rId20"/>
  </p:notesMasterIdLst>
  <p:sldIdLst>
    <p:sldId id="256" r:id="rId22"/>
    <p:sldId id="257" r:id="rId24"/>
    <p:sldId id="258" r:id="rId26"/>
    <p:sldId id="259" r:id="rId28"/>
    <p:sldId id="277" r:id="rId30"/>
    <p:sldId id="269" r:id="rId32"/>
    <p:sldId id="260" r:id="rId34"/>
    <p:sldId id="262" r:id="rId36"/>
    <p:sldId id="271" r:id="rId38"/>
    <p:sldId id="272" r:id="rId40"/>
    <p:sldId id="273" r:id="rId42"/>
    <p:sldId id="264" r:id="rId44"/>
    <p:sldId id="274" r:id="rId46"/>
    <p:sldId id="275" r:id="rId48"/>
    <p:sldId id="278" r:id="rId50"/>
    <p:sldId id="279" r:id="rId52"/>
    <p:sldId id="280" r:id="rId54"/>
    <p:sldId id="276" r:id="rId56"/>
    <p:sldId id="266" r:id="rId58"/>
  </p:sldIdLst>
  <p:sldSz cx="12192000" cy="6858000"/>
  <p:notesSz cx="6858000" cy="9144000"/>
  <p:embeddedFontLst>
    <p:embeddedFont>
      <p:font typeface="Merriweather" panose="00000500000000000000" pitchFamily="2" charset="0"/>
      <p:regular r:id="rId6"/>
      <p:bold r:id="rId4"/>
      <p:italic r:id="rId3"/>
      <p:boldItalic r:id="rId2"/>
    </p:embeddedFont>
    <p:embeddedFont>
      <p:font typeface="Noto Sans KR" panose="020B0200000000000000" pitchFamily="50" charset="-127"/>
      <p:regular r:id="rId1"/>
      <p:bold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0">
          <p15:clr>
            <a:srgbClr val="000000"/>
          </p15:clr>
        </p15:guide>
        <p15:guide id="2" pos="2878" userDrawn="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66" y="786"/>
      </p:cViewPr>
      <p:guideLst>
        <p:guide orient="horz" pos="2158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font" Target="fonts/font5.fntdata"></Relationship><Relationship Id="rId2" Type="http://schemas.openxmlformats.org/officeDocument/2006/relationships/font" Target="fonts/font4.fntdata"></Relationship><Relationship Id="rId3" Type="http://schemas.openxmlformats.org/officeDocument/2006/relationships/font" Target="fonts/font3.fntdata"></Relationship><Relationship Id="rId4" Type="http://schemas.openxmlformats.org/officeDocument/2006/relationships/font" Target="fonts/font2.fntdata"></Relationship><Relationship Id="rId5" Type="http://schemas.openxmlformats.org/officeDocument/2006/relationships/tableStyles" Target="tableStyles.xml"></Relationship><Relationship Id="rId6" Type="http://schemas.openxmlformats.org/officeDocument/2006/relationships/font" Target="fonts/font1.fntdata"></Relationship><Relationship Id="rId7" Type="http://schemas.openxmlformats.org/officeDocument/2006/relationships/font" Target="fonts/font6.fntdata"></Relationship><Relationship Id="rId18" Type="http://schemas.openxmlformats.org/officeDocument/2006/relationships/slideMaster" Target="slideMasters/slideMaster1.xml"></Relationship><Relationship Id="rId19" Type="http://schemas.openxmlformats.org/officeDocument/2006/relationships/theme" Target="theme/theme1.xml"></Relationship><Relationship Id="rId20" Type="http://schemas.openxmlformats.org/officeDocument/2006/relationships/notesMaster" Target="notesMasters/notesMaster1.xml"></Relationship><Relationship Id="rId22" Type="http://schemas.openxmlformats.org/officeDocument/2006/relationships/slide" Target="slides/slide1.xml"></Relationship><Relationship Id="rId24" Type="http://schemas.openxmlformats.org/officeDocument/2006/relationships/slide" Target="slides/slide2.xml"></Relationship><Relationship Id="rId26" Type="http://schemas.openxmlformats.org/officeDocument/2006/relationships/slide" Target="slides/slide3.xml"></Relationship><Relationship Id="rId28" Type="http://schemas.openxmlformats.org/officeDocument/2006/relationships/slide" Target="slides/slide4.xml"></Relationship><Relationship Id="rId30" Type="http://schemas.openxmlformats.org/officeDocument/2006/relationships/slide" Target="slides/slide5.xml"></Relationship><Relationship Id="rId32" Type="http://schemas.openxmlformats.org/officeDocument/2006/relationships/slide" Target="slides/slide6.xml"></Relationship><Relationship Id="rId34" Type="http://schemas.openxmlformats.org/officeDocument/2006/relationships/slide" Target="slides/slide7.xml"></Relationship><Relationship Id="rId36" Type="http://schemas.openxmlformats.org/officeDocument/2006/relationships/slide" Target="slides/slide8.xml"></Relationship><Relationship Id="rId38" Type="http://schemas.openxmlformats.org/officeDocument/2006/relationships/slide" Target="slides/slide9.xml"></Relationship><Relationship Id="rId40" Type="http://schemas.openxmlformats.org/officeDocument/2006/relationships/slide" Target="slides/slide10.xml"></Relationship><Relationship Id="rId42" Type="http://schemas.openxmlformats.org/officeDocument/2006/relationships/slide" Target="slides/slide11.xml"></Relationship><Relationship Id="rId44" Type="http://schemas.openxmlformats.org/officeDocument/2006/relationships/slide" Target="slides/slide12.xml"></Relationship><Relationship Id="rId46" Type="http://schemas.openxmlformats.org/officeDocument/2006/relationships/slide" Target="slides/slide13.xml"></Relationship><Relationship Id="rId48" Type="http://schemas.openxmlformats.org/officeDocument/2006/relationships/slide" Target="slides/slide14.xml"></Relationship><Relationship Id="rId50" Type="http://schemas.openxmlformats.org/officeDocument/2006/relationships/slide" Target="slides/slide15.xml"></Relationship><Relationship Id="rId52" Type="http://schemas.openxmlformats.org/officeDocument/2006/relationships/slide" Target="slides/slide16.xml"></Relationship><Relationship Id="rId54" Type="http://schemas.openxmlformats.org/officeDocument/2006/relationships/slide" Target="slides/slide17.xml"></Relationship><Relationship Id="rId56" Type="http://schemas.openxmlformats.org/officeDocument/2006/relationships/slide" Target="slides/slide18.xml"></Relationship><Relationship Id="rId58" Type="http://schemas.openxmlformats.org/officeDocument/2006/relationships/slide" Target="slides/slide19.xml"></Relationship><Relationship Id="rId60" Type="http://schemas.openxmlformats.org/officeDocument/2006/relationships/viewProps" Target="viewProps.xml"></Relationship><Relationship Id="rId61" Type="http://schemas.openxmlformats.org/officeDocument/2006/relationships/presProps" Target="presProps.xml"></Relationship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2.xml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.xml"></Relationship></Relationships>
</file>

<file path=ppt/notesSlides/_rels/notesSlide10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0.xml"></Relationship></Relationships>
</file>

<file path=ppt/notesSlides/_rels/notesSlide11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1.xml"></Relationship></Relationships>
</file>

<file path=ppt/notesSlides/_rels/notesSlide12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2.xml"></Relationship></Relationships>
</file>

<file path=ppt/notesSlides/_rels/notesSlide13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3.xml"></Relationship></Relationships>
</file>

<file path=ppt/notesSlides/_rels/notesSlide14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4.xml"></Relationship></Relationships>
</file>

<file path=ppt/notesSlides/_rels/notesSlide15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5.xml"></Relationship></Relationships>
</file>

<file path=ppt/notesSlides/_rels/notesSlide16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6.xml"></Relationship></Relationships>
</file>

<file path=ppt/notesSlides/_rels/notesSlide17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7.xml"></Relationship></Relationships>
</file>

<file path=ppt/notesSlides/_rels/notesSlide18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8.xml"></Relationship></Relationships>
</file>

<file path=ppt/notesSlides/_rels/notesSlide19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9.xml"></Relationship></Relationships>
</file>

<file path=ppt/notesSlides/_rels/notesSlide2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2.xml"></Relationship></Relationships>
</file>

<file path=ppt/notesSlides/_rels/notesSlide3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3.xml"></Relationship></Relationships>
</file>

<file path=ppt/notesSlides/_rels/notesSlide4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4.xml"></Relationship></Relationships>
</file>

<file path=ppt/notesSlides/_rels/notesSlide5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5.xml"></Relationship></Relationships>
</file>

<file path=ppt/notesSlides/_rels/notesSlide6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6.xml"></Relationship></Relationships>
</file>

<file path=ppt/notesSlides/_rels/notesSlide7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7.xml"></Relationship></Relationships>
</file>

<file path=ppt/notesSlides/_rels/notesSlide8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8.xml"></Relationship></Relationships>
</file>

<file path=ppt/notesSlides/_rels/notesSlide9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9.xml"></Relationship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6015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7229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0389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3709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402BE050-0F1A-1E96-F38F-C8771DB73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>
            <a:extLst>
              <a:ext uri="{FF2B5EF4-FFF2-40B4-BE49-F238E27FC236}">
                <a16:creationId xmlns:a16="http://schemas.microsoft.com/office/drawing/2014/main" id="{14D7E17A-E220-61C3-D132-299FC34BAE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>
            <a:extLst>
              <a:ext uri="{FF2B5EF4-FFF2-40B4-BE49-F238E27FC236}">
                <a16:creationId xmlns:a16="http://schemas.microsoft.com/office/drawing/2014/main" id="{5A877836-D11B-765C-043F-231EC6261C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4139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0F54F5CB-2BEB-B5CE-57B5-458528266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>
            <a:extLst>
              <a:ext uri="{FF2B5EF4-FFF2-40B4-BE49-F238E27FC236}">
                <a16:creationId xmlns:a16="http://schemas.microsoft.com/office/drawing/2014/main" id="{3A47ED22-71BC-115B-97C8-C8681892CA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>
            <a:extLst>
              <a:ext uri="{FF2B5EF4-FFF2-40B4-BE49-F238E27FC236}">
                <a16:creationId xmlns:a16="http://schemas.microsoft.com/office/drawing/2014/main" id="{FF5A9615-31D4-4272-F670-726B933499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575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1733703D-3F0F-B752-0A29-1126AD769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>
            <a:extLst>
              <a:ext uri="{FF2B5EF4-FFF2-40B4-BE49-F238E27FC236}">
                <a16:creationId xmlns:a16="http://schemas.microsoft.com/office/drawing/2014/main" id="{A7308FD6-3804-DB4F-143A-E1A83882E8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>
            <a:extLst>
              <a:ext uri="{FF2B5EF4-FFF2-40B4-BE49-F238E27FC236}">
                <a16:creationId xmlns:a16="http://schemas.microsoft.com/office/drawing/2014/main" id="{72E56FF9-AB15-1097-BECF-5DA98B828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000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99925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B5BB5AC0-FA0E-6F6A-35A6-FFF87FF3B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>
            <a:extLst>
              <a:ext uri="{FF2B5EF4-FFF2-40B4-BE49-F238E27FC236}">
                <a16:creationId xmlns:a16="http://schemas.microsoft.com/office/drawing/2014/main" id="{26ACFEB1-F96D-779C-C96F-8832F7DC62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>
            <a:extLst>
              <a:ext uri="{FF2B5EF4-FFF2-40B4-BE49-F238E27FC236}">
                <a16:creationId xmlns:a16="http://schemas.microsoft.com/office/drawing/2014/main" id="{B2A954F0-0801-5DE9-1B05-170635C20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8891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9034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566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?>
<Relationships xmlns="http://schemas.openxmlformats.org/package/2006/relationships"><Relationship Id="rId3" Type="http://schemas.openxmlformats.org/officeDocument/2006/relationships/image" Target="../media/image1.png"></Relationship><Relationship Id="rId2" Type="http://schemas.openxmlformats.org/officeDocument/2006/relationships/notesSlide" Target="../notesSlides/notesSlide1.xml"></Relationship><Relationship Id="rId4" Type="http://schemas.openxmlformats.org/officeDocument/2006/relationships/slideLayout" Target="../slideLayouts/slideLayout1.xml"></Relationship></Relationships>
</file>

<file path=ppt/slides/_rels/slide10.xml.rels><?xml version="1.0" encoding="UTF-8"?>
<Relationships xmlns="http://schemas.openxmlformats.org/package/2006/relationships"><Relationship Id="rId3" Type="http://schemas.openxmlformats.org/officeDocument/2006/relationships/image" Target="../media/image1.png"></Relationship><Relationship Id="rId2" Type="http://schemas.openxmlformats.org/officeDocument/2006/relationships/notesSlide" Target="../notesSlides/notesSlide10.xml"></Relationship><Relationship Id="rId1" Type="http://schemas.openxmlformats.org/officeDocument/2006/relationships/slideLayout" Target="../slideLayouts/slideLayout1.xml"></Relationship><Relationship Id="rId5" Type="http://schemas.openxmlformats.org/officeDocument/2006/relationships/image" Target="../media/image3.png"></Relationship><Relationship Id="rId4" Type="http://schemas.openxmlformats.org/officeDocument/2006/relationships/image" Target="../media/image7.png"></Relationship></Relationships>
</file>

<file path=ppt/slides/_rels/slide11.xml.rels><?xml version="1.0" encoding="UTF-8"?>
<Relationships xmlns="http://schemas.openxmlformats.org/package/2006/relationships"><Relationship Id="rId3" Type="http://schemas.openxmlformats.org/officeDocument/2006/relationships/image" Target="../media/image1.png"></Relationship><Relationship Id="rId2" Type="http://schemas.openxmlformats.org/officeDocument/2006/relationships/notesSlide" Target="../notesSlides/notesSlide11.xml"></Relationship><Relationship Id="rId1" Type="http://schemas.openxmlformats.org/officeDocument/2006/relationships/slideLayout" Target="../slideLayouts/slideLayout1.xml"></Relationship><Relationship Id="rId5" Type="http://schemas.openxmlformats.org/officeDocument/2006/relationships/image" Target="../media/image3.png"></Relationship><Relationship Id="rId4" Type="http://schemas.openxmlformats.org/officeDocument/2006/relationships/image" Target="../media/image7.png"></Relationship></Relationships>
</file>

<file path=ppt/slides/_rels/slide12.xml.rels><?xml version="1.0" encoding="UTF-8"?>
<Relationships xmlns="http://schemas.openxmlformats.org/package/2006/relationships"><Relationship Id="rId3" Type="http://schemas.openxmlformats.org/officeDocument/2006/relationships/image" Target="../media/image3.png"></Relationship><Relationship Id="rId2" Type="http://schemas.openxmlformats.org/officeDocument/2006/relationships/notesSlide" Target="../notesSlides/notesSlide12.xml"></Relationship><Relationship Id="rId1" Type="http://schemas.openxmlformats.org/officeDocument/2006/relationships/slideLayout" Target="../slideLayouts/slideLayout1.xml"></Relationship><Relationship Id="rId4" Type="http://schemas.openxmlformats.org/officeDocument/2006/relationships/image" Target="../media/image1.png"></Relationship></Relationships>
</file>

<file path=ppt/slides/_rels/slide13.xml.rels><?xml version="1.0" encoding="UTF-8"?>
<Relationships xmlns="http://schemas.openxmlformats.org/package/2006/relationships"><Relationship Id="rId3" Type="http://schemas.openxmlformats.org/officeDocument/2006/relationships/image" Target="../media/image1.png"></Relationship><Relationship Id="rId2" Type="http://schemas.openxmlformats.org/officeDocument/2006/relationships/notesSlide" Target="../notesSlides/notesSlide13.xml"></Relationship><Relationship Id="rId1" Type="http://schemas.openxmlformats.org/officeDocument/2006/relationships/slideLayout" Target="../slideLayouts/slideLayout1.xml"></Relationship><Relationship Id="rId5" Type="http://schemas.openxmlformats.org/officeDocument/2006/relationships/image" Target="../media/image3.png"></Relationship><Relationship Id="rId4" Type="http://schemas.openxmlformats.org/officeDocument/2006/relationships/image" Target="../media/image7.png"></Relationship></Relationships>
</file>

<file path=ppt/slides/_rels/slide14.xml.rels><?xml version="1.0" encoding="UTF-8"?>
<Relationships xmlns="http://schemas.openxmlformats.org/package/2006/relationships"><Relationship Id="rId3" Type="http://schemas.openxmlformats.org/officeDocument/2006/relationships/image" Target="../media/image1.png"></Relationship><Relationship Id="rId2" Type="http://schemas.openxmlformats.org/officeDocument/2006/relationships/notesSlide" Target="../notesSlides/notesSlide14.xml"></Relationship><Relationship Id="rId1" Type="http://schemas.openxmlformats.org/officeDocument/2006/relationships/slideLayout" Target="../slideLayouts/slideLayout1.xml"></Relationship><Relationship Id="rId5" Type="http://schemas.openxmlformats.org/officeDocument/2006/relationships/image" Target="../media/image3.png"></Relationship><Relationship Id="rId4" Type="http://schemas.openxmlformats.org/officeDocument/2006/relationships/image" Target="../media/image7.png"></Relationship></Relationships>
</file>

<file path=ppt/slides/_rels/slide15.xml.rels><?xml version="1.0" encoding="UTF-8"?>
<Relationships xmlns="http://schemas.openxmlformats.org/package/2006/relationships"><Relationship Id="rId3" Type="http://schemas.openxmlformats.org/officeDocument/2006/relationships/image" Target="../media/image1.png"></Relationship><Relationship Id="rId2" Type="http://schemas.openxmlformats.org/officeDocument/2006/relationships/notesSlide" Target="../notesSlides/notesSlide15.xml"></Relationship><Relationship Id="rId1" Type="http://schemas.openxmlformats.org/officeDocument/2006/relationships/slideLayout" Target="../slideLayouts/slideLayout1.xml"></Relationship><Relationship Id="rId5" Type="http://schemas.openxmlformats.org/officeDocument/2006/relationships/image" Target="../media/image3.png"></Relationship><Relationship Id="rId4" Type="http://schemas.openxmlformats.org/officeDocument/2006/relationships/image" Target="../media/image7.png"></Relationship></Relationships>
</file>

<file path=ppt/slides/_rels/slide16.xml.rels><?xml version="1.0" encoding="UTF-8"?>
<Relationships xmlns="http://schemas.openxmlformats.org/package/2006/relationships"><Relationship Id="rId3" Type="http://schemas.openxmlformats.org/officeDocument/2006/relationships/image" Target="../media/image1.png"></Relationship><Relationship Id="rId2" Type="http://schemas.openxmlformats.org/officeDocument/2006/relationships/notesSlide" Target="../notesSlides/notesSlide16.xml"></Relationship><Relationship Id="rId1" Type="http://schemas.openxmlformats.org/officeDocument/2006/relationships/slideLayout" Target="../slideLayouts/slideLayout1.xml"></Relationship><Relationship Id="rId5" Type="http://schemas.openxmlformats.org/officeDocument/2006/relationships/image" Target="../media/image3.png"></Relationship><Relationship Id="rId4" Type="http://schemas.openxmlformats.org/officeDocument/2006/relationships/image" Target="../media/image7.png"></Relationship></Relationships>
</file>

<file path=ppt/slides/_rels/slide17.xml.rels><?xml version="1.0" encoding="UTF-8"?>
<Relationships xmlns="http://schemas.openxmlformats.org/package/2006/relationships"><Relationship Id="rId3" Type="http://schemas.openxmlformats.org/officeDocument/2006/relationships/image" Target="../media/image1.png"></Relationship><Relationship Id="rId2" Type="http://schemas.openxmlformats.org/officeDocument/2006/relationships/notesSlide" Target="../notesSlides/notesSlide17.xml"></Relationship><Relationship Id="rId1" Type="http://schemas.openxmlformats.org/officeDocument/2006/relationships/slideLayout" Target="../slideLayouts/slideLayout1.xml"></Relationship><Relationship Id="rId5" Type="http://schemas.openxmlformats.org/officeDocument/2006/relationships/image" Target="../media/image3.png"></Relationship><Relationship Id="rId4" Type="http://schemas.openxmlformats.org/officeDocument/2006/relationships/image" Target="../media/image7.png"></Relationship></Relationships>
</file>

<file path=ppt/slides/_rels/slide18.xml.rels><?xml version="1.0" encoding="UTF-8"?>
<Relationships xmlns="http://schemas.openxmlformats.org/package/2006/relationships"><Relationship Id="rId3" Type="http://schemas.openxmlformats.org/officeDocument/2006/relationships/image" Target="../media/image1.png"></Relationship><Relationship Id="rId2" Type="http://schemas.openxmlformats.org/officeDocument/2006/relationships/notesSlide" Target="../notesSlides/notesSlide18.xml"></Relationship><Relationship Id="rId1" Type="http://schemas.openxmlformats.org/officeDocument/2006/relationships/slideLayout" Target="../slideLayouts/slideLayout1.xml"></Relationship><Relationship Id="rId4" Type="http://schemas.openxmlformats.org/officeDocument/2006/relationships/image" Target="../media/image3.png"></Relationship></Relationships>
</file>

<file path=ppt/slides/_rels/slide19.xml.rels><?xml version="1.0" encoding="UTF-8"?>
<Relationships xmlns="http://schemas.openxmlformats.org/package/2006/relationships"><Relationship Id="rId3" Type="http://schemas.openxmlformats.org/officeDocument/2006/relationships/image" Target="../media/image8.png"></Relationship><Relationship Id="rId2" Type="http://schemas.openxmlformats.org/officeDocument/2006/relationships/notesSlide" Target="../notesSlides/notesSlide19.xml"></Relationship><Relationship Id="rId1" Type="http://schemas.openxmlformats.org/officeDocument/2006/relationships/slideLayout" Target="../slideLayouts/slideLayout1.xml"></Relationship><Relationship Id="rId4" Type="http://schemas.openxmlformats.org/officeDocument/2006/relationships/image" Target="../media/image9.png"></Relationship></Relationships>
</file>

<file path=ppt/slides/_rels/slide2.xml.rels><?xml version="1.0" encoding="UTF-8"?>
<Relationships xmlns="http://schemas.openxmlformats.org/package/2006/relationships"><Relationship Id="rId3" Type="http://schemas.openxmlformats.org/officeDocument/2006/relationships/image" Target="../media/image1.png"></Relationship><Relationship Id="rId2" Type="http://schemas.openxmlformats.org/officeDocument/2006/relationships/notesSlide" Target="../notesSlides/notesSlide2.xml"></Relationship><Relationship Id="rId1" Type="http://schemas.openxmlformats.org/officeDocument/2006/relationships/slideLayout" Target="../slideLayouts/slideLayout1.xml"></Relationship><Relationship Id="rId4" Type="http://schemas.openxmlformats.org/officeDocument/2006/relationships/image" Target="../media/image2.png"></Relationship></Relationships>
</file>

<file path=ppt/slides/_rels/slide3.xml.rels><?xml version="1.0" encoding="UTF-8"?>
<Relationships xmlns="http://schemas.openxmlformats.org/package/2006/relationships"><Relationship Id="rId3" Type="http://schemas.openxmlformats.org/officeDocument/2006/relationships/image" Target="../media/image1.png"></Relationship><Relationship Id="rId2" Type="http://schemas.openxmlformats.org/officeDocument/2006/relationships/notesSlide" Target="../notesSlides/notesSlide3.xml"></Relationship><Relationship Id="rId1" Type="http://schemas.openxmlformats.org/officeDocument/2006/relationships/slideLayout" Target="../slideLayouts/slideLayout1.xml"></Relationship><Relationship Id="rId4" Type="http://schemas.openxmlformats.org/officeDocument/2006/relationships/image" Target="../media/image3.png"></Relationship></Relationships>
</file>

<file path=ppt/slides/_rels/slide4.xml.rels><?xml version="1.0" encoding="UTF-8"?>
<Relationships xmlns="http://schemas.openxmlformats.org/package/2006/relationships"><Relationship Id="rId3" Type="http://schemas.openxmlformats.org/officeDocument/2006/relationships/notesSlide" Target="../notesSlides/notesSlide4.xml"></Relationship><Relationship Id="rId7" Type="http://schemas.openxmlformats.org/officeDocument/2006/relationships/image" Target="../media/image5.jpeg"></Relationship><Relationship Id="rId2" Type="http://schemas.openxmlformats.org/officeDocument/2006/relationships/slideLayout" Target="../slideLayouts/slideLayout1.xml"></Relationship><Relationship Id="rId1" Type="http://schemas.openxmlformats.org/officeDocument/2006/relationships/video" Target="https://www.youtube.com/embed/I9IcEmtdSWc?feature=oembed" TargetMode="External"></Relationship><Relationship Id="rId6" Type="http://schemas.openxmlformats.org/officeDocument/2006/relationships/image" Target="../media/image4.png"></Relationship><Relationship Id="rId5" Type="http://schemas.openxmlformats.org/officeDocument/2006/relationships/hyperlink" Target="https://youtu.be/191cEmtdsWc?si=fE-Dk4XsBUw5-VWS" TargetMode="External"></Relationship><Relationship Id="rId4" Type="http://schemas.openxmlformats.org/officeDocument/2006/relationships/image" Target="../media/image1.png"></Relationship></Relationships>
</file>

<file path=ppt/slides/_rels/slide5.xml.rels><?xml version="1.0" encoding="UTF-8"?>
<Relationships xmlns="http://schemas.openxmlformats.org/package/2006/relationships"><Relationship Id="rId3" Type="http://schemas.openxmlformats.org/officeDocument/2006/relationships/image" Target="../media/image1.png"></Relationship><Relationship Id="rId2" Type="http://schemas.openxmlformats.org/officeDocument/2006/relationships/notesSlide" Target="../notesSlides/notesSlide5.xml"></Relationship><Relationship Id="rId1" Type="http://schemas.openxmlformats.org/officeDocument/2006/relationships/slideLayout" Target="../slideLayouts/slideLayout1.xml"></Relationship><Relationship Id="rId4" Type="http://schemas.openxmlformats.org/officeDocument/2006/relationships/image" Target="../media/image6.png"></Relationship></Relationships>
</file>

<file path=ppt/slides/_rels/slide6.xml.rels><?xml version="1.0" encoding="UTF-8"?>
<Relationships xmlns="http://schemas.openxmlformats.org/package/2006/relationships"><Relationship Id="rId3" Type="http://schemas.openxmlformats.org/officeDocument/2006/relationships/image" Target="../media/image1.png"></Relationship><Relationship Id="rId2" Type="http://schemas.openxmlformats.org/officeDocument/2006/relationships/notesSlide" Target="../notesSlides/notesSlide6.xml"></Relationship><Relationship Id="rId1" Type="http://schemas.openxmlformats.org/officeDocument/2006/relationships/slideLayout" Target="../slideLayouts/slideLayout1.xml"></Relationship><Relationship Id="rId4" Type="http://schemas.openxmlformats.org/officeDocument/2006/relationships/image" Target="../media/image6.png"></Relationship></Relationships>
</file>

<file path=ppt/slides/_rels/slide7.xml.rels><?xml version="1.0" encoding="UTF-8"?>
<Relationships xmlns="http://schemas.openxmlformats.org/package/2006/relationships"><Relationship Id="rId3" Type="http://schemas.openxmlformats.org/officeDocument/2006/relationships/image" Target="../media/image1.png"></Relationship><Relationship Id="rId2" Type="http://schemas.openxmlformats.org/officeDocument/2006/relationships/notesSlide" Target="../notesSlides/notesSlide7.xml"></Relationship><Relationship Id="rId1" Type="http://schemas.openxmlformats.org/officeDocument/2006/relationships/slideLayout" Target="../slideLayouts/slideLayout1.xml"></Relationship><Relationship Id="rId5" Type="http://schemas.openxmlformats.org/officeDocument/2006/relationships/image" Target="../media/image3.png"></Relationship><Relationship Id="rId4" Type="http://schemas.openxmlformats.org/officeDocument/2006/relationships/image" Target="../media/image7.png"></Relationship></Relationships>
</file>

<file path=ppt/slides/_rels/slide8.xml.rels><?xml version="1.0" encoding="UTF-8"?>
<Relationships xmlns="http://schemas.openxmlformats.org/package/2006/relationships"><Relationship Id="rId3" Type="http://schemas.openxmlformats.org/officeDocument/2006/relationships/image" Target="../media/image1.png"></Relationship><Relationship Id="rId2" Type="http://schemas.openxmlformats.org/officeDocument/2006/relationships/notesSlide" Target="../notesSlides/notesSlide8.xml"></Relationship><Relationship Id="rId1" Type="http://schemas.openxmlformats.org/officeDocument/2006/relationships/slideLayout" Target="../slideLayouts/slideLayout1.xml"></Relationship><Relationship Id="rId4" Type="http://schemas.openxmlformats.org/officeDocument/2006/relationships/image" Target="../media/image3.png"></Relationship></Relationships>
</file>

<file path=ppt/slides/_rels/slide9.xml.rels><?xml version="1.0" encoding="UTF-8"?>
<Relationships xmlns="http://schemas.openxmlformats.org/package/2006/relationships"><Relationship Id="rId3" Type="http://schemas.openxmlformats.org/officeDocument/2006/relationships/image" Target="../media/image1.png"></Relationship><Relationship Id="rId2" Type="http://schemas.openxmlformats.org/officeDocument/2006/relationships/notesSlide" Target="../notesSlides/notesSlide9.xml"></Relationship><Relationship Id="rId1" Type="http://schemas.openxmlformats.org/officeDocument/2006/relationships/slideLayout" Target="../slideLayouts/slideLayout1.xml"></Relationship><Relationship Id="rId5" Type="http://schemas.openxmlformats.org/officeDocument/2006/relationships/image" Target="../media/image3.png"></Relationship><Relationship Id="rId4" Type="http://schemas.openxmlformats.org/officeDocument/2006/relationships/image" Target="../media/image7.png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FFFFFF"/>
        </a:solidFill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5619750" y="1010920"/>
            <a:ext cx="952500" cy="5715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2765425" y="1247775"/>
            <a:ext cx="6661150" cy="831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5400" b="1" i="0" u="none" strike="noStrike" cap="none" dirty="0">
                <a:solidFill>
                  <a:srgbClr val="003366"/>
                </a:solidFill>
                <a:latin typeface="Noto Sans KR"/>
                <a:ea typeface="Noto Sans KR"/>
                <a:cs typeface="Noto Sans KR"/>
                <a:sym typeface="Noto Sans KR"/>
              </a:rPr>
              <a:t>자 살 실 태</a:t>
            </a:r>
            <a:endParaRPr dirty="0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A4012A7-5A8B-404A-9B24-4A2B66354485}"/>
              </a:ext>
            </a:extLst>
          </p:cNvPr>
          <p:cNvSpPr txBox="1"/>
          <p:nvPr/>
        </p:nvSpPr>
        <p:spPr>
          <a:xfrm>
            <a:off x="7691755" y="2808605"/>
            <a:ext cx="3470275" cy="3628390"/>
          </a:xfrm>
          <a:prstGeom prst="rect">
            <a:avLst/>
          </a:prstGeom>
        </p:spPr>
        <p:txBody>
          <a:bodyPr wrap="square" lIns="0" tIns="0" rIns="0" bIns="0" numCol="1" vert="horz" anchor="t">
            <a:noAutofit/>
          </a:bodyPr>
          <a:lstStyle/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spc="-190" i="0" b="1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과</a:t>
            </a:r>
            <a:r>
              <a:rPr lang="ko-KR" altLang="en-US" sz="2000" spc="-190" i="0" b="1" strike="noStrike">
                <a:solidFill>
                  <a:schemeClr val="tx1"/>
                </a:solidFill>
                <a:latin typeface="맑은 고딕" charset="0"/>
                <a:ea typeface="+mn-ea"/>
              </a:rPr>
              <a:t>  </a:t>
            </a:r>
            <a:r>
              <a:rPr lang="ko-KR" altLang="en-US" sz="2000" spc="-190" i="0" b="1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목</a:t>
            </a:r>
            <a:r>
              <a:rPr lang="ko-KR" altLang="en-US" sz="2000" spc="-190" i="0" b="1" strike="noStrike">
                <a:solidFill>
                  <a:schemeClr val="tx1"/>
                </a:solidFill>
                <a:latin typeface="맑은 고딕" charset="0"/>
                <a:ea typeface="+mn-ea"/>
              </a:rPr>
              <a:t> </a:t>
            </a:r>
            <a:r>
              <a:rPr lang="ko-KR" altLang="en-US" sz="2000" spc="-190" i="0" b="1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명</a:t>
            </a:r>
            <a:r>
              <a:rPr lang="ko-KR" altLang="en-US" sz="2000" spc="-190" i="0" b="1" strike="noStrike">
                <a:solidFill>
                  <a:schemeClr val="tx1"/>
                </a:solidFill>
                <a:latin typeface="맑은 고딕" charset="0"/>
                <a:ea typeface="+mn-ea"/>
              </a:rPr>
              <a:t>     </a:t>
            </a:r>
            <a:r>
              <a:rPr lang="ko-KR" altLang="en-US" sz="2000" spc="-190" i="0" b="1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정신건강사회복지론</a:t>
            </a:r>
            <a:endParaRPr lang="ko-KR" altLang="en-US" sz="2000" i="0" b="1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spc="-190" i="0" b="1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지도교수     최윤정 교수님</a:t>
            </a:r>
            <a:endParaRPr lang="ko-KR" altLang="en-US" sz="2000" i="0" b="1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spc="-190" b="1">
                <a:solidFill>
                  <a:schemeClr val="tx1"/>
                </a:solidFill>
                <a:latin typeface="맑은 고딕" charset="0"/>
                <a:ea typeface="맑은 고딕" charset="0"/>
              </a:rPr>
              <a:t>학</a:t>
            </a:r>
            <a:r>
              <a:rPr lang="ko-KR" altLang="en-US" sz="2000" spc="-190" b="1">
                <a:solidFill>
                  <a:schemeClr val="tx1"/>
                </a:solidFill>
                <a:latin typeface="맑은 고딕" charset="0"/>
                <a:ea typeface="+mn-ea"/>
              </a:rPr>
              <a:t>       </a:t>
            </a:r>
            <a:r>
              <a:rPr lang="ko-KR" altLang="en-US" sz="2000" spc="-190" b="1">
                <a:solidFill>
                  <a:schemeClr val="tx1"/>
                </a:solidFill>
                <a:latin typeface="맑은 고딕" charset="0"/>
                <a:ea typeface="맑은 고딕" charset="0"/>
              </a:rPr>
              <a:t>과</a:t>
            </a:r>
            <a:r>
              <a:rPr lang="ko-KR" altLang="en-US" sz="2000" spc="-190" b="1">
                <a:solidFill>
                  <a:schemeClr val="tx1"/>
                </a:solidFill>
                <a:latin typeface="맑은 고딕" charset="0"/>
                <a:ea typeface="+mn-ea"/>
              </a:rPr>
              <a:t>     </a:t>
            </a:r>
            <a:r>
              <a:rPr lang="ko-KR" altLang="en-US" sz="2000" spc="-190" b="1">
                <a:solidFill>
                  <a:schemeClr val="tx1"/>
                </a:solidFill>
                <a:latin typeface="맑은 고딕" charset="0"/>
                <a:ea typeface="맑은 고딕" charset="0"/>
              </a:rPr>
              <a:t>사회복지학과</a:t>
            </a:r>
            <a:endParaRPr lang="ko-KR" altLang="en-US" sz="2000" b="1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spc="-190" i="0" b="1" strike="noStrike">
                <a:solidFill>
                  <a:schemeClr val="tx1"/>
                </a:solidFill>
                <a:latin typeface="맑은 고딕" charset="0"/>
                <a:ea typeface="+mn-ea"/>
              </a:rPr>
              <a:t>       </a:t>
            </a:r>
            <a:r>
              <a:rPr lang="ko-KR" altLang="en-US" sz="2000" spc="-190" i="0" b="1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조장         </a:t>
            </a:r>
            <a:r>
              <a:rPr lang="en-US" altLang="ko-KR" sz="2000" spc="-190" i="0" b="1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2218064 </a:t>
            </a:r>
            <a:r>
              <a:rPr lang="ko-KR" altLang="en-US" sz="2000" spc="-190" i="0" b="1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조하영</a:t>
            </a:r>
            <a:endParaRPr lang="ko-KR" altLang="en-US" sz="2000" i="0" b="1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spc="-190" i="0" b="1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       </a:t>
            </a:r>
            <a:r>
              <a:rPr lang="ko-KR" altLang="en-US" sz="2000" spc="-190" i="0" b="1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조원</a:t>
            </a:r>
            <a:r>
              <a:rPr lang="en-US" sz="2000" spc="-190" i="0" b="1" strike="noStrike">
                <a:solidFill>
                  <a:schemeClr val="tx1"/>
                </a:solidFill>
                <a:latin typeface="Arial" charset="0"/>
                <a:ea typeface="+mn-ea"/>
              </a:rPr>
              <a:t>           </a:t>
            </a:r>
            <a:r>
              <a:rPr lang="en-US" altLang="ko-KR" sz="2000" spc="-190" i="0" b="1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2000" spc="-190" i="0" b="1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2318068  </a:t>
            </a:r>
            <a:r>
              <a:rPr lang="ko-KR" altLang="en-US" sz="2000" spc="-190" i="0" b="1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장영은</a:t>
            </a:r>
            <a:r>
              <a:rPr lang="en-US" sz="2000" spc="-190" b="1">
                <a:solidFill>
                  <a:schemeClr val="tx1"/>
                </a:solidFill>
                <a:latin typeface="Arial" charset="0"/>
                <a:ea typeface="+mn-ea"/>
              </a:rPr>
              <a:t> </a:t>
            </a:r>
            <a:endParaRPr lang="ko-KR" altLang="en-US" sz="2000" b="1">
              <a:solidFill>
                <a:schemeClr val="tx1"/>
              </a:solidFill>
              <a:latin typeface="Arial" charset="0"/>
              <a:ea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spc="-190" b="1">
                <a:solidFill>
                  <a:schemeClr val="tx1"/>
                </a:solidFill>
                <a:latin typeface="Arial" charset="0"/>
                <a:ea typeface="Arial" charset="0"/>
              </a:rPr>
              <a:t>                                </a:t>
            </a:r>
            <a:r>
              <a:rPr lang="en-US" sz="2000" spc="-190" b="1">
                <a:solidFill>
                  <a:schemeClr val="tx1"/>
                </a:solidFill>
                <a:latin typeface="Arial" charset="0"/>
                <a:ea typeface="Arial" charset="0"/>
              </a:rPr>
              <a:t>2218068</a:t>
            </a:r>
            <a:r>
              <a:rPr lang="en-US" sz="2000" spc="-190" b="1">
                <a:solidFill>
                  <a:schemeClr val="tx1"/>
                </a:solidFill>
                <a:latin typeface="Arial" charset="0"/>
                <a:ea typeface="Arial" charset="0"/>
              </a:rPr>
              <a:t> </a:t>
            </a:r>
            <a:r>
              <a:rPr lang="en-US" altLang="ko-KR" sz="2000" spc="-190" i="0" b="1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 </a:t>
            </a:r>
            <a:r>
              <a:rPr lang="ko-KR" altLang="en-US" sz="2000" spc="-190" i="0" b="1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최세주</a:t>
            </a:r>
            <a:endParaRPr lang="ko-KR" altLang="en-US" sz="2000" i="0" b="1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spc="-190" i="0" b="1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                       2218020 </a:t>
            </a:r>
            <a:r>
              <a:rPr lang="ko-KR" altLang="en-US" sz="2000" spc="-190" i="0" b="1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김태호</a:t>
            </a:r>
            <a:endParaRPr lang="ko-KR" altLang="en-US" sz="2000" i="0" b="1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spc="-190" b="1">
                <a:solidFill>
                  <a:schemeClr val="tx1"/>
                </a:solidFill>
                <a:latin typeface="맑은 고딕" charset="0"/>
                <a:ea typeface="+mn-ea"/>
              </a:rPr>
              <a:t>                       2218044 </a:t>
            </a:r>
            <a:r>
              <a:rPr lang="ko-KR" altLang="en-US" sz="2000" spc="-190" b="1">
                <a:solidFill>
                  <a:schemeClr val="tx1"/>
                </a:solidFill>
                <a:latin typeface="맑은 고딕" charset="0"/>
                <a:ea typeface="맑은 고딕" charset="0"/>
              </a:rPr>
              <a:t>이지우</a:t>
            </a:r>
            <a:endParaRPr lang="ko-KR" altLang="en-US" sz="2000" b="1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spc="-190" i="0" b="1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                       2318041 </a:t>
            </a:r>
            <a:r>
              <a:rPr lang="ko-KR" altLang="en-US" sz="2000" spc="-190" i="0" b="1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유혜정</a:t>
            </a:r>
            <a:endParaRPr lang="ko-KR" altLang="en-US" sz="2000" i="0" b="1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spc="-190" b="1">
                <a:solidFill>
                  <a:schemeClr val="tx1"/>
                </a:solidFill>
                <a:latin typeface="맑은 고딕" charset="0"/>
                <a:ea typeface="맑은 고딕" charset="0"/>
              </a:rPr>
              <a:t>                       2418005 </a:t>
            </a:r>
            <a:r>
              <a:rPr lang="ko-KR" altLang="en-US" sz="2000" spc="-190" b="1">
                <a:solidFill>
                  <a:schemeClr val="tx1"/>
                </a:solidFill>
                <a:latin typeface="맑은 고딕" charset="0"/>
                <a:ea typeface="맑은 고딕" charset="0"/>
              </a:rPr>
              <a:t>길준영</a:t>
            </a:r>
            <a:endParaRPr lang="ko-KR" altLang="en-US" sz="2000" b="1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1981200"/>
            <a:ext cx="50958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/>
          <p:nvPr/>
        </p:nvSpPr>
        <p:spPr>
          <a:xfrm>
            <a:off x="952500" y="571500"/>
            <a:ext cx="11001375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150" b="1" i="0" u="none" strike="noStrike" cap="none" dirty="0">
                <a:solidFill>
                  <a:srgbClr val="003366"/>
                </a:solidFill>
                <a:latin typeface="Noto Sans KR"/>
                <a:ea typeface="Noto Sans KR"/>
                <a:cs typeface="Noto Sans KR"/>
                <a:sym typeface="Noto Sans KR"/>
              </a:rPr>
              <a:t>주요 자살예방 서비스</a:t>
            </a:r>
            <a:endParaRPr dirty="0"/>
          </a:p>
        </p:txBody>
      </p:sp>
      <p:sp>
        <p:nvSpPr>
          <p:cNvPr id="146" name="Google Shape;146;p17"/>
          <p:cNvSpPr/>
          <p:nvPr/>
        </p:nvSpPr>
        <p:spPr>
          <a:xfrm>
            <a:off x="762000" y="571500"/>
            <a:ext cx="76200" cy="5334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13;p15" descr="image.png">
            <a:extLst>
              <a:ext uri="{FF2B5EF4-FFF2-40B4-BE49-F238E27FC236}">
                <a16:creationId xmlns:a16="http://schemas.microsoft.com/office/drawing/2014/main" id="{16A5C0CD-6045-43C9-8C28-CCAE6CB7DBD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1893910"/>
            <a:ext cx="2669274" cy="423436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15;p15">
            <a:extLst>
              <a:ext uri="{FF2B5EF4-FFF2-40B4-BE49-F238E27FC236}">
                <a16:creationId xmlns:a16="http://schemas.microsoft.com/office/drawing/2014/main" id="{861DA0C6-C407-4849-9A41-A04F50C53187}"/>
              </a:ext>
            </a:extLst>
          </p:cNvPr>
          <p:cNvSpPr txBox="1"/>
          <p:nvPr/>
        </p:nvSpPr>
        <p:spPr>
          <a:xfrm>
            <a:off x="838201" y="2236812"/>
            <a:ext cx="253153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500" b="1" i="0" u="none" strike="noStrike" cap="none" dirty="0">
                <a:solidFill>
                  <a:srgbClr val="004A99"/>
                </a:solidFill>
                <a:latin typeface="Noto Sans KR"/>
                <a:ea typeface="Noto Sans KR"/>
                <a:cs typeface="Noto Sans KR"/>
                <a:sym typeface="Noto Sans KR"/>
              </a:rPr>
              <a:t>응급실 기반 자살</a:t>
            </a:r>
            <a:endParaRPr lang="en-US" altLang="ko-KR" sz="2500" b="1" i="0" u="none" strike="noStrike" cap="none" dirty="0">
              <a:solidFill>
                <a:srgbClr val="004A99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500" b="1" i="0" u="none" strike="noStrike" cap="none" dirty="0" err="1">
                <a:solidFill>
                  <a:srgbClr val="004A99"/>
                </a:solidFill>
                <a:latin typeface="Noto Sans KR"/>
                <a:ea typeface="Noto Sans KR"/>
                <a:cs typeface="Noto Sans KR"/>
                <a:sym typeface="Noto Sans KR"/>
              </a:rPr>
              <a:t>시도자</a:t>
            </a:r>
            <a:r>
              <a:rPr lang="ko-KR" altLang="en-US" sz="2500" b="1" i="0" u="none" strike="noStrike" cap="none" dirty="0">
                <a:solidFill>
                  <a:srgbClr val="004A99"/>
                </a:solidFill>
                <a:latin typeface="Noto Sans KR"/>
                <a:ea typeface="Noto Sans KR"/>
                <a:cs typeface="Noto Sans KR"/>
                <a:sym typeface="Noto Sans KR"/>
              </a:rPr>
              <a:t> 사후관리</a:t>
            </a:r>
            <a:endParaRPr sz="2500" dirty="0"/>
          </a:p>
        </p:txBody>
      </p:sp>
      <p:sp>
        <p:nvSpPr>
          <p:cNvPr id="16" name="Google Shape;116;p15">
            <a:extLst>
              <a:ext uri="{FF2B5EF4-FFF2-40B4-BE49-F238E27FC236}">
                <a16:creationId xmlns:a16="http://schemas.microsoft.com/office/drawing/2014/main" id="{229DC56C-56D2-46A0-9EDD-EA55D831D1C4}"/>
              </a:ext>
            </a:extLst>
          </p:cNvPr>
          <p:cNvSpPr txBox="1"/>
          <p:nvPr/>
        </p:nvSpPr>
        <p:spPr>
          <a:xfrm>
            <a:off x="964144" y="3214327"/>
            <a:ext cx="2264985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응급실 </a:t>
            </a:r>
            <a:r>
              <a:rPr lang="ko-KR" altLang="en-US" sz="2000" b="0" i="0" u="none" strike="noStrike" cap="none" dirty="0" err="1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내원자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 대상</a:t>
            </a:r>
            <a:endParaRPr lang="en-US" altLang="ko-KR" sz="2000" b="0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상담 및 사례관리</a:t>
            </a:r>
            <a:endParaRPr lang="en-US" altLang="ko-KR" sz="2000" b="0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지속적 모니터링과 지역사회 자원 연계</a:t>
            </a:r>
            <a:endParaRPr lang="en-US" altLang="ko-KR" sz="2000" b="0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재시도 예방</a:t>
            </a:r>
            <a:endParaRPr sz="2000" dirty="0">
              <a:solidFill>
                <a:schemeClr val="tx1"/>
              </a:solidFill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pic>
        <p:nvPicPr>
          <p:cNvPr id="17" name="Google Shape;113;p15" descr="image.png">
            <a:extLst>
              <a:ext uri="{FF2B5EF4-FFF2-40B4-BE49-F238E27FC236}">
                <a16:creationId xmlns:a16="http://schemas.microsoft.com/office/drawing/2014/main" id="{FF0F8D43-012E-4D33-B0F6-970385DC2A3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84601" y="1893910"/>
            <a:ext cx="2669274" cy="423436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15;p15">
            <a:extLst>
              <a:ext uri="{FF2B5EF4-FFF2-40B4-BE49-F238E27FC236}">
                <a16:creationId xmlns:a16="http://schemas.microsoft.com/office/drawing/2014/main" id="{19518333-D68E-4E71-AE92-A0E7FB7BD8B4}"/>
              </a:ext>
            </a:extLst>
          </p:cNvPr>
          <p:cNvSpPr txBox="1"/>
          <p:nvPr/>
        </p:nvSpPr>
        <p:spPr>
          <a:xfrm>
            <a:off x="9627501" y="2236812"/>
            <a:ext cx="2039660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500" b="1" i="0" u="none" strike="noStrike" cap="none" dirty="0">
                <a:solidFill>
                  <a:srgbClr val="004A99"/>
                </a:solidFill>
                <a:latin typeface="Noto Sans KR"/>
                <a:ea typeface="Noto Sans KR"/>
                <a:cs typeface="Noto Sans KR"/>
                <a:sym typeface="Noto Sans KR"/>
              </a:rPr>
              <a:t>자살 유족 지원</a:t>
            </a:r>
            <a:endParaRPr sz="2500" dirty="0"/>
          </a:p>
        </p:txBody>
      </p:sp>
      <p:sp>
        <p:nvSpPr>
          <p:cNvPr id="19" name="Google Shape;116;p15">
            <a:extLst>
              <a:ext uri="{FF2B5EF4-FFF2-40B4-BE49-F238E27FC236}">
                <a16:creationId xmlns:a16="http://schemas.microsoft.com/office/drawing/2014/main" id="{8E498FAC-8E62-4B42-AE38-77085C7BC621}"/>
              </a:ext>
            </a:extLst>
          </p:cNvPr>
          <p:cNvSpPr txBox="1"/>
          <p:nvPr/>
        </p:nvSpPr>
        <p:spPr>
          <a:xfrm>
            <a:off x="9627501" y="3170753"/>
            <a:ext cx="2264985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1:1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전문상담</a:t>
            </a:r>
            <a:endParaRPr lang="en-US" altLang="ko-KR" sz="2000" b="0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자조모임과 애도 프로그램 운영</a:t>
            </a:r>
            <a:endParaRPr lang="en-US" altLang="ko-KR" sz="2000" b="0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힐링 프로그램</a:t>
            </a:r>
            <a:endParaRPr lang="en-US" altLang="ko-KR" sz="2000" b="0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복지서비스 연계</a:t>
            </a:r>
            <a:endParaRPr sz="2000" dirty="0">
              <a:solidFill>
                <a:schemeClr val="tx1"/>
              </a:solidFill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pic>
        <p:nvPicPr>
          <p:cNvPr id="20" name="Google Shape;113;p15" descr="image.png">
            <a:extLst>
              <a:ext uri="{FF2B5EF4-FFF2-40B4-BE49-F238E27FC236}">
                <a16:creationId xmlns:a16="http://schemas.microsoft.com/office/drawing/2014/main" id="{4CAAE7B9-7766-4C34-B7C9-E2C5A42DB1E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38746" y="1893910"/>
            <a:ext cx="2669274" cy="423436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15;p15">
            <a:extLst>
              <a:ext uri="{FF2B5EF4-FFF2-40B4-BE49-F238E27FC236}">
                <a16:creationId xmlns:a16="http://schemas.microsoft.com/office/drawing/2014/main" id="{7A631565-8668-4DE3-91F7-A2466DFDF681}"/>
              </a:ext>
            </a:extLst>
          </p:cNvPr>
          <p:cNvSpPr txBox="1"/>
          <p:nvPr/>
        </p:nvSpPr>
        <p:spPr>
          <a:xfrm>
            <a:off x="6781646" y="2236812"/>
            <a:ext cx="203966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500" b="1" i="0" u="none" strike="noStrike" cap="none" dirty="0">
                <a:solidFill>
                  <a:srgbClr val="004A99"/>
                </a:solidFill>
                <a:latin typeface="Noto Sans KR"/>
                <a:ea typeface="Noto Sans KR"/>
                <a:cs typeface="Noto Sans KR"/>
                <a:sym typeface="Noto Sans KR"/>
              </a:rPr>
              <a:t>자살 사후대응 서비스</a:t>
            </a:r>
            <a:endParaRPr sz="2500" dirty="0"/>
          </a:p>
        </p:txBody>
      </p:sp>
      <p:sp>
        <p:nvSpPr>
          <p:cNvPr id="28" name="Google Shape;116;p15">
            <a:extLst>
              <a:ext uri="{FF2B5EF4-FFF2-40B4-BE49-F238E27FC236}">
                <a16:creationId xmlns:a16="http://schemas.microsoft.com/office/drawing/2014/main" id="{82D7EB5E-E4A7-49B0-A0A3-E2071FE33AE5}"/>
              </a:ext>
            </a:extLst>
          </p:cNvPr>
          <p:cNvSpPr txBox="1"/>
          <p:nvPr/>
        </p:nvSpPr>
        <p:spPr>
          <a:xfrm>
            <a:off x="6781491" y="3170754"/>
            <a:ext cx="2264985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심리 응급지원</a:t>
            </a:r>
            <a:endParaRPr lang="en-US" altLang="ko-KR" sz="2000" b="0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개별상담</a:t>
            </a:r>
            <a:endParaRPr lang="en-US" altLang="ko-KR" sz="2000" b="0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집단상담</a:t>
            </a:r>
            <a:endParaRPr lang="en-US" altLang="ko-KR" sz="2000" b="0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자살 </a:t>
            </a:r>
            <a:r>
              <a:rPr lang="ko-KR" altLang="en-US" sz="2000" dirty="0" err="1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위험군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 조기</a:t>
            </a:r>
            <a:endParaRPr lang="en-US" altLang="ko-KR" sz="2000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발견</a:t>
            </a: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,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 전문기관 연계</a:t>
            </a:r>
            <a:endParaRPr sz="2000" dirty="0">
              <a:solidFill>
                <a:schemeClr val="tx1"/>
              </a:solidFill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pic>
        <p:nvPicPr>
          <p:cNvPr id="29" name="Google Shape;113;p15" descr="image.png">
            <a:extLst>
              <a:ext uri="{FF2B5EF4-FFF2-40B4-BE49-F238E27FC236}">
                <a16:creationId xmlns:a16="http://schemas.microsoft.com/office/drawing/2014/main" id="{AF97A14D-EAD4-4427-B554-AEF9A10A57B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07856" y="1893910"/>
            <a:ext cx="2669274" cy="423436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115;p15">
            <a:extLst>
              <a:ext uri="{FF2B5EF4-FFF2-40B4-BE49-F238E27FC236}">
                <a16:creationId xmlns:a16="http://schemas.microsoft.com/office/drawing/2014/main" id="{966A617E-A5DB-47EA-ACED-6E4DA866CCD2}"/>
              </a:ext>
            </a:extLst>
          </p:cNvPr>
          <p:cNvSpPr txBox="1"/>
          <p:nvPr/>
        </p:nvSpPr>
        <p:spPr>
          <a:xfrm>
            <a:off x="3950756" y="2236812"/>
            <a:ext cx="203966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500" b="1" i="0" u="none" strike="noStrike" cap="none" dirty="0">
                <a:solidFill>
                  <a:srgbClr val="004A99"/>
                </a:solidFill>
                <a:latin typeface="Noto Sans KR"/>
                <a:ea typeface="Noto Sans KR"/>
                <a:cs typeface="Noto Sans KR"/>
                <a:sym typeface="Noto Sans KR"/>
              </a:rPr>
              <a:t>자살 고위험군 사례관리</a:t>
            </a:r>
            <a:endParaRPr sz="2500" dirty="0"/>
          </a:p>
        </p:txBody>
      </p:sp>
      <p:sp>
        <p:nvSpPr>
          <p:cNvPr id="31" name="Google Shape;116;p15">
            <a:extLst>
              <a:ext uri="{FF2B5EF4-FFF2-40B4-BE49-F238E27FC236}">
                <a16:creationId xmlns:a16="http://schemas.microsoft.com/office/drawing/2014/main" id="{15A88873-FE9D-41B9-A5E8-746FDAAD9A5D}"/>
              </a:ext>
            </a:extLst>
          </p:cNvPr>
          <p:cNvSpPr txBox="1"/>
          <p:nvPr/>
        </p:nvSpPr>
        <p:spPr>
          <a:xfrm>
            <a:off x="3897690" y="3226045"/>
            <a:ext cx="226498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지속적 모니터링</a:t>
            </a:r>
            <a:endParaRPr lang="en-US" altLang="ko-KR" sz="2000" b="0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치료 연계</a:t>
            </a:r>
            <a:endParaRPr lang="en-US" altLang="ko-KR" sz="2000" b="0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위기개입 서비스</a:t>
            </a:r>
            <a:endParaRPr sz="2000" dirty="0">
              <a:solidFill>
                <a:schemeClr val="tx1"/>
              </a:solidFill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038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1981200"/>
            <a:ext cx="50958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/>
          <p:nvPr/>
        </p:nvSpPr>
        <p:spPr>
          <a:xfrm>
            <a:off x="952500" y="571500"/>
            <a:ext cx="11001375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150" b="1" i="0" u="none" strike="noStrike" cap="none" dirty="0">
                <a:solidFill>
                  <a:srgbClr val="003366"/>
                </a:solidFill>
                <a:latin typeface="Noto Sans KR"/>
                <a:ea typeface="Noto Sans KR"/>
                <a:cs typeface="Noto Sans KR"/>
                <a:sym typeface="Noto Sans KR"/>
              </a:rPr>
              <a:t>대전광역시 자살예방 사업</a:t>
            </a:r>
            <a:endParaRPr dirty="0"/>
          </a:p>
        </p:txBody>
      </p:sp>
      <p:sp>
        <p:nvSpPr>
          <p:cNvPr id="146" name="Google Shape;146;p17"/>
          <p:cNvSpPr/>
          <p:nvPr/>
        </p:nvSpPr>
        <p:spPr>
          <a:xfrm>
            <a:off x="762000" y="571500"/>
            <a:ext cx="76200" cy="5334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13;p15" descr="image.png">
            <a:extLst>
              <a:ext uri="{FF2B5EF4-FFF2-40B4-BE49-F238E27FC236}">
                <a16:creationId xmlns:a16="http://schemas.microsoft.com/office/drawing/2014/main" id="{16A5C0CD-6045-43C9-8C28-CCAE6CB7DBD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1893910"/>
            <a:ext cx="2669274" cy="423436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15;p15">
            <a:extLst>
              <a:ext uri="{FF2B5EF4-FFF2-40B4-BE49-F238E27FC236}">
                <a16:creationId xmlns:a16="http://schemas.microsoft.com/office/drawing/2014/main" id="{861DA0C6-C407-4849-9A41-A04F50C53187}"/>
              </a:ext>
            </a:extLst>
          </p:cNvPr>
          <p:cNvSpPr txBox="1"/>
          <p:nvPr/>
        </p:nvSpPr>
        <p:spPr>
          <a:xfrm>
            <a:off x="866773" y="2236812"/>
            <a:ext cx="250295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500" b="1" i="0" u="none" strike="noStrike" cap="none" dirty="0">
                <a:solidFill>
                  <a:srgbClr val="004A99"/>
                </a:solidFill>
                <a:latin typeface="Noto Sans KR"/>
                <a:ea typeface="Noto Sans KR"/>
                <a:cs typeface="Noto Sans KR"/>
                <a:sym typeface="Noto Sans KR"/>
              </a:rPr>
              <a:t>자살시도자 정보연계</a:t>
            </a:r>
            <a:endParaRPr sz="2500" dirty="0"/>
          </a:p>
        </p:txBody>
      </p:sp>
      <p:sp>
        <p:nvSpPr>
          <p:cNvPr id="16" name="Google Shape;116;p15">
            <a:extLst>
              <a:ext uri="{FF2B5EF4-FFF2-40B4-BE49-F238E27FC236}">
                <a16:creationId xmlns:a16="http://schemas.microsoft.com/office/drawing/2014/main" id="{229DC56C-56D2-46A0-9EDD-EA55D831D1C4}"/>
              </a:ext>
            </a:extLst>
          </p:cNvPr>
          <p:cNvSpPr txBox="1"/>
          <p:nvPr/>
        </p:nvSpPr>
        <p:spPr>
          <a:xfrm>
            <a:off x="864535" y="3518646"/>
            <a:ext cx="2362356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경찰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 ∙</a:t>
            </a:r>
            <a:r>
              <a:rPr lang="ko-KR" altLang="en-US" sz="2000" b="0" i="0" u="none" strike="noStrike" cap="none" dirty="0" err="1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소방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∙</a:t>
            </a:r>
            <a:r>
              <a:rPr lang="ko-KR" altLang="en-US" sz="2000" b="0" i="0" u="none" strike="noStrike" cap="none" dirty="0" err="1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보건기관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연계를 통한 통합</a:t>
            </a:r>
            <a:endParaRPr lang="en-US" altLang="ko-KR" sz="2000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서비스 제공</a:t>
            </a:r>
            <a:endParaRPr lang="en-US" altLang="ko-KR" sz="2000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위기상황 평가</a:t>
            </a: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, 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상담 및 사례관리 수행</a:t>
            </a:r>
            <a:endParaRPr sz="2000" dirty="0">
              <a:solidFill>
                <a:schemeClr val="tx1"/>
              </a:solidFill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pic>
        <p:nvPicPr>
          <p:cNvPr id="17" name="Google Shape;113;p15" descr="image.png">
            <a:extLst>
              <a:ext uri="{FF2B5EF4-FFF2-40B4-BE49-F238E27FC236}">
                <a16:creationId xmlns:a16="http://schemas.microsoft.com/office/drawing/2014/main" id="{FF0F8D43-012E-4D33-B0F6-970385DC2A3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84601" y="1893910"/>
            <a:ext cx="2669274" cy="423436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15;p15">
            <a:extLst>
              <a:ext uri="{FF2B5EF4-FFF2-40B4-BE49-F238E27FC236}">
                <a16:creationId xmlns:a16="http://schemas.microsoft.com/office/drawing/2014/main" id="{19518333-D68E-4E71-AE92-A0E7FB7BD8B4}"/>
              </a:ext>
            </a:extLst>
          </p:cNvPr>
          <p:cNvSpPr txBox="1"/>
          <p:nvPr/>
        </p:nvSpPr>
        <p:spPr>
          <a:xfrm>
            <a:off x="9627501" y="2236812"/>
            <a:ext cx="2039660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500" b="1" i="0" u="none" strike="noStrike" cap="none" dirty="0">
                <a:solidFill>
                  <a:srgbClr val="004A99"/>
                </a:solidFill>
                <a:latin typeface="Noto Sans KR"/>
                <a:ea typeface="Noto Sans KR"/>
                <a:cs typeface="Noto Sans KR"/>
                <a:sym typeface="Noto Sans KR"/>
              </a:rPr>
              <a:t>노인 자살</a:t>
            </a:r>
            <a:endParaRPr lang="en-US" altLang="ko-KR" sz="2500" b="1" i="0" u="none" strike="noStrike" cap="none" dirty="0">
              <a:solidFill>
                <a:srgbClr val="004A99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500" b="1" i="0" u="none" strike="noStrike" cap="none" dirty="0">
                <a:solidFill>
                  <a:srgbClr val="004A99"/>
                </a:solidFill>
                <a:latin typeface="Noto Sans KR"/>
                <a:ea typeface="Noto Sans KR"/>
                <a:cs typeface="Noto Sans KR"/>
                <a:sym typeface="Noto Sans KR"/>
              </a:rPr>
              <a:t>예방사업 </a:t>
            </a:r>
            <a:r>
              <a:rPr lang="ko-KR" altLang="en-US" sz="2500" b="1" kern="0" spc="0" dirty="0">
                <a:solidFill>
                  <a:schemeClr val="accent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「 </a:t>
            </a:r>
            <a:r>
              <a:rPr lang="ko-KR" altLang="en-US" sz="2500" b="1" i="0" u="none" strike="noStrike" cap="none" dirty="0" err="1">
                <a:solidFill>
                  <a:srgbClr val="004A99"/>
                </a:solidFill>
                <a:latin typeface="Noto Sans KR"/>
                <a:ea typeface="Noto Sans KR"/>
                <a:cs typeface="Noto Sans KR"/>
                <a:sym typeface="Noto Sans KR"/>
              </a:rPr>
              <a:t>노부랜드</a:t>
            </a:r>
            <a:r>
              <a:rPr lang="ko-KR" altLang="en-US" sz="2500" b="1" kern="0" spc="0" dirty="0">
                <a:solidFill>
                  <a:schemeClr val="accent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」</a:t>
            </a:r>
            <a:endParaRPr sz="2500" dirty="0"/>
          </a:p>
        </p:txBody>
      </p:sp>
      <p:sp>
        <p:nvSpPr>
          <p:cNvPr id="19" name="Google Shape;116;p15">
            <a:extLst>
              <a:ext uri="{FF2B5EF4-FFF2-40B4-BE49-F238E27FC236}">
                <a16:creationId xmlns:a16="http://schemas.microsoft.com/office/drawing/2014/main" id="{8E498FAC-8E62-4B42-AE38-77085C7BC621}"/>
              </a:ext>
            </a:extLst>
          </p:cNvPr>
          <p:cNvSpPr txBox="1"/>
          <p:nvPr/>
        </p:nvSpPr>
        <p:spPr>
          <a:xfrm>
            <a:off x="9546048" y="3518647"/>
            <a:ext cx="2407827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노인 자살 고위험군 발굴 및 연계를 위한 협력체계 구축</a:t>
            </a:r>
            <a:endParaRPr lang="en-US" altLang="ko-KR" sz="2000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우울 및 자살 위험 노인 발굴</a:t>
            </a: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,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상담 등</a:t>
            </a:r>
            <a:endParaRPr sz="2000" dirty="0">
              <a:solidFill>
                <a:schemeClr val="tx1"/>
              </a:solidFill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pic>
        <p:nvPicPr>
          <p:cNvPr id="20" name="Google Shape;113;p15" descr="image.png">
            <a:extLst>
              <a:ext uri="{FF2B5EF4-FFF2-40B4-BE49-F238E27FC236}">
                <a16:creationId xmlns:a16="http://schemas.microsoft.com/office/drawing/2014/main" id="{4CAAE7B9-7766-4C34-B7C9-E2C5A42DB1E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38746" y="1893910"/>
            <a:ext cx="2669274" cy="423436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15;p15">
            <a:extLst>
              <a:ext uri="{FF2B5EF4-FFF2-40B4-BE49-F238E27FC236}">
                <a16:creationId xmlns:a16="http://schemas.microsoft.com/office/drawing/2014/main" id="{7A631565-8668-4DE3-91F7-A2466DFDF681}"/>
              </a:ext>
            </a:extLst>
          </p:cNvPr>
          <p:cNvSpPr txBox="1"/>
          <p:nvPr/>
        </p:nvSpPr>
        <p:spPr>
          <a:xfrm>
            <a:off x="6604909" y="2236812"/>
            <a:ext cx="2454367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ko-KR" altLang="en-US" sz="2500" b="1" i="0" u="none" strike="noStrike" cap="none" dirty="0">
                <a:solidFill>
                  <a:srgbClr val="004A99"/>
                </a:solidFill>
                <a:latin typeface="Noto Sans KR"/>
                <a:ea typeface="Noto Sans KR"/>
                <a:cs typeface="Noto Sans KR"/>
                <a:sym typeface="Noto Sans KR"/>
              </a:rPr>
              <a:t>청장년 자살</a:t>
            </a:r>
            <a:endParaRPr lang="en-US" altLang="ko-KR" sz="2500" b="1" i="0" u="none" strike="noStrike" cap="none" dirty="0">
              <a:solidFill>
                <a:srgbClr val="004A99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algn="ctr"/>
            <a:r>
              <a:rPr lang="ko-KR" altLang="en-US" sz="2500" b="1" i="0" u="none" strike="noStrike" cap="none" dirty="0">
                <a:solidFill>
                  <a:srgbClr val="004A99"/>
                </a:solidFill>
                <a:latin typeface="Noto Sans KR"/>
                <a:ea typeface="Noto Sans KR"/>
                <a:cs typeface="Noto Sans KR"/>
                <a:sym typeface="Noto Sans KR"/>
              </a:rPr>
              <a:t>예방사업</a:t>
            </a:r>
            <a:endParaRPr lang="en-US" altLang="ko-KR" sz="2500" b="1" i="0" u="none" strike="noStrike" cap="none" dirty="0">
              <a:solidFill>
                <a:srgbClr val="004A99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algn="ctr"/>
            <a:r>
              <a:rPr lang="ko-KR" altLang="en-US" sz="2500" b="1" kern="0" spc="0" dirty="0">
                <a:solidFill>
                  <a:schemeClr val="accent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「</a:t>
            </a:r>
            <a:r>
              <a:rPr lang="ko-KR" altLang="en-US" sz="2500" b="1" i="0" u="none" strike="noStrike" cap="none" dirty="0" err="1">
                <a:solidFill>
                  <a:srgbClr val="004A99"/>
                </a:solidFill>
                <a:latin typeface="Noto Sans KR"/>
                <a:ea typeface="Noto Sans KR"/>
                <a:cs typeface="Noto Sans KR"/>
                <a:sym typeface="Noto Sans KR"/>
              </a:rPr>
              <a:t>영면영</a:t>
            </a:r>
            <a:r>
              <a:rPr lang="ko-KR" altLang="en-US" sz="2500" b="1" i="0" u="none" strike="noStrike" cap="none" dirty="0" err="1">
                <a:solidFill>
                  <a:srgbClr val="004A99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차</a:t>
            </a:r>
            <a:r>
              <a:rPr lang="ko-KR" altLang="en-US" sz="2500" b="1" kern="0" spc="0" dirty="0">
                <a:solidFill>
                  <a:schemeClr val="accent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」</a:t>
            </a:r>
            <a:r>
              <a:rPr lang="ko-KR" altLang="en-US" sz="2500" b="1" i="0" u="none" strike="noStrike" cap="none" dirty="0">
                <a:solidFill>
                  <a:srgbClr val="004A99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endParaRPr sz="2500" dirty="0"/>
          </a:p>
        </p:txBody>
      </p:sp>
      <p:sp>
        <p:nvSpPr>
          <p:cNvPr id="28" name="Google Shape;116;p15">
            <a:extLst>
              <a:ext uri="{FF2B5EF4-FFF2-40B4-BE49-F238E27FC236}">
                <a16:creationId xmlns:a16="http://schemas.microsoft.com/office/drawing/2014/main" id="{82D7EB5E-E4A7-49B0-A0A3-E2071FE33AE5}"/>
              </a:ext>
            </a:extLst>
          </p:cNvPr>
          <p:cNvSpPr txBox="1"/>
          <p:nvPr/>
        </p:nvSpPr>
        <p:spPr>
          <a:xfrm>
            <a:off x="6640890" y="3518647"/>
            <a:ext cx="2264985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청장년층 대상</a:t>
            </a:r>
            <a:endParaRPr lang="en-US" altLang="ko-KR" sz="2000" b="0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정신건강 선별검사</a:t>
            </a: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,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자살예방 인식개선</a:t>
            </a:r>
            <a:endParaRPr lang="en-US" altLang="ko-KR" sz="2000" b="0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정신건강 상태 평가</a:t>
            </a: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,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고위험군 발굴</a:t>
            </a:r>
            <a:endParaRPr sz="2000" dirty="0">
              <a:solidFill>
                <a:schemeClr val="tx1"/>
              </a:solidFill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pic>
        <p:nvPicPr>
          <p:cNvPr id="29" name="Google Shape;113;p15" descr="image.png">
            <a:extLst>
              <a:ext uri="{FF2B5EF4-FFF2-40B4-BE49-F238E27FC236}">
                <a16:creationId xmlns:a16="http://schemas.microsoft.com/office/drawing/2014/main" id="{AF97A14D-EAD4-4427-B554-AEF9A10A57B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07856" y="1893910"/>
            <a:ext cx="2669274" cy="423436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115;p15">
            <a:extLst>
              <a:ext uri="{FF2B5EF4-FFF2-40B4-BE49-F238E27FC236}">
                <a16:creationId xmlns:a16="http://schemas.microsoft.com/office/drawing/2014/main" id="{966A617E-A5DB-47EA-ACED-6E4DA866CCD2}"/>
              </a:ext>
            </a:extLst>
          </p:cNvPr>
          <p:cNvSpPr txBox="1"/>
          <p:nvPr/>
        </p:nvSpPr>
        <p:spPr>
          <a:xfrm>
            <a:off x="3950756" y="2236812"/>
            <a:ext cx="203966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500" b="1" i="0" u="none" strike="noStrike" cap="none" dirty="0">
                <a:solidFill>
                  <a:srgbClr val="004A99"/>
                </a:solidFill>
                <a:latin typeface="Noto Sans KR"/>
                <a:ea typeface="Noto Sans KR"/>
                <a:cs typeface="Noto Sans KR"/>
                <a:sym typeface="Noto Sans KR"/>
              </a:rPr>
              <a:t>지역사회 사후</a:t>
            </a:r>
            <a:endParaRPr lang="en-US" altLang="ko-KR" sz="2500" b="1" i="0" u="none" strike="noStrike" cap="none" dirty="0">
              <a:solidFill>
                <a:srgbClr val="004A99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500" b="1" i="0" u="none" strike="noStrike" cap="none" dirty="0">
                <a:solidFill>
                  <a:srgbClr val="004A99"/>
                </a:solidFill>
                <a:latin typeface="Noto Sans KR"/>
                <a:ea typeface="Noto Sans KR"/>
                <a:cs typeface="Noto Sans KR"/>
                <a:sym typeface="Noto Sans KR"/>
              </a:rPr>
              <a:t>대응 체계 구축</a:t>
            </a:r>
            <a:endParaRPr sz="2500" dirty="0"/>
          </a:p>
        </p:txBody>
      </p:sp>
      <p:sp>
        <p:nvSpPr>
          <p:cNvPr id="31" name="Google Shape;116;p15">
            <a:extLst>
              <a:ext uri="{FF2B5EF4-FFF2-40B4-BE49-F238E27FC236}">
                <a16:creationId xmlns:a16="http://schemas.microsoft.com/office/drawing/2014/main" id="{15A88873-FE9D-41B9-A5E8-746FDAAD9A5D}"/>
              </a:ext>
            </a:extLst>
          </p:cNvPr>
          <p:cNvSpPr txBox="1"/>
          <p:nvPr/>
        </p:nvSpPr>
        <p:spPr>
          <a:xfrm>
            <a:off x="3831015" y="3518647"/>
            <a:ext cx="2264985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심리적 응급지원</a:t>
            </a:r>
            <a:endParaRPr lang="en-US" altLang="ko-KR" sz="2000" b="0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현장개입</a:t>
            </a: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및 심리적 응급지원 제공</a:t>
            </a:r>
            <a:endParaRPr lang="en-US" altLang="ko-KR" sz="2000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관련 기관 사후대응 체계 구축</a:t>
            </a:r>
            <a:endParaRPr sz="2000" dirty="0">
              <a:solidFill>
                <a:schemeClr val="tx1"/>
              </a:solidFill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2426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13;p15" descr="image.png">
            <a:extLst>
              <a:ext uri="{FF2B5EF4-FFF2-40B4-BE49-F238E27FC236}">
                <a16:creationId xmlns:a16="http://schemas.microsoft.com/office/drawing/2014/main" id="{14B5EC8E-098C-4F96-8E85-1C6B2ABCD9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999" y="2195294"/>
            <a:ext cx="10201835" cy="4091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1"/>
          <p:cNvSpPr txBox="1"/>
          <p:nvPr/>
        </p:nvSpPr>
        <p:spPr>
          <a:xfrm>
            <a:off x="952500" y="571500"/>
            <a:ext cx="11001375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003366"/>
                </a:solidFill>
                <a:latin typeface="Noto Sans KR"/>
                <a:ea typeface="Noto Sans KR"/>
                <a:cs typeface="Noto Sans KR"/>
                <a:sym typeface="Noto Sans KR"/>
              </a:rPr>
              <a:t>3. </a:t>
            </a:r>
            <a:r>
              <a:rPr lang="ko-KR" altLang="en-US" sz="3150" b="1" i="0" u="none" strike="noStrike" cap="none" dirty="0">
                <a:solidFill>
                  <a:srgbClr val="003366"/>
                </a:solidFill>
                <a:latin typeface="Noto Sans KR"/>
                <a:ea typeface="Noto Sans KR"/>
                <a:cs typeface="Noto Sans KR"/>
                <a:sym typeface="Noto Sans KR"/>
              </a:rPr>
              <a:t>자살예방 정책의 한계</a:t>
            </a:r>
            <a:endParaRPr dirty="0"/>
          </a:p>
        </p:txBody>
      </p:sp>
      <p:sp>
        <p:nvSpPr>
          <p:cNvPr id="213" name="Google Shape;213;p21"/>
          <p:cNvSpPr/>
          <p:nvPr/>
        </p:nvSpPr>
        <p:spPr>
          <a:xfrm>
            <a:off x="762000" y="571500"/>
            <a:ext cx="76200" cy="5334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15;p15">
            <a:extLst>
              <a:ext uri="{FF2B5EF4-FFF2-40B4-BE49-F238E27FC236}">
                <a16:creationId xmlns:a16="http://schemas.microsoft.com/office/drawing/2014/main" id="{F6A40452-B536-4EB6-8275-40F1BEA7B41E}"/>
              </a:ext>
            </a:extLst>
          </p:cNvPr>
          <p:cNvSpPr txBox="1"/>
          <p:nvPr/>
        </p:nvSpPr>
        <p:spPr>
          <a:xfrm>
            <a:off x="952499" y="1739646"/>
            <a:ext cx="5205413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500" b="1" i="0" u="none" strike="noStrike" cap="none" dirty="0">
                <a:solidFill>
                  <a:srgbClr val="004A99"/>
                </a:solidFill>
                <a:latin typeface="Noto Sans KR"/>
                <a:ea typeface="Noto Sans KR"/>
                <a:cs typeface="Noto Sans KR"/>
                <a:sym typeface="Noto Sans KR"/>
              </a:rPr>
              <a:t>주요 문제점</a:t>
            </a:r>
            <a:endParaRPr lang="en-US" altLang="ko-KR" sz="2500" b="1" i="0" u="none" strike="noStrike" cap="none" dirty="0">
              <a:solidFill>
                <a:srgbClr val="004A99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ko-KR" sz="2100" b="1" dirty="0">
              <a:solidFill>
                <a:srgbClr val="004A99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i="0" u="none" strike="noStrike" cap="none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• </a:t>
            </a:r>
            <a:r>
              <a:rPr lang="ko-KR" altLang="en-US" sz="2000" b="1" i="0" u="none" strike="noStrike" cap="none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사후관리 및 추적체계 부족</a:t>
            </a:r>
            <a:endParaRPr lang="en-US" altLang="ko-KR" sz="2000" b="1" i="0" u="none" strike="noStrike" cap="none" dirty="0">
              <a:solidFill>
                <a:srgbClr val="002060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Noto Sans KR"/>
              <a:sym typeface="Noto Sans KR"/>
            </a:endParaRPr>
          </a:p>
          <a:p>
            <a:pPr>
              <a:lnSpc>
                <a:spcPct val="200000"/>
              </a:lnSpc>
            </a:pPr>
            <a:r>
              <a:rPr lang="en-US" altLang="ko-KR" sz="2000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  - </a:t>
            </a:r>
            <a:r>
              <a:rPr lang="ko-KR" altLang="en-US" sz="2000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장기적 추적 관리와 지역사회 연계 제한적</a:t>
            </a:r>
            <a:endParaRPr lang="en-US" altLang="ko-KR" sz="2000" dirty="0">
              <a:solidFill>
                <a:srgbClr val="002060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Noto Sans KR"/>
              <a:sym typeface="Noto Sans KR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i="0" u="none" strike="noStrike" cap="none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•  </a:t>
            </a:r>
            <a:r>
              <a:rPr lang="ko-KR" altLang="en-US" sz="2000" b="1" i="0" u="none" strike="noStrike" cap="none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지역 간 서비스 격차</a:t>
            </a:r>
            <a:endParaRPr lang="en-US" altLang="ko-KR" sz="2000" b="1" i="0" u="none" strike="noStrike" cap="none" dirty="0">
              <a:solidFill>
                <a:srgbClr val="002060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Noto Sans KR"/>
              <a:sym typeface="Noto Sans KR"/>
            </a:endParaRPr>
          </a:p>
          <a:p>
            <a:pPr>
              <a:lnSpc>
                <a:spcPct val="200000"/>
              </a:lnSpc>
            </a:pPr>
            <a:r>
              <a:rPr lang="en-US" altLang="ko-KR" sz="2000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  - </a:t>
            </a:r>
            <a:r>
              <a:rPr lang="ko-KR" altLang="en-US" sz="2000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농어촌 및 중소도시 지역 낮은 서비스 접근성 </a:t>
            </a:r>
            <a:endParaRPr lang="en-US" altLang="ko-KR" sz="2000" i="0" u="none" strike="noStrike" cap="none" dirty="0">
              <a:solidFill>
                <a:srgbClr val="002060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Noto Sans KR"/>
              <a:sym typeface="Noto Sans KR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000" b="1" i="0" u="none" strike="noStrike" cap="none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• </a:t>
            </a:r>
            <a:r>
              <a:rPr lang="ko-KR" altLang="en-US" sz="2000" b="1" i="0" u="none" strike="noStrike" cap="none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부처 간 협력 미흡</a:t>
            </a:r>
            <a:endParaRPr lang="en-US" altLang="ko-KR" sz="2000" b="1" i="0" u="none" strike="noStrike" cap="none" dirty="0">
              <a:solidFill>
                <a:srgbClr val="002060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Noto Sans KR"/>
              <a:sym typeface="Noto Sans KR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000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  - </a:t>
            </a:r>
            <a:r>
              <a:rPr lang="ko-KR" altLang="en-US" sz="2000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통합 서비스 제공 한계</a:t>
            </a:r>
            <a:endParaRPr lang="en-US" altLang="ko-KR" sz="2000" dirty="0">
              <a:solidFill>
                <a:srgbClr val="002060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Noto Sans KR"/>
              <a:sym typeface="Noto Sans KR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000" b="1" i="0" u="none" strike="noStrike" cap="none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• 24</a:t>
            </a:r>
            <a:r>
              <a:rPr lang="ko-KR" altLang="en-US" sz="2000" b="1" i="0" u="none" strike="noStrike" cap="none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시간 위기대응체계 미비</a:t>
            </a:r>
            <a:endParaRPr lang="en-US" altLang="ko-KR" sz="2000" b="1" i="0" u="none" strike="noStrike" cap="none" dirty="0">
              <a:solidFill>
                <a:srgbClr val="002060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Noto Sans KR"/>
              <a:sym typeface="Noto Sans KR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sym typeface="Noto Sans KR"/>
              </a:rPr>
              <a:t>  - </a:t>
            </a:r>
            <a:r>
              <a:rPr lang="ko-KR" altLang="en-US" sz="2000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sym typeface="Noto Sans KR"/>
              </a:rPr>
              <a:t>정신건강 서비스의 평일 주간 중심 운영</a:t>
            </a:r>
            <a:endParaRPr sz="2000" dirty="0"/>
          </a:p>
        </p:txBody>
      </p:sp>
      <p:sp>
        <p:nvSpPr>
          <p:cNvPr id="16" name="Google Shape;115;p15">
            <a:extLst>
              <a:ext uri="{FF2B5EF4-FFF2-40B4-BE49-F238E27FC236}">
                <a16:creationId xmlns:a16="http://schemas.microsoft.com/office/drawing/2014/main" id="{8513CDFB-6900-43FE-9570-767B0B48B530}"/>
              </a:ext>
            </a:extLst>
          </p:cNvPr>
          <p:cNvSpPr txBox="1"/>
          <p:nvPr/>
        </p:nvSpPr>
        <p:spPr>
          <a:xfrm>
            <a:off x="6520420" y="1739646"/>
            <a:ext cx="5205413" cy="403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ko-KR" sz="2100" b="1" dirty="0">
              <a:solidFill>
                <a:srgbClr val="004A99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ko-KR" sz="2100" b="1" dirty="0">
              <a:solidFill>
                <a:srgbClr val="004A99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000" b="1" i="0" u="none" strike="noStrike" cap="none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• </a:t>
            </a:r>
            <a:r>
              <a:rPr lang="ko-KR" altLang="en-US" sz="2000" b="1" i="0" u="none" strike="noStrike" cap="none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전문인력 부족</a:t>
            </a:r>
            <a:endParaRPr lang="en-US" altLang="ko-KR" sz="2000" b="1" i="0" u="none" strike="noStrike" cap="none" dirty="0">
              <a:solidFill>
                <a:srgbClr val="002060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Noto Sans KR"/>
              <a:sym typeface="Noto Sans KR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000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  - </a:t>
            </a:r>
            <a:r>
              <a:rPr lang="ko-KR" altLang="en-US" sz="2000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정신건강복지센터 등 전문인력 지속 부족</a:t>
            </a:r>
            <a:endParaRPr lang="en-US" altLang="ko-KR" sz="2000" dirty="0">
              <a:solidFill>
                <a:srgbClr val="002060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Noto Sans KR"/>
              <a:sym typeface="Noto Sans KR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000" b="1" i="0" u="none" strike="noStrike" cap="none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• </a:t>
            </a:r>
            <a:r>
              <a:rPr lang="ko-KR" altLang="en-US" sz="2000" b="1" i="0" u="none" strike="noStrike" cap="none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예산 부족</a:t>
            </a:r>
            <a:endParaRPr lang="en-US" altLang="ko-KR" sz="2000" b="1" i="0" u="none" strike="noStrike" cap="none" dirty="0">
              <a:solidFill>
                <a:srgbClr val="002060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Noto Sans KR"/>
              <a:sym typeface="Noto Sans KR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000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  - </a:t>
            </a:r>
            <a:r>
              <a:rPr lang="ko-KR" altLang="en-US" sz="2000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전문인력 확보</a:t>
            </a:r>
            <a:r>
              <a:rPr lang="en-US" altLang="ko-KR" sz="2000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, </a:t>
            </a:r>
            <a:r>
              <a:rPr lang="ko-KR" altLang="en-US" sz="2000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서비스 확대 예산 부족</a:t>
            </a:r>
            <a:endParaRPr lang="en-US" altLang="ko-KR" sz="2000" i="0" u="none" strike="noStrike" cap="none" dirty="0">
              <a:solidFill>
                <a:srgbClr val="002060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Noto Sans KR"/>
              <a:sym typeface="Noto Sans KR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000" b="1" i="0" u="none" strike="noStrike" cap="none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• </a:t>
            </a:r>
            <a:r>
              <a:rPr lang="ko-KR" altLang="en-US" sz="2000" b="1" i="0" u="none" strike="noStrike" cap="none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유족 지원체계 부족</a:t>
            </a:r>
            <a:endParaRPr lang="en-US" altLang="ko-KR" sz="2000" b="1" i="0" u="none" strike="noStrike" cap="none" dirty="0">
              <a:solidFill>
                <a:srgbClr val="002060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Noto Sans KR"/>
              <a:sym typeface="Noto Sans KR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000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  - </a:t>
            </a:r>
            <a:r>
              <a:rPr lang="ko-KR" altLang="en-US" sz="2000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유가족 지원 상담 중심</a:t>
            </a:r>
            <a:r>
              <a:rPr lang="en-US" altLang="ko-KR" sz="2000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, </a:t>
            </a:r>
            <a:r>
              <a:rPr lang="ko-KR" altLang="en-US" sz="2000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체계적 지원 확대</a:t>
            </a:r>
            <a:endParaRPr lang="en-US" altLang="ko-KR" sz="2000" i="0" u="none" strike="noStrike" cap="none" dirty="0">
              <a:solidFill>
                <a:srgbClr val="002060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Noto Sans KR"/>
              <a:sym typeface="Noto Sans K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6" y="1981200"/>
            <a:ext cx="235217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/>
          <p:nvPr/>
        </p:nvSpPr>
        <p:spPr>
          <a:xfrm>
            <a:off x="952500" y="571500"/>
            <a:ext cx="11001375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150" b="1" i="0" u="none" strike="noStrike" cap="none" dirty="0">
                <a:solidFill>
                  <a:srgbClr val="003366"/>
                </a:solidFill>
                <a:latin typeface="Noto Sans KR"/>
                <a:ea typeface="Noto Sans KR"/>
                <a:cs typeface="Noto Sans KR"/>
                <a:sym typeface="Noto Sans KR"/>
              </a:rPr>
              <a:t>4. </a:t>
            </a:r>
            <a:r>
              <a:rPr lang="ko-KR" altLang="en-US" sz="3150" b="1" i="0" u="none" strike="noStrike" cap="none" dirty="0">
                <a:solidFill>
                  <a:srgbClr val="003366"/>
                </a:solidFill>
                <a:latin typeface="Noto Sans KR"/>
                <a:ea typeface="Noto Sans KR"/>
                <a:cs typeface="Noto Sans KR"/>
                <a:sym typeface="Noto Sans KR"/>
              </a:rPr>
              <a:t>해외 사례</a:t>
            </a:r>
            <a:endParaRPr dirty="0"/>
          </a:p>
        </p:txBody>
      </p:sp>
      <p:sp>
        <p:nvSpPr>
          <p:cNvPr id="146" name="Google Shape;146;p17"/>
          <p:cNvSpPr/>
          <p:nvPr/>
        </p:nvSpPr>
        <p:spPr>
          <a:xfrm>
            <a:off x="762000" y="571500"/>
            <a:ext cx="76200" cy="5334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13;p15" descr="image.png">
            <a:extLst>
              <a:ext uri="{FF2B5EF4-FFF2-40B4-BE49-F238E27FC236}">
                <a16:creationId xmlns:a16="http://schemas.microsoft.com/office/drawing/2014/main" id="{16A5C0CD-6045-43C9-8C28-CCAE6CB7DBD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1" y="1838892"/>
            <a:ext cx="2587387" cy="423436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15;p15">
            <a:extLst>
              <a:ext uri="{FF2B5EF4-FFF2-40B4-BE49-F238E27FC236}">
                <a16:creationId xmlns:a16="http://schemas.microsoft.com/office/drawing/2014/main" id="{861DA0C6-C407-4849-9A41-A04F50C53187}"/>
              </a:ext>
            </a:extLst>
          </p:cNvPr>
          <p:cNvSpPr txBox="1"/>
          <p:nvPr/>
        </p:nvSpPr>
        <p:spPr>
          <a:xfrm>
            <a:off x="947733" y="2181794"/>
            <a:ext cx="197708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100" b="1" i="0" u="none" strike="noStrike" cap="none" dirty="0">
                <a:solidFill>
                  <a:srgbClr val="004A99"/>
                </a:solidFill>
                <a:latin typeface="Noto Sans KR"/>
                <a:ea typeface="Noto Sans KR"/>
                <a:cs typeface="Noto Sans KR"/>
                <a:sym typeface="Noto Sans KR"/>
              </a:rPr>
              <a:t>일본</a:t>
            </a:r>
            <a:endParaRPr dirty="0"/>
          </a:p>
        </p:txBody>
      </p:sp>
      <p:sp>
        <p:nvSpPr>
          <p:cNvPr id="16" name="Google Shape;116;p15">
            <a:extLst>
              <a:ext uri="{FF2B5EF4-FFF2-40B4-BE49-F238E27FC236}">
                <a16:creationId xmlns:a16="http://schemas.microsoft.com/office/drawing/2014/main" id="{229DC56C-56D2-46A0-9EDD-EA55D831D1C4}"/>
              </a:ext>
            </a:extLst>
          </p:cNvPr>
          <p:cNvSpPr txBox="1"/>
          <p:nvPr/>
        </p:nvSpPr>
        <p:spPr>
          <a:xfrm>
            <a:off x="947732" y="2734243"/>
            <a:ext cx="2195501" cy="310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ko-KR" sz="1800" b="1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1800" b="1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자살대책기본법 제정</a:t>
            </a:r>
            <a:endParaRPr lang="en-US" altLang="ko-KR" sz="1800" b="1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1800" b="1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1800" b="1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국가 주도 예방체계</a:t>
            </a:r>
            <a:endParaRPr lang="en-US" altLang="ko-KR" sz="1800" b="1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sz="1800" dirty="0">
                <a:solidFill>
                  <a:schemeClr val="tx1"/>
                </a:solidFill>
                <a:latin typeface="Noto Sans KR"/>
                <a:ea typeface="Noto Sans KR"/>
                <a:sym typeface="Noto Sans KR"/>
              </a:rPr>
              <a:t>  - </a:t>
            </a:r>
            <a:r>
              <a:rPr lang="ko-KR" altLang="en-US" sz="1800" dirty="0">
                <a:solidFill>
                  <a:schemeClr val="tx1"/>
                </a:solidFill>
                <a:latin typeface="Noto Sans KR"/>
                <a:ea typeface="Noto Sans KR"/>
                <a:sym typeface="Noto Sans KR"/>
              </a:rPr>
              <a:t>지역 맞춤형 자살 예방 사업 운영</a:t>
            </a:r>
            <a:endParaRPr lang="en-US" altLang="ko-KR" sz="1800" dirty="0">
              <a:solidFill>
                <a:schemeClr val="tx1"/>
              </a:solidFill>
              <a:latin typeface="Noto Sans KR"/>
              <a:ea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sz="1800" dirty="0">
                <a:solidFill>
                  <a:schemeClr val="tx1"/>
                </a:solidFill>
                <a:latin typeface="Noto Sans KR"/>
                <a:ea typeface="Noto Sans KR"/>
                <a:sym typeface="Noto Sans KR"/>
              </a:rPr>
              <a:t>  - </a:t>
            </a:r>
            <a:r>
              <a:rPr lang="ko-KR" altLang="en-US" sz="1800" dirty="0">
                <a:solidFill>
                  <a:schemeClr val="tx1"/>
                </a:solidFill>
                <a:latin typeface="Noto Sans KR"/>
                <a:ea typeface="Noto Sans KR"/>
                <a:sym typeface="Noto Sans KR"/>
              </a:rPr>
              <a:t>자살 </a:t>
            </a:r>
            <a:r>
              <a:rPr lang="ko-KR" altLang="en-US" sz="1800" dirty="0" err="1">
                <a:solidFill>
                  <a:schemeClr val="tx1"/>
                </a:solidFill>
                <a:latin typeface="Noto Sans KR"/>
                <a:ea typeface="Noto Sans KR"/>
                <a:sym typeface="Noto Sans KR"/>
              </a:rPr>
              <a:t>위험군</a:t>
            </a:r>
            <a:r>
              <a:rPr lang="ko-KR" altLang="en-US" sz="1800" dirty="0">
                <a:solidFill>
                  <a:schemeClr val="tx1"/>
                </a:solidFill>
                <a:latin typeface="Noto Sans KR"/>
                <a:ea typeface="Noto Sans KR"/>
                <a:sym typeface="Noto Sans KR"/>
              </a:rPr>
              <a:t> 조기 발견 등을 통해 자살률 감소 성과</a:t>
            </a:r>
            <a:endParaRPr sz="1800" dirty="0">
              <a:solidFill>
                <a:schemeClr val="tx1"/>
              </a:solidFill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pic>
        <p:nvPicPr>
          <p:cNvPr id="21" name="Google Shape;113;p15" descr="image.png">
            <a:extLst>
              <a:ext uri="{FF2B5EF4-FFF2-40B4-BE49-F238E27FC236}">
                <a16:creationId xmlns:a16="http://schemas.microsoft.com/office/drawing/2014/main" id="{0B66AE4F-E4C7-4A20-8875-826913D873E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9614" y="1838892"/>
            <a:ext cx="2352170" cy="423436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15;p15">
            <a:extLst>
              <a:ext uri="{FF2B5EF4-FFF2-40B4-BE49-F238E27FC236}">
                <a16:creationId xmlns:a16="http://schemas.microsoft.com/office/drawing/2014/main" id="{D411FF6A-18B4-482F-85B9-6E22AC470833}"/>
              </a:ext>
            </a:extLst>
          </p:cNvPr>
          <p:cNvSpPr txBox="1"/>
          <p:nvPr/>
        </p:nvSpPr>
        <p:spPr>
          <a:xfrm>
            <a:off x="6637606" y="2181794"/>
            <a:ext cx="1797353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100" b="1" i="0" u="none" strike="noStrike" cap="none" dirty="0">
                <a:solidFill>
                  <a:srgbClr val="004A99"/>
                </a:solidFill>
                <a:latin typeface="Noto Sans KR"/>
                <a:ea typeface="Noto Sans KR"/>
                <a:cs typeface="Noto Sans KR"/>
                <a:sym typeface="Noto Sans KR"/>
              </a:rPr>
              <a:t>스웨덴</a:t>
            </a:r>
            <a:endParaRPr dirty="0"/>
          </a:p>
        </p:txBody>
      </p:sp>
      <p:sp>
        <p:nvSpPr>
          <p:cNvPr id="23" name="Google Shape;116;p15">
            <a:extLst>
              <a:ext uri="{FF2B5EF4-FFF2-40B4-BE49-F238E27FC236}">
                <a16:creationId xmlns:a16="http://schemas.microsoft.com/office/drawing/2014/main" id="{BA49319F-F224-43ED-A2CE-74098E6AADDC}"/>
              </a:ext>
            </a:extLst>
          </p:cNvPr>
          <p:cNvSpPr txBox="1"/>
          <p:nvPr/>
        </p:nvSpPr>
        <p:spPr>
          <a:xfrm>
            <a:off x="6647532" y="2734243"/>
            <a:ext cx="1995910" cy="310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ko-KR" sz="1800" b="1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Vision Zero </a:t>
            </a:r>
            <a:r>
              <a:rPr lang="ko-KR" altLang="en-US" sz="1800" b="1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정책</a:t>
            </a:r>
            <a:endParaRPr lang="en-US" altLang="ko-KR" sz="1800" b="1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18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  - </a:t>
            </a:r>
            <a:r>
              <a:rPr lang="ko-KR" altLang="en-US" sz="18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자살 사망자 수 최소화 </a:t>
            </a:r>
            <a:r>
              <a:rPr lang="en-US" altLang="ko-KR" sz="18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: </a:t>
            </a:r>
            <a:r>
              <a:rPr lang="ko-KR" altLang="en-US" sz="18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국가 목표</a:t>
            </a:r>
            <a:endParaRPr lang="en-US" altLang="ko-KR" sz="1800" b="0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18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18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통합예방체계 구축</a:t>
            </a:r>
            <a:endParaRPr lang="en-US" altLang="ko-KR" sz="1800" b="0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1800" b="1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1800" b="1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정신건강 서비스 접근성 제고</a:t>
            </a:r>
            <a:r>
              <a:rPr lang="en-US" altLang="ko-KR" sz="1800" b="1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조기</a:t>
            </a:r>
            <a:endParaRPr lang="en-US" altLang="ko-KR" sz="1800" b="1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ko-KR" altLang="en-US" sz="1800" b="1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개입 체계 강화</a:t>
            </a:r>
            <a:endParaRPr sz="1800" b="1" dirty="0">
              <a:solidFill>
                <a:schemeClr val="tx1"/>
              </a:solidFill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pic>
        <p:nvPicPr>
          <p:cNvPr id="24" name="Google Shape;113;p15" descr="image.png">
            <a:extLst>
              <a:ext uri="{FF2B5EF4-FFF2-40B4-BE49-F238E27FC236}">
                <a16:creationId xmlns:a16="http://schemas.microsoft.com/office/drawing/2014/main" id="{30EBC192-2C28-4442-9491-9B78F40E707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90272" y="1838892"/>
            <a:ext cx="2587387" cy="423436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15;p15">
            <a:extLst>
              <a:ext uri="{FF2B5EF4-FFF2-40B4-BE49-F238E27FC236}">
                <a16:creationId xmlns:a16="http://schemas.microsoft.com/office/drawing/2014/main" id="{7C7DF9C3-BA60-4E1B-9B3B-F2A62402CFDE}"/>
              </a:ext>
            </a:extLst>
          </p:cNvPr>
          <p:cNvSpPr txBox="1"/>
          <p:nvPr/>
        </p:nvSpPr>
        <p:spPr>
          <a:xfrm>
            <a:off x="3776004" y="2181794"/>
            <a:ext cx="197708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100" b="1" i="0" u="none" strike="noStrike" cap="none" dirty="0">
                <a:solidFill>
                  <a:srgbClr val="004A99"/>
                </a:solidFill>
                <a:latin typeface="Noto Sans KR"/>
                <a:ea typeface="Noto Sans KR"/>
                <a:cs typeface="Noto Sans KR"/>
                <a:sym typeface="Noto Sans KR"/>
              </a:rPr>
              <a:t>캐나다</a:t>
            </a:r>
            <a:endParaRPr dirty="0"/>
          </a:p>
        </p:txBody>
      </p:sp>
      <p:sp>
        <p:nvSpPr>
          <p:cNvPr id="26" name="Google Shape;116;p15">
            <a:extLst>
              <a:ext uri="{FF2B5EF4-FFF2-40B4-BE49-F238E27FC236}">
                <a16:creationId xmlns:a16="http://schemas.microsoft.com/office/drawing/2014/main" id="{F11E44D1-64B9-4142-B2DE-A48B3A3D2950}"/>
              </a:ext>
            </a:extLst>
          </p:cNvPr>
          <p:cNvSpPr txBox="1"/>
          <p:nvPr/>
        </p:nvSpPr>
        <p:spPr>
          <a:xfrm>
            <a:off x="3776003" y="2734243"/>
            <a:ext cx="2195501" cy="2659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ko-KR" sz="1800" b="1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ASIST </a:t>
            </a:r>
            <a:r>
              <a:rPr lang="ko-KR" altLang="en-US" sz="1800" b="1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프로그램 운영</a:t>
            </a:r>
            <a:endParaRPr lang="en-US" altLang="ko-KR" sz="1800" b="1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18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  - </a:t>
            </a:r>
            <a:r>
              <a:rPr lang="ko-KR" altLang="en-US" sz="18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일반 시민</a:t>
            </a:r>
            <a:r>
              <a:rPr lang="en-US" altLang="ko-KR" sz="18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, </a:t>
            </a:r>
            <a:r>
              <a:rPr lang="ko-KR" altLang="en-US" sz="18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전문직 종사자 대상 </a:t>
            </a:r>
            <a:endParaRPr lang="en-US" altLang="ko-KR" sz="1800" b="0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1800" b="1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1800" b="1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생명존중문화 확산</a:t>
            </a:r>
            <a:r>
              <a:rPr lang="en-US" altLang="ko-KR" sz="1800" b="1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, </a:t>
            </a:r>
            <a:r>
              <a:rPr lang="ko-KR" altLang="en-US" sz="1800" b="1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자살에 대한 사회적 인식 개선 추진</a:t>
            </a:r>
            <a:endParaRPr sz="1800" b="1" dirty="0">
              <a:solidFill>
                <a:schemeClr val="tx1"/>
              </a:solidFill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pic>
        <p:nvPicPr>
          <p:cNvPr id="17" name="Google Shape;113;p15" descr="image.png">
            <a:extLst>
              <a:ext uri="{FF2B5EF4-FFF2-40B4-BE49-F238E27FC236}">
                <a16:creationId xmlns:a16="http://schemas.microsoft.com/office/drawing/2014/main" id="{F89700FA-FF67-48FC-A9D3-32AE4BF5C95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70411" y="1838892"/>
            <a:ext cx="2587387" cy="423436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15;p15">
            <a:extLst>
              <a:ext uri="{FF2B5EF4-FFF2-40B4-BE49-F238E27FC236}">
                <a16:creationId xmlns:a16="http://schemas.microsoft.com/office/drawing/2014/main" id="{89FCDBB7-D50A-4B16-9E15-750C3643D4AE}"/>
              </a:ext>
            </a:extLst>
          </p:cNvPr>
          <p:cNvSpPr txBox="1"/>
          <p:nvPr/>
        </p:nvSpPr>
        <p:spPr>
          <a:xfrm>
            <a:off x="9356143" y="2181794"/>
            <a:ext cx="197708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100" b="1" i="0" u="none" strike="noStrike" cap="none" dirty="0">
                <a:solidFill>
                  <a:srgbClr val="004A99"/>
                </a:solidFill>
                <a:latin typeface="Noto Sans KR"/>
                <a:ea typeface="Noto Sans KR"/>
                <a:cs typeface="Noto Sans KR"/>
                <a:sym typeface="Noto Sans KR"/>
              </a:rPr>
              <a:t>유럽</a:t>
            </a:r>
            <a:endParaRPr dirty="0"/>
          </a:p>
        </p:txBody>
      </p:sp>
      <p:sp>
        <p:nvSpPr>
          <p:cNvPr id="19" name="Google Shape;116;p15">
            <a:extLst>
              <a:ext uri="{FF2B5EF4-FFF2-40B4-BE49-F238E27FC236}">
                <a16:creationId xmlns:a16="http://schemas.microsoft.com/office/drawing/2014/main" id="{63690D7A-2E12-4E97-9443-253ABD49C273}"/>
              </a:ext>
            </a:extLst>
          </p:cNvPr>
          <p:cNvSpPr txBox="1"/>
          <p:nvPr/>
        </p:nvSpPr>
        <p:spPr>
          <a:xfrm>
            <a:off x="9356142" y="2734243"/>
            <a:ext cx="2195501" cy="310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ko-KR" sz="1800" b="1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YAM </a:t>
            </a:r>
            <a:r>
              <a:rPr lang="ko-KR" altLang="en-US" sz="1800" b="1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프로그램</a:t>
            </a:r>
            <a:endParaRPr lang="en-US" altLang="ko-KR" sz="1800" b="1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18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 - </a:t>
            </a:r>
            <a:r>
              <a:rPr lang="ko-KR" altLang="en-US" sz="18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청소년 정신건강 증진</a:t>
            </a:r>
            <a:endParaRPr lang="en-US" altLang="ko-KR" sz="1800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18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 - </a:t>
            </a:r>
            <a:r>
              <a:rPr lang="ko-KR" altLang="en-US" sz="18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자살생각 감소 효과</a:t>
            </a:r>
            <a:endParaRPr lang="en-US" altLang="ko-KR" sz="1800" b="0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1800" b="1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SUPREME </a:t>
            </a:r>
            <a:r>
              <a:rPr lang="ko-KR" altLang="en-US" sz="1800" b="1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프로젝트</a:t>
            </a:r>
            <a:endParaRPr lang="en-US" altLang="ko-KR" sz="1800" b="1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sz="1800" dirty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 - </a:t>
            </a:r>
            <a:r>
              <a:rPr lang="ko-KR" altLang="en-US" sz="1800" dirty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온라인 상담 서비스</a:t>
            </a:r>
            <a:endParaRPr lang="en-US" altLang="ko-KR" sz="1800" dirty="0">
              <a:solidFill>
                <a:schemeClr val="tx1"/>
              </a:solidFill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pPr>
              <a:lnSpc>
                <a:spcPct val="160000"/>
              </a:lnSpc>
            </a:pPr>
            <a:r>
              <a:rPr lang="en-US" altLang="ko-KR" sz="1800" b="1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1800" b="1" i="0" u="none" strike="noStrike" cap="none" dirty="0" err="1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키슈쿤헬러</a:t>
            </a:r>
            <a:r>
              <a:rPr lang="ko-KR" altLang="en-US" sz="1800" b="1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 프로젝트</a:t>
            </a:r>
            <a:endParaRPr lang="en-US" altLang="ko-KR" sz="1800" b="1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1800" dirty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 - </a:t>
            </a:r>
            <a:r>
              <a:rPr lang="ko-KR" altLang="en-US" sz="1800" dirty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일차의료 기반 예방</a:t>
            </a:r>
            <a:endParaRPr sz="1800" dirty="0">
              <a:solidFill>
                <a:schemeClr val="tx1"/>
              </a:solidFill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51782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6" y="1981200"/>
            <a:ext cx="235217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/>
          <p:nvPr/>
        </p:nvSpPr>
        <p:spPr>
          <a:xfrm>
            <a:off x="952500" y="571500"/>
            <a:ext cx="11001375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150" b="1" i="0" u="none" strike="noStrike" cap="none" dirty="0">
                <a:solidFill>
                  <a:srgbClr val="003366"/>
                </a:solidFill>
                <a:latin typeface="Noto Sans KR"/>
                <a:ea typeface="Noto Sans KR"/>
                <a:cs typeface="Noto Sans KR"/>
                <a:sym typeface="Noto Sans KR"/>
              </a:rPr>
              <a:t>5. </a:t>
            </a:r>
            <a:r>
              <a:rPr lang="ko-KR" altLang="en-US" sz="3150" b="1" i="0" u="none" strike="noStrike" cap="none" dirty="0">
                <a:solidFill>
                  <a:srgbClr val="003366"/>
                </a:solidFill>
                <a:latin typeface="Noto Sans KR"/>
                <a:ea typeface="Noto Sans KR"/>
                <a:cs typeface="Noto Sans KR"/>
                <a:sym typeface="Noto Sans KR"/>
              </a:rPr>
              <a:t>개선방안</a:t>
            </a:r>
            <a:endParaRPr dirty="0"/>
          </a:p>
        </p:txBody>
      </p:sp>
      <p:sp>
        <p:nvSpPr>
          <p:cNvPr id="146" name="Google Shape;146;p17"/>
          <p:cNvSpPr/>
          <p:nvPr/>
        </p:nvSpPr>
        <p:spPr>
          <a:xfrm>
            <a:off x="762000" y="571500"/>
            <a:ext cx="76200" cy="5334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13;p15" descr="image.png">
            <a:extLst>
              <a:ext uri="{FF2B5EF4-FFF2-40B4-BE49-F238E27FC236}">
                <a16:creationId xmlns:a16="http://schemas.microsoft.com/office/drawing/2014/main" id="{16A5C0CD-6045-43C9-8C28-CCAE6CB7DBD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1" y="1338828"/>
            <a:ext cx="9439274" cy="526199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15;p15">
            <a:extLst>
              <a:ext uri="{FF2B5EF4-FFF2-40B4-BE49-F238E27FC236}">
                <a16:creationId xmlns:a16="http://schemas.microsoft.com/office/drawing/2014/main" id="{861DA0C6-C407-4849-9A41-A04F50C53187}"/>
              </a:ext>
            </a:extLst>
          </p:cNvPr>
          <p:cNvSpPr txBox="1"/>
          <p:nvPr/>
        </p:nvSpPr>
        <p:spPr>
          <a:xfrm>
            <a:off x="891429" y="1681730"/>
            <a:ext cx="2190560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500" b="1" i="0" u="none" strike="noStrike" cap="none" dirty="0">
                <a:solidFill>
                  <a:srgbClr val="004A99"/>
                </a:solidFill>
                <a:latin typeface="Noto Sans KR"/>
                <a:ea typeface="Noto Sans KR"/>
                <a:cs typeface="Noto Sans KR"/>
                <a:sym typeface="Noto Sans KR"/>
              </a:rPr>
              <a:t>1. </a:t>
            </a:r>
            <a:r>
              <a:rPr lang="ko-KR" altLang="en-US" sz="2500" b="1" i="0" u="none" strike="noStrike" cap="none" dirty="0">
                <a:solidFill>
                  <a:srgbClr val="004A99"/>
                </a:solidFill>
                <a:latin typeface="Noto Sans KR"/>
                <a:ea typeface="Noto Sans KR"/>
                <a:cs typeface="Noto Sans KR"/>
                <a:sym typeface="Noto Sans KR"/>
              </a:rPr>
              <a:t>위기대응강화</a:t>
            </a:r>
            <a:endParaRPr sz="2500" dirty="0"/>
          </a:p>
        </p:txBody>
      </p:sp>
      <p:sp>
        <p:nvSpPr>
          <p:cNvPr id="16" name="Google Shape;116;p15">
            <a:extLst>
              <a:ext uri="{FF2B5EF4-FFF2-40B4-BE49-F238E27FC236}">
                <a16:creationId xmlns:a16="http://schemas.microsoft.com/office/drawing/2014/main" id="{229DC56C-56D2-46A0-9EDD-EA55D831D1C4}"/>
              </a:ext>
            </a:extLst>
          </p:cNvPr>
          <p:cNvSpPr txBox="1"/>
          <p:nvPr/>
        </p:nvSpPr>
        <p:spPr>
          <a:xfrm>
            <a:off x="838200" y="2234178"/>
            <a:ext cx="9120188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1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응급실기반 자살시도자 사후관리사업 확대 및 인프라 구축</a:t>
            </a:r>
            <a:endParaRPr lang="en-US" altLang="ko-KR" sz="2000" b="1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  - 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응급실 내 </a:t>
            </a: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‘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생명사랑 위기대응센터</a:t>
            </a: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’ 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기존 </a:t>
            </a: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2025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년 </a:t>
            </a: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92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개소 </a:t>
            </a: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2026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년 </a:t>
            </a: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98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개소 단계적 확대</a:t>
            </a:r>
            <a:endParaRPr lang="en-US" altLang="ko-KR" sz="2000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  -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치료비 및 전문 심리검사비 지원에 적용되던 기존 소득 기준 전면 폐지</a:t>
            </a:r>
            <a:endParaRPr lang="en-US" altLang="ko-KR" sz="2000" b="0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  - 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퇴원 고위험군 지역 정신건강복지센터 사후관리 연계 의무화 방안 검토</a:t>
            </a: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, 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법제화 추진</a:t>
            </a:r>
            <a:endParaRPr lang="en-US" altLang="ko-KR" sz="2000" b="0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en-US" altLang="ko-KR" sz="2000" b="1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24</a:t>
            </a:r>
            <a:r>
              <a:rPr lang="ko-KR" altLang="en-US" sz="2000" b="1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시간 위기대응체계 구축 및 </a:t>
            </a:r>
            <a:r>
              <a:rPr lang="ko-KR" altLang="en-US" sz="2000" b="1" i="0" u="none" strike="noStrike" cap="none" dirty="0" err="1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온오프라인</a:t>
            </a:r>
            <a:r>
              <a:rPr lang="ko-KR" altLang="en-US" sz="2000" b="1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 원스톱 지원</a:t>
            </a:r>
            <a:endParaRPr lang="en-US" altLang="ko-KR" sz="2000" b="1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  - 24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시간 자살예방 통합 상담전화</a:t>
            </a: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(109)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의 안정적 운영체계 확립</a:t>
            </a: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, 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전문 상담인력 확충</a:t>
            </a:r>
            <a:endParaRPr lang="en-US" altLang="ko-KR" sz="2000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  -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스마트폰 애플리케이션</a:t>
            </a: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(“</a:t>
            </a:r>
            <a:r>
              <a:rPr lang="ko-KR" altLang="en-US" sz="2000" b="0" i="0" u="none" strike="noStrike" cap="none" dirty="0" err="1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마들랜</a:t>
            </a: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“)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등 상담 인프라 활성화 및 접근 다변화</a:t>
            </a:r>
            <a:endParaRPr lang="en-US" altLang="ko-KR" sz="2000" b="0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</a:t>
            </a: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ko-KR" altLang="en-US" sz="2000" b="1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자살 유가족 지원체계의 전방위적 확대</a:t>
            </a:r>
            <a:endParaRPr lang="en-US" altLang="ko-KR" sz="2000" b="1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sz="2000" dirty="0">
                <a:solidFill>
                  <a:schemeClr val="tx1"/>
                </a:solidFill>
                <a:latin typeface="Noto Sans KR"/>
                <a:ea typeface="Noto Sans KR"/>
                <a:sym typeface="Noto Sans KR"/>
              </a:rPr>
              <a:t>  - ‘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sym typeface="Noto Sans KR"/>
              </a:rPr>
              <a:t>자살 유족 원스톱 지원서비스</a:t>
            </a: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sym typeface="Noto Sans KR"/>
              </a:rPr>
              <a:t>‘ 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sym typeface="Noto Sans KR"/>
              </a:rPr>
              <a:t>전국 </a:t>
            </a: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sym typeface="Noto Sans KR"/>
              </a:rPr>
              <a:t>17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sym typeface="Noto Sans KR"/>
              </a:rPr>
              <a:t>개 시도로 전면 확대</a:t>
            </a: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sym typeface="Noto Sans KR"/>
              </a:rPr>
              <a:t>(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sym typeface="Noto Sans KR"/>
              </a:rPr>
              <a:t>현 </a:t>
            </a: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sym typeface="Noto Sans KR"/>
              </a:rPr>
              <a:t>12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sym typeface="Noto Sans KR"/>
              </a:rPr>
              <a:t>개 시도 운영</a:t>
            </a: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sym typeface="Noto Sans KR"/>
              </a:rPr>
              <a:t>)</a:t>
            </a:r>
            <a:endParaRPr sz="2000" dirty="0">
              <a:solidFill>
                <a:schemeClr val="tx1"/>
              </a:solidFill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1314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>
          <a:extLst>
            <a:ext uri="{FF2B5EF4-FFF2-40B4-BE49-F238E27FC236}">
              <a16:creationId xmlns:a16="http://schemas.microsoft.com/office/drawing/2014/main" id="{8749E4C9-3D6B-E2EF-7A48-90709F2F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7" descr="image.png">
            <a:extLst>
              <a:ext uri="{FF2B5EF4-FFF2-40B4-BE49-F238E27FC236}">
                <a16:creationId xmlns:a16="http://schemas.microsoft.com/office/drawing/2014/main" id="{8CA4779E-8B67-959D-29A7-65DC377AC2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 descr="image.png">
            <a:extLst>
              <a:ext uri="{FF2B5EF4-FFF2-40B4-BE49-F238E27FC236}">
                <a16:creationId xmlns:a16="http://schemas.microsoft.com/office/drawing/2014/main" id="{8AEEC55A-F269-9877-3DEA-594AE76CDDD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6" y="1981200"/>
            <a:ext cx="235217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>
            <a:extLst>
              <a:ext uri="{FF2B5EF4-FFF2-40B4-BE49-F238E27FC236}">
                <a16:creationId xmlns:a16="http://schemas.microsoft.com/office/drawing/2014/main" id="{1B90EC8F-1F61-43D6-7ACF-1318046BF3F9}"/>
              </a:ext>
            </a:extLst>
          </p:cNvPr>
          <p:cNvSpPr txBox="1"/>
          <p:nvPr/>
        </p:nvSpPr>
        <p:spPr>
          <a:xfrm>
            <a:off x="952500" y="571500"/>
            <a:ext cx="11001375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150" b="1" i="0" u="none" strike="noStrike" cap="none" dirty="0">
                <a:solidFill>
                  <a:srgbClr val="003366"/>
                </a:solidFill>
                <a:latin typeface="Noto Sans KR"/>
                <a:ea typeface="Noto Sans KR"/>
                <a:cs typeface="Noto Sans KR"/>
                <a:sym typeface="Noto Sans KR"/>
              </a:rPr>
              <a:t>5. </a:t>
            </a:r>
            <a:r>
              <a:rPr lang="ko-KR" altLang="en-US" sz="3150" b="1" i="0" u="none" strike="noStrike" cap="none" dirty="0">
                <a:solidFill>
                  <a:srgbClr val="003366"/>
                </a:solidFill>
                <a:latin typeface="Noto Sans KR"/>
                <a:ea typeface="Noto Sans KR"/>
                <a:cs typeface="Noto Sans KR"/>
                <a:sym typeface="Noto Sans KR"/>
              </a:rPr>
              <a:t>개선방안</a:t>
            </a:r>
            <a:endParaRPr dirty="0"/>
          </a:p>
        </p:txBody>
      </p:sp>
      <p:sp>
        <p:nvSpPr>
          <p:cNvPr id="146" name="Google Shape;146;p17">
            <a:extLst>
              <a:ext uri="{FF2B5EF4-FFF2-40B4-BE49-F238E27FC236}">
                <a16:creationId xmlns:a16="http://schemas.microsoft.com/office/drawing/2014/main" id="{1EF92F71-E6B9-F4B1-C76E-0E3C437C19A6}"/>
              </a:ext>
            </a:extLst>
          </p:cNvPr>
          <p:cNvSpPr/>
          <p:nvPr/>
        </p:nvSpPr>
        <p:spPr>
          <a:xfrm>
            <a:off x="762000" y="571500"/>
            <a:ext cx="76200" cy="5334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113;p15" descr="image.png">
            <a:extLst>
              <a:ext uri="{FF2B5EF4-FFF2-40B4-BE49-F238E27FC236}">
                <a16:creationId xmlns:a16="http://schemas.microsoft.com/office/drawing/2014/main" id="{B4CD84B5-73CF-B388-89B1-BA61904FD64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0944" y="1395970"/>
            <a:ext cx="9386994" cy="480479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15;p15">
            <a:extLst>
              <a:ext uri="{FF2B5EF4-FFF2-40B4-BE49-F238E27FC236}">
                <a16:creationId xmlns:a16="http://schemas.microsoft.com/office/drawing/2014/main" id="{E8D17D35-5B3F-F661-2795-7BB988B5BC1C}"/>
              </a:ext>
            </a:extLst>
          </p:cNvPr>
          <p:cNvSpPr txBox="1"/>
          <p:nvPr/>
        </p:nvSpPr>
        <p:spPr>
          <a:xfrm>
            <a:off x="905431" y="1738872"/>
            <a:ext cx="7965239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500" b="1" i="0" u="none" strike="noStrike" cap="none" dirty="0">
                <a:solidFill>
                  <a:srgbClr val="004A99"/>
                </a:solidFill>
                <a:latin typeface="Noto Sans KR"/>
                <a:ea typeface="Noto Sans KR"/>
                <a:cs typeface="Noto Sans KR"/>
                <a:sym typeface="Noto Sans KR"/>
              </a:rPr>
              <a:t>2. </a:t>
            </a:r>
            <a:r>
              <a:rPr lang="ko-KR" altLang="en-US" sz="2500" b="1" i="0" u="none" strike="noStrike" cap="none" dirty="0" err="1">
                <a:solidFill>
                  <a:srgbClr val="004A99"/>
                </a:solidFill>
                <a:latin typeface="Noto Sans KR"/>
                <a:ea typeface="Noto Sans KR"/>
                <a:cs typeface="Noto Sans KR"/>
                <a:sym typeface="Noto Sans KR"/>
              </a:rPr>
              <a:t>거버넌스구축</a:t>
            </a:r>
            <a:endParaRPr sz="2500" dirty="0"/>
          </a:p>
        </p:txBody>
      </p:sp>
      <p:sp>
        <p:nvSpPr>
          <p:cNvPr id="26" name="Google Shape;116;p15">
            <a:extLst>
              <a:ext uri="{FF2B5EF4-FFF2-40B4-BE49-F238E27FC236}">
                <a16:creationId xmlns:a16="http://schemas.microsoft.com/office/drawing/2014/main" id="{A50F3EA1-5776-006E-EC16-1881E3D7C265}"/>
              </a:ext>
            </a:extLst>
          </p:cNvPr>
          <p:cNvSpPr txBox="1"/>
          <p:nvPr/>
        </p:nvSpPr>
        <p:spPr>
          <a:xfrm>
            <a:off x="826580" y="2291319"/>
            <a:ext cx="9174669" cy="393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ko-KR" sz="2000" b="1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1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중앙 단위 정책 컨트롤타워 확립 및 환류 체계 강화</a:t>
            </a:r>
            <a:endParaRPr lang="en-US" altLang="ko-KR" sz="2000" b="1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  -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보건복지부</a:t>
            </a: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,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교육부</a:t>
            </a: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,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여성가족부</a:t>
            </a: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,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고용노동부 등 </a:t>
            </a: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‘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범정부 자살대책추진본부</a:t>
            </a: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‘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신설</a:t>
            </a: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, </a:t>
            </a:r>
            <a:r>
              <a:rPr lang="ko-KR" altLang="en-US" sz="2000" b="0" i="0" u="none" strike="noStrike" cap="none" dirty="0" err="1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다부처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 간 정책 조율과 집행력 대폭 강화</a:t>
            </a:r>
            <a:endParaRPr lang="en-US" altLang="ko-KR" sz="2000" b="0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  - 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국가 자살예방 사업 전체 평가</a:t>
            </a: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, </a:t>
            </a:r>
            <a:r>
              <a:rPr lang="ko-KR" altLang="en-US" sz="2000" dirty="0" err="1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환류하는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 통합 메커니즘 정립</a:t>
            </a:r>
            <a:endParaRPr lang="en-US" altLang="ko-KR" sz="2000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  - </a:t>
            </a:r>
            <a:r>
              <a:rPr lang="ko-KR" altLang="en-US" sz="2000" b="0" i="0" u="none" strike="noStrike" cap="none" dirty="0" err="1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한국생명존중희망재단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 중심 정책 연구 및 프로그램 개발 기능 강화</a:t>
            </a: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,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제도적 지위 격상</a:t>
            </a:r>
            <a:endParaRPr lang="en-US" altLang="ko-KR" sz="2000" b="0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b="1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1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지자체 주도 통합 거버넌스 및 민관 협력 네트워크 활성화</a:t>
            </a:r>
            <a:endParaRPr lang="en-US" altLang="ko-KR" sz="2000" b="1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sz="2000" dirty="0">
                <a:solidFill>
                  <a:schemeClr val="tx1"/>
                </a:solidFill>
                <a:latin typeface="Noto Sans KR"/>
                <a:ea typeface="Noto Sans KR"/>
                <a:sym typeface="Noto Sans KR"/>
              </a:rPr>
              <a:t>  - 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sym typeface="Noto Sans KR"/>
              </a:rPr>
              <a:t>지역 자살예방 계획을 지자체 직접 주도하고 책임 지는 거버넌스 형태 전면 개편</a:t>
            </a:r>
            <a:endParaRPr lang="en-US" altLang="ko-KR" sz="2000" dirty="0">
              <a:solidFill>
                <a:schemeClr val="tx1"/>
              </a:solidFill>
              <a:latin typeface="Noto Sans KR"/>
              <a:ea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sz="2000" dirty="0">
                <a:solidFill>
                  <a:schemeClr val="tx1"/>
                </a:solidFill>
                <a:latin typeface="Noto Sans KR"/>
                <a:ea typeface="Noto Sans KR"/>
                <a:sym typeface="Noto Sans KR"/>
              </a:rPr>
              <a:t>  - 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sym typeface="Noto Sans KR"/>
              </a:rPr>
              <a:t>지자체 내 고용창출 부서</a:t>
            </a: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sym typeface="Noto Sans KR"/>
              </a:rPr>
              <a:t>, 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sym typeface="Noto Sans KR"/>
              </a:rPr>
              <a:t>신용회복위원회 등 타 부서와 의무적 연계 협업 구조 제도화</a:t>
            </a:r>
            <a:endParaRPr sz="2000" dirty="0">
              <a:solidFill>
                <a:schemeClr val="tx1"/>
              </a:solidFill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7789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>
          <a:extLst>
            <a:ext uri="{FF2B5EF4-FFF2-40B4-BE49-F238E27FC236}">
              <a16:creationId xmlns:a16="http://schemas.microsoft.com/office/drawing/2014/main" id="{A1B50D81-EF80-299A-1F45-99CA4579D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7" descr="image.png">
            <a:extLst>
              <a:ext uri="{FF2B5EF4-FFF2-40B4-BE49-F238E27FC236}">
                <a16:creationId xmlns:a16="http://schemas.microsoft.com/office/drawing/2014/main" id="{825FE4C1-E287-6992-0985-81F01D5301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 descr="image.png">
            <a:extLst>
              <a:ext uri="{FF2B5EF4-FFF2-40B4-BE49-F238E27FC236}">
                <a16:creationId xmlns:a16="http://schemas.microsoft.com/office/drawing/2014/main" id="{5004F64D-432A-C1F6-21AA-CFE149AE724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6" y="1981200"/>
            <a:ext cx="235217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>
            <a:extLst>
              <a:ext uri="{FF2B5EF4-FFF2-40B4-BE49-F238E27FC236}">
                <a16:creationId xmlns:a16="http://schemas.microsoft.com/office/drawing/2014/main" id="{B45F4A44-CED2-A1C6-CDE3-A90F9EFDFECC}"/>
              </a:ext>
            </a:extLst>
          </p:cNvPr>
          <p:cNvSpPr txBox="1"/>
          <p:nvPr/>
        </p:nvSpPr>
        <p:spPr>
          <a:xfrm>
            <a:off x="952500" y="571500"/>
            <a:ext cx="11001375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150" b="1" i="0" u="none" strike="noStrike" cap="none" dirty="0">
                <a:solidFill>
                  <a:srgbClr val="003366"/>
                </a:solidFill>
                <a:latin typeface="Noto Sans KR"/>
                <a:ea typeface="Noto Sans KR"/>
                <a:cs typeface="Noto Sans KR"/>
                <a:sym typeface="Noto Sans KR"/>
              </a:rPr>
              <a:t>5. </a:t>
            </a:r>
            <a:r>
              <a:rPr lang="ko-KR" altLang="en-US" sz="3150" b="1" i="0" u="none" strike="noStrike" cap="none" dirty="0">
                <a:solidFill>
                  <a:srgbClr val="003366"/>
                </a:solidFill>
                <a:latin typeface="Noto Sans KR"/>
                <a:ea typeface="Noto Sans KR"/>
                <a:cs typeface="Noto Sans KR"/>
                <a:sym typeface="Noto Sans KR"/>
              </a:rPr>
              <a:t>개선방안</a:t>
            </a:r>
            <a:endParaRPr dirty="0"/>
          </a:p>
        </p:txBody>
      </p:sp>
      <p:sp>
        <p:nvSpPr>
          <p:cNvPr id="146" name="Google Shape;146;p17">
            <a:extLst>
              <a:ext uri="{FF2B5EF4-FFF2-40B4-BE49-F238E27FC236}">
                <a16:creationId xmlns:a16="http://schemas.microsoft.com/office/drawing/2014/main" id="{AB5478F4-A543-F954-8ADB-B7E06AB92E72}"/>
              </a:ext>
            </a:extLst>
          </p:cNvPr>
          <p:cNvSpPr/>
          <p:nvPr/>
        </p:nvSpPr>
        <p:spPr>
          <a:xfrm>
            <a:off x="762000" y="571500"/>
            <a:ext cx="76200" cy="5334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113;p15" descr="image.png">
            <a:extLst>
              <a:ext uri="{FF2B5EF4-FFF2-40B4-BE49-F238E27FC236}">
                <a16:creationId xmlns:a16="http://schemas.microsoft.com/office/drawing/2014/main" id="{D1E3A7F8-F972-D05A-D1AC-981D65B1EA5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463" y="1424542"/>
            <a:ext cx="9260288" cy="530486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15;p15">
            <a:extLst>
              <a:ext uri="{FF2B5EF4-FFF2-40B4-BE49-F238E27FC236}">
                <a16:creationId xmlns:a16="http://schemas.microsoft.com/office/drawing/2014/main" id="{3BEB0295-999D-D9A5-5068-5C0B0D4068F8}"/>
              </a:ext>
            </a:extLst>
          </p:cNvPr>
          <p:cNvSpPr txBox="1"/>
          <p:nvPr/>
        </p:nvSpPr>
        <p:spPr>
          <a:xfrm>
            <a:off x="907943" y="1767445"/>
            <a:ext cx="7921198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500" b="1" i="0" u="none" strike="noStrike" cap="none" dirty="0">
                <a:solidFill>
                  <a:srgbClr val="004A99"/>
                </a:solidFill>
                <a:latin typeface="Noto Sans KR"/>
                <a:ea typeface="Noto Sans KR"/>
                <a:cs typeface="Noto Sans KR"/>
                <a:sym typeface="Noto Sans KR"/>
              </a:rPr>
              <a:t>3. </a:t>
            </a:r>
            <a:r>
              <a:rPr lang="ko-KR" altLang="en-US" sz="2500" b="1" i="0" u="none" strike="noStrike" cap="none" dirty="0">
                <a:solidFill>
                  <a:srgbClr val="004A99"/>
                </a:solidFill>
                <a:latin typeface="Noto Sans KR"/>
                <a:ea typeface="Noto Sans KR"/>
                <a:cs typeface="Noto Sans KR"/>
                <a:sym typeface="Noto Sans KR"/>
              </a:rPr>
              <a:t>인프라 확충</a:t>
            </a:r>
            <a:endParaRPr sz="2500" dirty="0"/>
          </a:p>
        </p:txBody>
      </p:sp>
      <p:sp>
        <p:nvSpPr>
          <p:cNvPr id="23" name="Google Shape;116;p15">
            <a:extLst>
              <a:ext uri="{FF2B5EF4-FFF2-40B4-BE49-F238E27FC236}">
                <a16:creationId xmlns:a16="http://schemas.microsoft.com/office/drawing/2014/main" id="{D292C915-B3F0-D424-9D7D-9EDA61933B59}"/>
              </a:ext>
            </a:extLst>
          </p:cNvPr>
          <p:cNvSpPr txBox="1"/>
          <p:nvPr/>
        </p:nvSpPr>
        <p:spPr>
          <a:xfrm>
            <a:off x="907942" y="2319893"/>
            <a:ext cx="8864707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ko-KR" sz="2000" b="1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1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조직 및 재정 투자 규모 획기적 현행화</a:t>
            </a:r>
            <a:endParaRPr lang="en-US" altLang="ko-KR" sz="2000" b="1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  - 2026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년 자살예방 예산을 전년 대비 </a:t>
            </a: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20.6% 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증액된 </a:t>
            </a: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708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억 원 확보</a:t>
            </a: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, 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매년 증액</a:t>
            </a:r>
            <a:endParaRPr lang="en-US" altLang="ko-KR" sz="2000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  -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전담 실무 인력 기관당 평균 </a:t>
            </a: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2.6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명에서 최소 </a:t>
            </a: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5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명 수준 대폭 확충</a:t>
            </a:r>
            <a:endParaRPr lang="en-US" altLang="ko-KR" sz="2000" b="0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b="1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1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현장 실무자 역량 강화 및 </a:t>
            </a:r>
            <a:r>
              <a:rPr lang="ko-KR" altLang="en-US" sz="2000" b="1" i="0" u="none" strike="noStrike" cap="none" dirty="0" err="1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다학제</a:t>
            </a:r>
            <a:r>
              <a:rPr lang="ko-KR" altLang="en-US" sz="2000" b="1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 집중사례관리 도입</a:t>
            </a:r>
            <a:endParaRPr lang="en-US" altLang="ko-KR" sz="2000" b="1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  - ‘</a:t>
            </a:r>
            <a:r>
              <a:rPr lang="ko-KR" altLang="en-US" sz="2000" dirty="0" err="1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다학제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 위기대응팀</a:t>
            </a: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‘ 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기반의 집중사례관리 모델 전면 도입</a:t>
            </a:r>
            <a:endParaRPr lang="en-US" altLang="ko-KR" sz="2000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  - 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현장 실무자의 높은 이직률 방지를 위한 계약직 중심 구조 탈피</a:t>
            </a:r>
            <a:endParaRPr lang="en-US" altLang="ko-KR" sz="2000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b="1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1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지역 및 인구학적 특성을 반영한 맞춤형 예방사업의 전국화</a:t>
            </a:r>
            <a:endParaRPr lang="en-US" altLang="ko-KR" sz="2000" b="1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  - 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지자체별 인구 변화 특징을 반영한 우수한 생애주기별 맞춤형 예방 모델 적극 지원</a:t>
            </a: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, 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전국적 확산</a:t>
            </a:r>
            <a:endParaRPr sz="2000" dirty="0">
              <a:solidFill>
                <a:schemeClr val="tx1"/>
              </a:solidFill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1402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>
          <a:extLst>
            <a:ext uri="{FF2B5EF4-FFF2-40B4-BE49-F238E27FC236}">
              <a16:creationId xmlns:a16="http://schemas.microsoft.com/office/drawing/2014/main" id="{E6AE08B5-34F4-953E-9DB6-B47372846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7" descr="image.png">
            <a:extLst>
              <a:ext uri="{FF2B5EF4-FFF2-40B4-BE49-F238E27FC236}">
                <a16:creationId xmlns:a16="http://schemas.microsoft.com/office/drawing/2014/main" id="{852FE06B-BDCA-7158-D82A-A6A48EB7B0C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 descr="image.png">
            <a:extLst>
              <a:ext uri="{FF2B5EF4-FFF2-40B4-BE49-F238E27FC236}">
                <a16:creationId xmlns:a16="http://schemas.microsoft.com/office/drawing/2014/main" id="{3A924E6E-6BE2-BC57-8E1D-0CFD509FB01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6" y="1981200"/>
            <a:ext cx="235217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>
            <a:extLst>
              <a:ext uri="{FF2B5EF4-FFF2-40B4-BE49-F238E27FC236}">
                <a16:creationId xmlns:a16="http://schemas.microsoft.com/office/drawing/2014/main" id="{BC49420B-D1E3-7A18-1F96-BB8D63BC9BC7}"/>
              </a:ext>
            </a:extLst>
          </p:cNvPr>
          <p:cNvSpPr txBox="1"/>
          <p:nvPr/>
        </p:nvSpPr>
        <p:spPr>
          <a:xfrm>
            <a:off x="952500" y="571500"/>
            <a:ext cx="11001375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150" b="1" i="0" u="none" strike="noStrike" cap="none" dirty="0">
                <a:solidFill>
                  <a:srgbClr val="003366"/>
                </a:solidFill>
                <a:latin typeface="Noto Sans KR"/>
                <a:ea typeface="Noto Sans KR"/>
                <a:cs typeface="Noto Sans KR"/>
                <a:sym typeface="Noto Sans KR"/>
              </a:rPr>
              <a:t>5. </a:t>
            </a:r>
            <a:r>
              <a:rPr lang="ko-KR" altLang="en-US" sz="3150" b="1" i="0" u="none" strike="noStrike" cap="none" dirty="0">
                <a:solidFill>
                  <a:srgbClr val="003366"/>
                </a:solidFill>
                <a:latin typeface="Noto Sans KR"/>
                <a:ea typeface="Noto Sans KR"/>
                <a:cs typeface="Noto Sans KR"/>
                <a:sym typeface="Noto Sans KR"/>
              </a:rPr>
              <a:t>개선방안</a:t>
            </a:r>
            <a:endParaRPr dirty="0"/>
          </a:p>
        </p:txBody>
      </p:sp>
      <p:sp>
        <p:nvSpPr>
          <p:cNvPr id="146" name="Google Shape;146;p17">
            <a:extLst>
              <a:ext uri="{FF2B5EF4-FFF2-40B4-BE49-F238E27FC236}">
                <a16:creationId xmlns:a16="http://schemas.microsoft.com/office/drawing/2014/main" id="{5BA311A5-1EEB-2EFB-002A-18B0F25B7EFB}"/>
              </a:ext>
            </a:extLst>
          </p:cNvPr>
          <p:cNvSpPr/>
          <p:nvPr/>
        </p:nvSpPr>
        <p:spPr>
          <a:xfrm>
            <a:off x="762000" y="571500"/>
            <a:ext cx="76200" cy="5334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13;p15" descr="image.png">
            <a:extLst>
              <a:ext uri="{FF2B5EF4-FFF2-40B4-BE49-F238E27FC236}">
                <a16:creationId xmlns:a16="http://schemas.microsoft.com/office/drawing/2014/main" id="{994F6AD5-4833-5398-D924-DDE7796706F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1438833"/>
            <a:ext cx="9256607" cy="523343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15;p15">
            <a:extLst>
              <a:ext uri="{FF2B5EF4-FFF2-40B4-BE49-F238E27FC236}">
                <a16:creationId xmlns:a16="http://schemas.microsoft.com/office/drawing/2014/main" id="{422BFCE4-3F93-BA5F-1DD1-C237BBDE7290}"/>
              </a:ext>
            </a:extLst>
          </p:cNvPr>
          <p:cNvSpPr txBox="1"/>
          <p:nvPr/>
        </p:nvSpPr>
        <p:spPr>
          <a:xfrm>
            <a:off x="909629" y="1681719"/>
            <a:ext cx="7849226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500" b="1" i="0" u="none" strike="noStrike" cap="none" dirty="0">
                <a:solidFill>
                  <a:srgbClr val="004A99"/>
                </a:solidFill>
                <a:latin typeface="Noto Sans KR"/>
                <a:ea typeface="Noto Sans KR"/>
                <a:cs typeface="Noto Sans KR"/>
                <a:sym typeface="Noto Sans KR"/>
              </a:rPr>
              <a:t>4. </a:t>
            </a:r>
            <a:r>
              <a:rPr lang="ko-KR" altLang="en-US" sz="2500" b="1" i="0" u="none" strike="noStrike" cap="none" dirty="0">
                <a:solidFill>
                  <a:srgbClr val="004A99"/>
                </a:solidFill>
                <a:latin typeface="Noto Sans KR"/>
                <a:ea typeface="Noto Sans KR"/>
                <a:cs typeface="Noto Sans KR"/>
                <a:sym typeface="Noto Sans KR"/>
              </a:rPr>
              <a:t>법제도 개선</a:t>
            </a:r>
            <a:endParaRPr sz="2500" dirty="0"/>
          </a:p>
        </p:txBody>
      </p:sp>
      <p:sp>
        <p:nvSpPr>
          <p:cNvPr id="19" name="Google Shape;116;p15">
            <a:extLst>
              <a:ext uri="{FF2B5EF4-FFF2-40B4-BE49-F238E27FC236}">
                <a16:creationId xmlns:a16="http://schemas.microsoft.com/office/drawing/2014/main" id="{32C64DB1-D77D-0AE6-4CD8-BB74591F82EE}"/>
              </a:ext>
            </a:extLst>
          </p:cNvPr>
          <p:cNvSpPr txBox="1"/>
          <p:nvPr/>
        </p:nvSpPr>
        <p:spPr>
          <a:xfrm>
            <a:off x="909630" y="2234166"/>
            <a:ext cx="8805870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1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정신건강복지법 시행령 개정을 통한 법적 직무 명시화</a:t>
            </a:r>
            <a:endParaRPr lang="en-US" altLang="ko-KR" sz="2000" b="1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  - 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정신건강사회복지사의 고유 직무 영역에 </a:t>
            </a: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‘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전문 심리상담 및 평가</a:t>
            </a: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‘, ‘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지역사회 복지서비스 연계 및 옹호</a:t>
            </a: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‘ 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법제화</a:t>
            </a: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, </a:t>
            </a: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‘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전국민 마음투자 지원사업</a:t>
            </a: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‘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등 법적 근거 확립 </a:t>
            </a:r>
            <a:endParaRPr lang="en-US" altLang="ko-KR" sz="2000" b="0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1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커뮤니티 케어 및 지원주택 도입을 통한 패러다임 전환</a:t>
            </a:r>
            <a:endParaRPr lang="en-US" altLang="ko-KR" sz="2000" b="1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Noto Sans KR"/>
                <a:ea typeface="Noto Sans KR"/>
                <a:sym typeface="Noto Sans KR"/>
              </a:rPr>
              <a:t>  - 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sym typeface="Noto Sans KR"/>
              </a:rPr>
              <a:t>환자가 자신이 살던 지역사회에서 자립할 수 있도록 돕는 </a:t>
            </a: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sym typeface="Noto Sans KR"/>
              </a:rPr>
              <a:t>‘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sym typeface="Noto Sans KR"/>
              </a:rPr>
              <a:t>커뮤니티 케어</a:t>
            </a: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sym typeface="Noto Sans KR"/>
              </a:rPr>
              <a:t>‘ 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sym typeface="Noto Sans KR"/>
              </a:rPr>
              <a:t>중심으로 </a:t>
            </a:r>
            <a:r>
              <a:rPr lang="ko-KR" altLang="en-US" sz="2000" dirty="0" err="1">
                <a:solidFill>
                  <a:schemeClr val="tx1"/>
                </a:solidFill>
                <a:latin typeface="Noto Sans KR"/>
                <a:ea typeface="Noto Sans KR"/>
                <a:sym typeface="Noto Sans KR"/>
              </a:rPr>
              <a:t>패러다음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sym typeface="Noto Sans KR"/>
              </a:rPr>
              <a:t> 대전환</a:t>
            </a:r>
            <a:r>
              <a:rPr lang="en-US" sz="2000" dirty="0">
                <a:solidFill>
                  <a:schemeClr val="tx1"/>
                </a:solidFill>
                <a:latin typeface="Noto Sans KR"/>
                <a:ea typeface="Noto Sans KR"/>
                <a:sym typeface="Noto Sans KR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</a:t>
            </a:r>
            <a:r>
              <a:rPr lang="en-US" sz="2000" b="1" dirty="0">
                <a:solidFill>
                  <a:schemeClr val="tx1"/>
                </a:solidFill>
                <a:latin typeface="Noto Sans KR"/>
                <a:ea typeface="Noto Sans KR"/>
                <a:sym typeface="Noto Sans KR"/>
              </a:rPr>
              <a:t> ‘</a:t>
            </a:r>
            <a:r>
              <a:rPr lang="ko-KR" altLang="en-US" sz="2000" b="1" dirty="0">
                <a:solidFill>
                  <a:schemeClr val="tx1"/>
                </a:solidFill>
                <a:latin typeface="Noto Sans KR"/>
                <a:ea typeface="Noto Sans KR"/>
                <a:sym typeface="Noto Sans KR"/>
              </a:rPr>
              <a:t>퇴원 전 전환기 사례관리 수가</a:t>
            </a:r>
            <a:r>
              <a:rPr lang="en-US" altLang="ko-KR" sz="2000" b="1" dirty="0">
                <a:solidFill>
                  <a:schemeClr val="tx1"/>
                </a:solidFill>
                <a:latin typeface="Noto Sans KR"/>
                <a:ea typeface="Noto Sans KR"/>
                <a:sym typeface="Noto Sans KR"/>
              </a:rPr>
              <a:t>’</a:t>
            </a:r>
            <a:r>
              <a:rPr lang="ko-KR" altLang="en-US" sz="2000" b="1" dirty="0">
                <a:solidFill>
                  <a:schemeClr val="tx1"/>
                </a:solidFill>
                <a:latin typeface="Noto Sans KR"/>
                <a:ea typeface="Noto Sans KR"/>
                <a:sym typeface="Noto Sans KR"/>
              </a:rPr>
              <a:t> 신설</a:t>
            </a:r>
            <a:endParaRPr lang="en-US" altLang="ko-KR" sz="2000" b="1" dirty="0">
              <a:solidFill>
                <a:schemeClr val="tx1"/>
              </a:solidFill>
              <a:latin typeface="Noto Sans KR"/>
              <a:ea typeface="Noto Sans KR"/>
              <a:sym typeface="Noto Sans KR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  - </a:t>
            </a:r>
            <a:r>
              <a:rPr lang="ko-KR" altLang="en-US" sz="2000" dirty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병원 소속 사회복지사와 지역 센터 실무자가 퇴원 전 공동 상담 진행</a:t>
            </a:r>
            <a:r>
              <a:rPr lang="en-US" altLang="ko-KR" sz="2000" dirty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, </a:t>
            </a:r>
            <a:r>
              <a:rPr lang="ko-KR" altLang="en-US" sz="2000" dirty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퇴원 동행을 의료행위 연장으로 인정하는 건강보험 수가 체계 신설</a:t>
            </a:r>
            <a:endParaRPr sz="2000" dirty="0">
              <a:solidFill>
                <a:schemeClr val="tx1"/>
              </a:solidFill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5598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1"/>
          <p:cNvSpPr txBox="1"/>
          <p:nvPr/>
        </p:nvSpPr>
        <p:spPr>
          <a:xfrm>
            <a:off x="952500" y="571500"/>
            <a:ext cx="11001375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003366"/>
                </a:solidFill>
                <a:latin typeface="Noto Sans KR"/>
                <a:ea typeface="Noto Sans KR"/>
                <a:cs typeface="Noto Sans KR"/>
                <a:sym typeface="Noto Sans KR"/>
              </a:rPr>
              <a:t>6. </a:t>
            </a:r>
            <a:r>
              <a:rPr lang="ko-KR" altLang="en-US" sz="3150" b="1" i="0" u="none" strike="noStrike" cap="none" dirty="0">
                <a:solidFill>
                  <a:srgbClr val="003366"/>
                </a:solidFill>
                <a:latin typeface="Noto Sans KR"/>
                <a:ea typeface="Noto Sans KR"/>
                <a:cs typeface="Noto Sans KR"/>
                <a:sym typeface="Noto Sans KR"/>
              </a:rPr>
              <a:t>기대효과 및 결론</a:t>
            </a:r>
            <a:endParaRPr dirty="0"/>
          </a:p>
        </p:txBody>
      </p:sp>
      <p:sp>
        <p:nvSpPr>
          <p:cNvPr id="213" name="Google Shape;213;p21"/>
          <p:cNvSpPr/>
          <p:nvPr/>
        </p:nvSpPr>
        <p:spPr>
          <a:xfrm>
            <a:off x="762000" y="571500"/>
            <a:ext cx="76200" cy="5334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13;p15" descr="image.png">
            <a:extLst>
              <a:ext uri="{FF2B5EF4-FFF2-40B4-BE49-F238E27FC236}">
                <a16:creationId xmlns:a16="http://schemas.microsoft.com/office/drawing/2014/main" id="{9F12AD5C-B2C2-47B7-B199-3396E23DA9A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2195294"/>
            <a:ext cx="4706471" cy="409120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15;p15">
            <a:extLst>
              <a:ext uri="{FF2B5EF4-FFF2-40B4-BE49-F238E27FC236}">
                <a16:creationId xmlns:a16="http://schemas.microsoft.com/office/drawing/2014/main" id="{F6A40452-B536-4EB6-8275-40F1BEA7B41E}"/>
              </a:ext>
            </a:extLst>
          </p:cNvPr>
          <p:cNvSpPr txBox="1"/>
          <p:nvPr/>
        </p:nvSpPr>
        <p:spPr>
          <a:xfrm>
            <a:off x="952500" y="2482601"/>
            <a:ext cx="4345641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500" b="1" i="0" u="none" strike="noStrike" cap="none" dirty="0">
                <a:solidFill>
                  <a:srgbClr val="004A99"/>
                </a:solidFill>
                <a:latin typeface="Noto Sans KR"/>
                <a:ea typeface="Noto Sans KR"/>
                <a:cs typeface="Noto Sans KR"/>
                <a:sym typeface="Noto Sans KR"/>
              </a:rPr>
              <a:t>기대효과</a:t>
            </a:r>
            <a:endParaRPr lang="en-US" altLang="ko-KR" sz="2500" b="1" i="0" u="none" strike="noStrike" cap="none" dirty="0">
              <a:solidFill>
                <a:srgbClr val="004A99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ko-KR" sz="2100" b="1" dirty="0">
              <a:solidFill>
                <a:srgbClr val="004A99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200000"/>
              </a:lnSpc>
            </a:pPr>
            <a:r>
              <a:rPr lang="en-US" altLang="ko-KR" sz="2000" i="0" u="none" strike="noStrike" cap="none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• </a:t>
            </a:r>
            <a:r>
              <a:rPr lang="ko-KR" altLang="en-US" sz="2000" i="0" u="none" strike="noStrike" cap="none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중장기 자살률 감소 목표 달성</a:t>
            </a:r>
            <a:endParaRPr lang="en-US" altLang="ko-KR" sz="2000" i="0" u="none" strike="noStrike" cap="none" dirty="0">
              <a:solidFill>
                <a:srgbClr val="002060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Noto Sans KR"/>
              <a:sym typeface="Noto Sans KR"/>
            </a:endParaRPr>
          </a:p>
          <a:p>
            <a:pPr>
              <a:lnSpc>
                <a:spcPct val="200000"/>
              </a:lnSpc>
            </a:pPr>
            <a:r>
              <a:rPr lang="en-US" altLang="ko-KR" sz="2000" i="0" u="none" strike="noStrike" cap="none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• </a:t>
            </a:r>
            <a:r>
              <a:rPr lang="ko-KR" altLang="en-US" sz="2000" i="0" u="none" strike="noStrike" cap="none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고위험군 조기발견</a:t>
            </a:r>
            <a:endParaRPr lang="en-US" altLang="ko-KR" sz="2000" dirty="0">
              <a:solidFill>
                <a:srgbClr val="002060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Noto Sans KR"/>
              <a:sym typeface="Noto Sans KR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000" i="0" u="none" strike="noStrike" cap="none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• </a:t>
            </a:r>
            <a:r>
              <a:rPr lang="ko-KR" altLang="en-US" sz="2000" i="0" u="none" strike="noStrike" cap="none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생명존중문화 확산</a:t>
            </a:r>
            <a:endParaRPr lang="en-US" altLang="ko-KR" sz="2000" i="0" u="none" strike="noStrike" cap="none" dirty="0">
              <a:solidFill>
                <a:srgbClr val="002060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Noto Sans KR"/>
              <a:sym typeface="Noto Sans KR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000" i="0" u="none" strike="noStrike" cap="none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• </a:t>
            </a:r>
            <a:r>
              <a:rPr lang="ko-KR" altLang="en-US" sz="2000" i="0" u="none" strike="noStrike" cap="none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지역사회 안전망 강화</a:t>
            </a:r>
            <a:endParaRPr lang="ko-KR" altLang="en-US" sz="2000" dirty="0"/>
          </a:p>
        </p:txBody>
      </p:sp>
      <p:pic>
        <p:nvPicPr>
          <p:cNvPr id="7" name="Google Shape;113;p15" descr="image.png">
            <a:extLst>
              <a:ext uri="{FF2B5EF4-FFF2-40B4-BE49-F238E27FC236}">
                <a16:creationId xmlns:a16="http://schemas.microsoft.com/office/drawing/2014/main" id="{BFBD9D8C-00E0-4C8A-A5DF-77FEF12BCD9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1835" y="2177364"/>
            <a:ext cx="4706471" cy="409120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15;p15">
            <a:extLst>
              <a:ext uri="{FF2B5EF4-FFF2-40B4-BE49-F238E27FC236}">
                <a16:creationId xmlns:a16="http://schemas.microsoft.com/office/drawing/2014/main" id="{B432584A-1877-4EEA-AAC2-B1FD0777A83C}"/>
              </a:ext>
            </a:extLst>
          </p:cNvPr>
          <p:cNvSpPr txBox="1"/>
          <p:nvPr/>
        </p:nvSpPr>
        <p:spPr>
          <a:xfrm>
            <a:off x="6582335" y="2464671"/>
            <a:ext cx="4399430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500" b="1" i="0" u="none" strike="noStrike" cap="none" dirty="0">
                <a:solidFill>
                  <a:srgbClr val="004A99"/>
                </a:solidFill>
                <a:latin typeface="Noto Sans KR"/>
                <a:ea typeface="Noto Sans KR"/>
                <a:cs typeface="Noto Sans KR"/>
                <a:sym typeface="Noto Sans KR"/>
              </a:rPr>
              <a:t>결론</a:t>
            </a:r>
            <a:endParaRPr lang="en-US" altLang="ko-KR" sz="2500" b="1" i="0" u="none" strike="noStrike" cap="none" dirty="0">
              <a:solidFill>
                <a:srgbClr val="004A99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ko-KR" sz="2100" b="1" dirty="0">
              <a:solidFill>
                <a:srgbClr val="004A99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200000"/>
              </a:lnSpc>
            </a:pPr>
            <a:r>
              <a:rPr lang="en-US" altLang="ko-KR" sz="2000" i="0" u="none" strike="noStrike" cap="none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• </a:t>
            </a:r>
            <a:r>
              <a:rPr lang="ko-KR" altLang="en-US" sz="2000" i="0" u="none" strike="noStrike" cap="none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자살예방은 개인 문제가 아닌 사회 전체가 함께 해결해야 할 과제</a:t>
            </a:r>
            <a:endParaRPr lang="en-US" altLang="ko-KR" sz="2000" i="0" u="none" strike="noStrike" cap="none" dirty="0">
              <a:solidFill>
                <a:srgbClr val="002060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Noto Sans KR"/>
              <a:sym typeface="Noto Sans KR"/>
            </a:endParaRPr>
          </a:p>
          <a:p>
            <a:pPr>
              <a:lnSpc>
                <a:spcPct val="200000"/>
              </a:lnSpc>
            </a:pPr>
            <a:r>
              <a:rPr lang="en-US" altLang="ko-KR" sz="2000" i="0" u="none" strike="noStrike" cap="none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• </a:t>
            </a:r>
            <a:r>
              <a:rPr lang="ko-KR" altLang="en-US" sz="2000" i="0" u="none" strike="noStrike" cap="none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국가지역사회 전문기관의 협력을 통해 지속 가능한 자살예방 체계 구축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9923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3"/>
          <p:cNvSpPr txBox="1"/>
          <p:nvPr/>
        </p:nvSpPr>
        <p:spPr>
          <a:xfrm>
            <a:off x="495300" y="2277516"/>
            <a:ext cx="11201400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450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다 함께 만들고 살아가는 세상</a:t>
            </a:r>
            <a:endParaRPr dirty="0"/>
          </a:p>
        </p:txBody>
      </p:sp>
      <p:sp>
        <p:nvSpPr>
          <p:cNvPr id="245" name="Google Shape;245;p23"/>
          <p:cNvSpPr/>
          <p:nvPr/>
        </p:nvSpPr>
        <p:spPr>
          <a:xfrm>
            <a:off x="5715000" y="3525291"/>
            <a:ext cx="762000" cy="3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958" y="1693174"/>
            <a:ext cx="10758042" cy="472127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1281183" y="1745486"/>
            <a:ext cx="7527878" cy="46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500" b="1" i="0" u="none" strike="noStrike" cap="none" dirty="0">
                <a:solidFill>
                  <a:srgbClr val="003366"/>
                </a:solidFill>
                <a:latin typeface="Noto Sans KR"/>
                <a:ea typeface="Noto Sans KR"/>
                <a:cs typeface="Noto Sans KR"/>
                <a:sym typeface="Noto Sans KR"/>
              </a:rPr>
              <a:t>1. </a:t>
            </a:r>
            <a:r>
              <a:rPr lang="ko-KR" altLang="en-US" sz="2500" b="1" i="0" u="none" strike="noStrike" cap="none" dirty="0">
                <a:solidFill>
                  <a:srgbClr val="003366"/>
                </a:solidFill>
                <a:latin typeface="Noto Sans KR"/>
                <a:ea typeface="Noto Sans KR"/>
                <a:cs typeface="Noto Sans KR"/>
                <a:sym typeface="Noto Sans KR"/>
              </a:rPr>
              <a:t>자살 실태 및 문제점</a:t>
            </a:r>
            <a:endParaRPr lang="en-US" altLang="ko-KR" sz="2500" b="1" i="0" u="none" strike="noStrike" cap="none" dirty="0">
              <a:solidFill>
                <a:srgbClr val="003366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marL="0" marR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cap="none" dirty="0">
                <a:solidFill>
                  <a:srgbClr val="003366"/>
                </a:solidFill>
                <a:latin typeface="Noto Sans KR"/>
                <a:ea typeface="Noto Sans KR"/>
                <a:cs typeface="Noto Sans KR"/>
                <a:sym typeface="Noto Sans KR"/>
              </a:rPr>
              <a:t>2. </a:t>
            </a:r>
            <a:r>
              <a:rPr lang="ko-KR" altLang="en-US" sz="2500" b="1" i="0" u="none" strike="noStrike" cap="none" dirty="0">
                <a:solidFill>
                  <a:srgbClr val="003366"/>
                </a:solidFill>
                <a:latin typeface="Noto Sans KR"/>
                <a:ea typeface="Noto Sans KR"/>
                <a:cs typeface="Noto Sans KR"/>
                <a:sym typeface="Noto Sans KR"/>
              </a:rPr>
              <a:t>정신건강 분야 정책 및 서비스</a:t>
            </a:r>
            <a:endParaRPr lang="en-US" altLang="ko-KR" sz="2500" b="1" i="0" u="none" strike="noStrike" cap="none" dirty="0">
              <a:solidFill>
                <a:srgbClr val="003366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marL="0" marR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003366"/>
                </a:solidFill>
                <a:latin typeface="Noto Sans KR"/>
                <a:ea typeface="Noto Sans KR"/>
                <a:sym typeface="Noto Sans KR"/>
              </a:rPr>
              <a:t>3. </a:t>
            </a:r>
            <a:r>
              <a:rPr lang="ko-KR" altLang="en-US" sz="2500" b="1" dirty="0">
                <a:solidFill>
                  <a:srgbClr val="003366"/>
                </a:solidFill>
                <a:latin typeface="Noto Sans KR"/>
                <a:ea typeface="Noto Sans KR"/>
                <a:sym typeface="Noto Sans KR"/>
              </a:rPr>
              <a:t>자살예방 정책의 한계</a:t>
            </a:r>
            <a:endParaRPr lang="en-US" altLang="ko-KR" sz="2500" b="1" dirty="0">
              <a:solidFill>
                <a:srgbClr val="003366"/>
              </a:solidFill>
              <a:latin typeface="Noto Sans KR"/>
              <a:ea typeface="Noto Sans KR"/>
              <a:sym typeface="Noto Sans KR"/>
            </a:endParaRPr>
          </a:p>
          <a:p>
            <a:pPr marL="0" marR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003366"/>
                </a:solidFill>
                <a:latin typeface="Noto Sans KR"/>
                <a:ea typeface="Noto Sans KR"/>
                <a:sym typeface="Noto Sans KR"/>
              </a:rPr>
              <a:t>4. </a:t>
            </a:r>
            <a:r>
              <a:rPr lang="ko-KR" altLang="en-US" sz="2500" b="1" dirty="0">
                <a:solidFill>
                  <a:srgbClr val="003366"/>
                </a:solidFill>
                <a:latin typeface="Noto Sans KR"/>
                <a:ea typeface="Noto Sans KR"/>
                <a:sym typeface="Noto Sans KR"/>
              </a:rPr>
              <a:t>해외 사례</a:t>
            </a:r>
            <a:endParaRPr lang="en-US" altLang="ko-KR" sz="2500" b="1" dirty="0">
              <a:solidFill>
                <a:srgbClr val="003366"/>
              </a:solidFill>
              <a:latin typeface="Noto Sans KR"/>
              <a:ea typeface="Noto Sans KR"/>
              <a:sym typeface="Noto Sans KR"/>
            </a:endParaRPr>
          </a:p>
          <a:p>
            <a:pPr marL="0" marR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003366"/>
                </a:solidFill>
                <a:latin typeface="Noto Sans KR"/>
                <a:ea typeface="Noto Sans KR"/>
                <a:sym typeface="Noto Sans KR"/>
              </a:rPr>
              <a:t>5. </a:t>
            </a:r>
            <a:r>
              <a:rPr lang="ko-KR" altLang="en-US" sz="2500" b="1" dirty="0">
                <a:solidFill>
                  <a:srgbClr val="003366"/>
                </a:solidFill>
                <a:latin typeface="Noto Sans KR"/>
                <a:ea typeface="Noto Sans KR"/>
                <a:sym typeface="Noto Sans KR"/>
              </a:rPr>
              <a:t>개선방안</a:t>
            </a:r>
            <a:endParaRPr lang="en-US" altLang="ko-KR" sz="2500" b="1" dirty="0">
              <a:solidFill>
                <a:srgbClr val="003366"/>
              </a:solidFill>
              <a:latin typeface="Noto Sans KR"/>
              <a:ea typeface="Noto Sans KR"/>
              <a:sym typeface="Noto Sans KR"/>
            </a:endParaRPr>
          </a:p>
          <a:p>
            <a:pPr marL="0" marR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003366"/>
                </a:solidFill>
                <a:latin typeface="Noto Sans KR"/>
                <a:ea typeface="Noto Sans KR"/>
                <a:sym typeface="Noto Sans KR"/>
              </a:rPr>
              <a:t>6. </a:t>
            </a:r>
            <a:r>
              <a:rPr lang="ko-KR" altLang="en-US" sz="2500" b="1" dirty="0">
                <a:solidFill>
                  <a:srgbClr val="003366"/>
                </a:solidFill>
                <a:latin typeface="Noto Sans KR"/>
                <a:ea typeface="Noto Sans KR"/>
                <a:sym typeface="Noto Sans KR"/>
              </a:rPr>
              <a:t>기대효과 및 결론</a:t>
            </a:r>
            <a:endParaRPr sz="2500" dirty="0"/>
          </a:p>
        </p:txBody>
      </p:sp>
      <p:sp>
        <p:nvSpPr>
          <p:cNvPr id="106" name="Google Shape;106;p14"/>
          <p:cNvSpPr txBox="1"/>
          <p:nvPr/>
        </p:nvSpPr>
        <p:spPr>
          <a:xfrm>
            <a:off x="952500" y="571500"/>
            <a:ext cx="11001375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150" b="1" i="0" u="none" strike="noStrike" cap="none" dirty="0">
                <a:solidFill>
                  <a:srgbClr val="003366"/>
                </a:solidFill>
                <a:latin typeface="Noto Sans KR"/>
                <a:ea typeface="Noto Sans KR"/>
                <a:cs typeface="Noto Sans KR"/>
                <a:sym typeface="Noto Sans KR"/>
              </a:rPr>
              <a:t>Contents</a:t>
            </a:r>
            <a:endParaRPr dirty="0"/>
          </a:p>
        </p:txBody>
      </p:sp>
      <p:sp>
        <p:nvSpPr>
          <p:cNvPr id="107" name="Google Shape;107;p14"/>
          <p:cNvSpPr/>
          <p:nvPr/>
        </p:nvSpPr>
        <p:spPr>
          <a:xfrm>
            <a:off x="762000" y="571500"/>
            <a:ext cx="76200" cy="5334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2562224"/>
            <a:ext cx="5191125" cy="306065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/>
        </p:nvSpPr>
        <p:spPr>
          <a:xfrm>
            <a:off x="992265" y="2914535"/>
            <a:ext cx="4730591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cap="none" dirty="0" err="1">
                <a:solidFill>
                  <a:srgbClr val="004A99"/>
                </a:solidFill>
                <a:latin typeface="Noto Sans KR"/>
                <a:ea typeface="Noto Sans KR"/>
                <a:cs typeface="Noto Sans KR"/>
                <a:sym typeface="Noto Sans KR"/>
              </a:rPr>
              <a:t>자살의</a:t>
            </a:r>
            <a:r>
              <a:rPr lang="en-US" sz="2500" b="1" i="0" u="none" strike="noStrike" cap="none" dirty="0">
                <a:solidFill>
                  <a:srgbClr val="004A99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ko-KR" altLang="en-US" sz="2500" b="1" i="0" u="none" strike="noStrike" cap="none" dirty="0">
                <a:solidFill>
                  <a:srgbClr val="004A99"/>
                </a:solidFill>
                <a:latin typeface="Noto Sans KR"/>
                <a:ea typeface="Noto Sans KR"/>
                <a:cs typeface="Noto Sans KR"/>
                <a:sym typeface="Noto Sans KR"/>
              </a:rPr>
              <a:t>정의</a:t>
            </a:r>
            <a:endParaRPr sz="2500" dirty="0"/>
          </a:p>
        </p:txBody>
      </p:sp>
      <p:sp>
        <p:nvSpPr>
          <p:cNvPr id="116" name="Google Shape;116;p15"/>
          <p:cNvSpPr txBox="1"/>
          <p:nvPr/>
        </p:nvSpPr>
        <p:spPr>
          <a:xfrm>
            <a:off x="957262" y="3482558"/>
            <a:ext cx="4948237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개인이 자신의 생명을 의도적으로 끊는 행위</a:t>
            </a:r>
            <a:endParaRPr lang="en-US" altLang="ko-KR" sz="2000" b="0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dirty="0" err="1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sym typeface="Noto Sans KR"/>
              </a:rPr>
              <a:t>심리적</a:t>
            </a:r>
            <a:r>
              <a:rPr lang="ko-KR" altLang="en-US" sz="2000" kern="0" spc="0" dirty="0" err="1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∙사회적∙경제적</a:t>
            </a:r>
            <a:r>
              <a:rPr lang="ko-KR" altLang="en-US" sz="2000" kern="0" spc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 요인이 복합적으로 작용</a:t>
            </a:r>
            <a:endParaRPr sz="2000" dirty="0">
              <a:solidFill>
                <a:schemeClr val="tx1"/>
              </a:solidFill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952500" y="571500"/>
            <a:ext cx="11001375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003366"/>
                </a:solidFill>
                <a:latin typeface="Noto Sans KR"/>
                <a:ea typeface="Noto Sans KR"/>
                <a:cs typeface="Noto Sans KR"/>
                <a:sym typeface="Noto Sans KR"/>
              </a:rPr>
              <a:t>1. </a:t>
            </a:r>
            <a:r>
              <a:rPr lang="ko-KR" altLang="en-US" sz="3150" b="1" i="0" u="none" strike="noStrike" cap="none" dirty="0">
                <a:solidFill>
                  <a:srgbClr val="003366"/>
                </a:solidFill>
                <a:latin typeface="Noto Sans KR"/>
                <a:ea typeface="Noto Sans KR"/>
                <a:cs typeface="Noto Sans KR"/>
                <a:sym typeface="Noto Sans KR"/>
              </a:rPr>
              <a:t>자살 실태 및 문제점</a:t>
            </a:r>
            <a:endParaRPr dirty="0"/>
          </a:p>
        </p:txBody>
      </p:sp>
      <p:sp>
        <p:nvSpPr>
          <p:cNvPr id="125" name="Google Shape;125;p15"/>
          <p:cNvSpPr/>
          <p:nvPr/>
        </p:nvSpPr>
        <p:spPr>
          <a:xfrm>
            <a:off x="762000" y="571500"/>
            <a:ext cx="76200" cy="5334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13;p15" descr="image.png">
            <a:extLst>
              <a:ext uri="{FF2B5EF4-FFF2-40B4-BE49-F238E27FC236}">
                <a16:creationId xmlns:a16="http://schemas.microsoft.com/office/drawing/2014/main" id="{93454B01-B52A-47CF-AA84-B6D8766735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53187" y="2562223"/>
            <a:ext cx="5191125" cy="306065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15;p15">
            <a:extLst>
              <a:ext uri="{FF2B5EF4-FFF2-40B4-BE49-F238E27FC236}">
                <a16:creationId xmlns:a16="http://schemas.microsoft.com/office/drawing/2014/main" id="{2397FFE6-1C66-4A9A-91C3-D542025025DF}"/>
              </a:ext>
            </a:extLst>
          </p:cNvPr>
          <p:cNvSpPr txBox="1"/>
          <p:nvPr/>
        </p:nvSpPr>
        <p:spPr>
          <a:xfrm>
            <a:off x="6699409" y="2914535"/>
            <a:ext cx="4730591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500" b="1" i="0" u="none" strike="noStrike" cap="none" dirty="0">
                <a:solidFill>
                  <a:srgbClr val="004A99"/>
                </a:solidFill>
                <a:latin typeface="Noto Sans KR"/>
                <a:ea typeface="Noto Sans KR"/>
                <a:cs typeface="Noto Sans KR"/>
                <a:sym typeface="Noto Sans KR"/>
              </a:rPr>
              <a:t>주요 위험요인</a:t>
            </a:r>
            <a:endParaRPr sz="2500" dirty="0"/>
          </a:p>
        </p:txBody>
      </p:sp>
      <p:sp>
        <p:nvSpPr>
          <p:cNvPr id="18" name="Google Shape;116;p15">
            <a:extLst>
              <a:ext uri="{FF2B5EF4-FFF2-40B4-BE49-F238E27FC236}">
                <a16:creationId xmlns:a16="http://schemas.microsoft.com/office/drawing/2014/main" id="{27560AAF-CEB0-46F5-A4AC-F27969F76FFD}"/>
              </a:ext>
            </a:extLst>
          </p:cNvPr>
          <p:cNvSpPr txBox="1"/>
          <p:nvPr/>
        </p:nvSpPr>
        <p:spPr>
          <a:xfrm>
            <a:off x="6699409" y="3460146"/>
            <a:ext cx="4505325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우울증</a:t>
            </a: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,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불안장애</a:t>
            </a:r>
            <a:endParaRPr lang="en-US" altLang="ko-KR" sz="2000" b="0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경제적 어려움</a:t>
            </a:r>
            <a:endParaRPr lang="en-US" altLang="ko-KR" sz="2000" b="0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실직</a:t>
            </a:r>
            <a:endParaRPr lang="en-US" altLang="ko-KR" sz="2000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사회적 고립</a:t>
            </a: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, 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가족 갈등 등</a:t>
            </a:r>
            <a:endParaRPr sz="2000" dirty="0">
              <a:solidFill>
                <a:schemeClr val="tx1"/>
              </a:solidFill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3752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 txBox="1"/>
          <p:nvPr/>
        </p:nvSpPr>
        <p:spPr>
          <a:xfrm>
            <a:off x="573741" y="4823012"/>
            <a:ext cx="74138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1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인구</a:t>
            </a:r>
            <a:r>
              <a:rPr lang="en-US" sz="1500" b="0" i="1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10만 </a:t>
            </a:r>
            <a:r>
              <a:rPr lang="en-US" sz="1500" b="0" i="1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명당</a:t>
            </a:r>
            <a:r>
              <a:rPr lang="en-US" sz="1500" b="0" i="1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1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사망자</a:t>
            </a:r>
            <a:r>
              <a:rPr lang="en-US" sz="1500" b="0" i="1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수 </a:t>
            </a:r>
            <a:r>
              <a:rPr lang="en-US" sz="1500" b="0" i="1" u="none" strike="noStrike" cap="none" dirty="0" err="1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  <a:hlinkClick r:id="rId5" action="ppaction://progr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기준</a:t>
            </a:r>
            <a:r>
              <a:rPr lang="en-US" sz="1500" b="0" i="1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. </a:t>
            </a:r>
            <a:r>
              <a:rPr lang="en-US" sz="1500" b="0" i="1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한국의</a:t>
            </a:r>
            <a:r>
              <a:rPr lang="en-US" sz="1500" b="0" i="1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1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자살률은</a:t>
            </a:r>
            <a:r>
              <a:rPr lang="en-US" sz="1500" b="0" i="1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OECD </a:t>
            </a:r>
            <a:r>
              <a:rPr lang="en-US" sz="1500" b="0" i="1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평균의</a:t>
            </a:r>
            <a:r>
              <a:rPr lang="en-US" sz="1500" b="0" i="1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약 2</a:t>
            </a:r>
            <a:r>
              <a:rPr lang="ko-KR" altLang="en-US" sz="1500" b="0" i="1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배 이상</a:t>
            </a:r>
            <a:endParaRPr dirty="0"/>
          </a:p>
        </p:txBody>
      </p:sp>
      <p:sp>
        <p:nvSpPr>
          <p:cNvPr id="133" name="Google Shape;133;p16"/>
          <p:cNvSpPr txBox="1"/>
          <p:nvPr/>
        </p:nvSpPr>
        <p:spPr>
          <a:xfrm>
            <a:off x="952500" y="571500"/>
            <a:ext cx="11001375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150" b="1" i="0" u="none" strike="noStrike" cap="none" dirty="0">
                <a:solidFill>
                  <a:srgbClr val="003366"/>
                </a:solidFill>
                <a:latin typeface="Noto Sans KR"/>
                <a:ea typeface="Noto Sans KR"/>
                <a:cs typeface="Noto Sans KR"/>
                <a:sym typeface="Noto Sans KR"/>
              </a:rPr>
              <a:t>인구</a:t>
            </a:r>
            <a:r>
              <a:rPr lang="en-US" sz="3150" b="1" i="0" u="none" strike="noStrike" cap="none" dirty="0">
                <a:solidFill>
                  <a:srgbClr val="003366"/>
                </a:solidFill>
                <a:latin typeface="Noto Sans KR"/>
                <a:ea typeface="Noto Sans KR"/>
                <a:cs typeface="Noto Sans KR"/>
                <a:sym typeface="Noto Sans KR"/>
              </a:rPr>
              <a:t> 10</a:t>
            </a:r>
            <a:r>
              <a:rPr lang="ko-KR" altLang="en-US" sz="3150" b="1" i="0" u="none" strike="noStrike" cap="none" dirty="0">
                <a:solidFill>
                  <a:srgbClr val="003366"/>
                </a:solidFill>
                <a:latin typeface="Noto Sans KR"/>
                <a:ea typeface="Noto Sans KR"/>
                <a:cs typeface="Noto Sans KR"/>
                <a:sym typeface="Noto Sans KR"/>
              </a:rPr>
              <a:t>만 명당 </a:t>
            </a:r>
            <a:r>
              <a:rPr lang="en-US" sz="3150" b="1" i="0" u="none" strike="noStrike" cap="none" dirty="0" err="1">
                <a:solidFill>
                  <a:srgbClr val="003366"/>
                </a:solidFill>
                <a:latin typeface="Noto Sans KR"/>
                <a:ea typeface="Noto Sans KR"/>
                <a:cs typeface="Noto Sans KR"/>
                <a:sym typeface="Noto Sans KR"/>
              </a:rPr>
              <a:t>대한민국</a:t>
            </a:r>
            <a:r>
              <a:rPr lang="en-US" sz="3150" b="1" i="0" u="none" strike="noStrike" cap="none" dirty="0">
                <a:solidFill>
                  <a:srgbClr val="003366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3150" b="1" i="0" u="none" strike="noStrike" cap="none" dirty="0" err="1">
                <a:solidFill>
                  <a:srgbClr val="003366"/>
                </a:solidFill>
                <a:latin typeface="Noto Sans KR"/>
                <a:ea typeface="Noto Sans KR"/>
                <a:cs typeface="Noto Sans KR"/>
                <a:sym typeface="Noto Sans KR"/>
              </a:rPr>
              <a:t>자살률</a:t>
            </a:r>
            <a:r>
              <a:rPr lang="en-US" sz="3150" b="1" i="0" u="none" strike="noStrike" cap="none" dirty="0">
                <a:solidFill>
                  <a:srgbClr val="003366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3150" b="1" i="0" u="none" strike="noStrike" cap="none" dirty="0" err="1">
                <a:solidFill>
                  <a:srgbClr val="003366"/>
                </a:solidFill>
                <a:latin typeface="Noto Sans KR"/>
                <a:ea typeface="Noto Sans KR"/>
                <a:cs typeface="Noto Sans KR"/>
                <a:sym typeface="Noto Sans KR"/>
              </a:rPr>
              <a:t>현황</a:t>
            </a:r>
            <a:r>
              <a:rPr lang="en-US" sz="3150" b="1" i="0" u="none" strike="noStrike" cap="none" dirty="0">
                <a:solidFill>
                  <a:srgbClr val="003366"/>
                </a:solidFill>
                <a:latin typeface="Noto Sans KR"/>
                <a:ea typeface="Noto Sans KR"/>
                <a:cs typeface="Noto Sans KR"/>
                <a:sym typeface="Noto Sans KR"/>
              </a:rPr>
              <a:t>(OECD </a:t>
            </a:r>
            <a:r>
              <a:rPr lang="en-US" sz="3150" b="1" i="0" u="none" strike="noStrike" cap="none" dirty="0" err="1">
                <a:solidFill>
                  <a:srgbClr val="003366"/>
                </a:solidFill>
                <a:latin typeface="Noto Sans KR"/>
                <a:ea typeface="Noto Sans KR"/>
                <a:cs typeface="Noto Sans KR"/>
                <a:sym typeface="Noto Sans KR"/>
              </a:rPr>
              <a:t>비교</a:t>
            </a:r>
            <a:r>
              <a:rPr lang="en-US" sz="3150" b="1" i="0" u="none" strike="noStrike" cap="none" dirty="0">
                <a:solidFill>
                  <a:srgbClr val="003366"/>
                </a:solidFill>
                <a:latin typeface="Noto Sans KR"/>
                <a:ea typeface="Noto Sans KR"/>
                <a:cs typeface="Noto Sans KR"/>
                <a:sym typeface="Noto Sans KR"/>
              </a:rPr>
              <a:t>)</a:t>
            </a:r>
            <a:endParaRPr dirty="0"/>
          </a:p>
        </p:txBody>
      </p:sp>
      <p:sp>
        <p:nvSpPr>
          <p:cNvPr id="134" name="Google Shape;134;p16"/>
          <p:cNvSpPr/>
          <p:nvPr/>
        </p:nvSpPr>
        <p:spPr>
          <a:xfrm>
            <a:off x="762000" y="571500"/>
            <a:ext cx="76200" cy="5334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136;p17">
            <a:extLst>
              <a:ext uri="{FF2B5EF4-FFF2-40B4-BE49-F238E27FC236}">
                <a16:creationId xmlns:a16="http://schemas.microsoft.com/office/drawing/2014/main" id="{EFF0DC09-0151-4E3E-B265-D4C681293CE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5300" y="1378883"/>
            <a:ext cx="7559488" cy="4735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온라인 미디어 1" title="자살 예방 해법 추적 &quot;이젠 살고 싶어졌어요!&quot; 자살 충동의 수렁에서 극복한 사람들의 절규와 희망 | KBS 20251026 방송">
            <a:hlinkClick r:id="" action="ppaction://media"/>
            <a:extLst>
              <a:ext uri="{FF2B5EF4-FFF2-40B4-BE49-F238E27FC236}">
                <a16:creationId xmlns:a16="http://schemas.microsoft.com/office/drawing/2014/main" id="{50F3FC95-60BA-44AE-AC4A-BC99956C893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8550088" y="1904627"/>
            <a:ext cx="3059206" cy="2774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D04A3E80-933B-BB85-2163-CFDF93F1C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6" descr="image.png">
            <a:extLst>
              <a:ext uri="{FF2B5EF4-FFF2-40B4-BE49-F238E27FC236}">
                <a16:creationId xmlns:a16="http://schemas.microsoft.com/office/drawing/2014/main" id="{3BDCF178-12DE-439A-B14D-1C577C1F832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3752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>
            <a:extLst>
              <a:ext uri="{FF2B5EF4-FFF2-40B4-BE49-F238E27FC236}">
                <a16:creationId xmlns:a16="http://schemas.microsoft.com/office/drawing/2014/main" id="{65F70DC5-60D2-5C9F-D155-3EDBE8E27508}"/>
              </a:ext>
            </a:extLst>
          </p:cNvPr>
          <p:cNvSpPr txBox="1"/>
          <p:nvPr/>
        </p:nvSpPr>
        <p:spPr>
          <a:xfrm>
            <a:off x="952500" y="571500"/>
            <a:ext cx="11001375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ko-KR" altLang="en-US" sz="3150" b="1" i="0" u="none" strike="noStrike" cap="none" dirty="0">
                <a:solidFill>
                  <a:srgbClr val="003366"/>
                </a:solidFill>
                <a:latin typeface="Noto Sans KR"/>
                <a:ea typeface="Noto Sans KR"/>
                <a:cs typeface="Noto Sans KR"/>
                <a:sym typeface="Noto Sans KR"/>
              </a:rPr>
              <a:t>성별</a:t>
            </a:r>
            <a:r>
              <a:rPr lang="en-US" altLang="ko-KR" sz="3150" dirty="0"/>
              <a:t>·</a:t>
            </a:r>
            <a:r>
              <a:rPr lang="ko-KR" altLang="en-US" sz="3150" b="1" i="0" u="none" strike="noStrike" cap="none" dirty="0">
                <a:solidFill>
                  <a:srgbClr val="003366"/>
                </a:solidFill>
                <a:latin typeface="Noto Sans KR"/>
                <a:ea typeface="Noto Sans KR"/>
                <a:cs typeface="Noto Sans KR"/>
                <a:sym typeface="Noto Sans KR"/>
              </a:rPr>
              <a:t>연령별 자살률</a:t>
            </a:r>
            <a:endParaRPr dirty="0"/>
          </a:p>
        </p:txBody>
      </p:sp>
      <p:sp>
        <p:nvSpPr>
          <p:cNvPr id="134" name="Google Shape;134;p16">
            <a:extLst>
              <a:ext uri="{FF2B5EF4-FFF2-40B4-BE49-F238E27FC236}">
                <a16:creationId xmlns:a16="http://schemas.microsoft.com/office/drawing/2014/main" id="{80DC3D66-9241-4B28-E1CD-92C3957E862C}"/>
              </a:ext>
            </a:extLst>
          </p:cNvPr>
          <p:cNvSpPr/>
          <p:nvPr/>
        </p:nvSpPr>
        <p:spPr>
          <a:xfrm>
            <a:off x="762000" y="571500"/>
            <a:ext cx="76200" cy="5334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144;p18" descr="image.png">
            <a:extLst>
              <a:ext uri="{FF2B5EF4-FFF2-40B4-BE49-F238E27FC236}">
                <a16:creationId xmlns:a16="http://schemas.microsoft.com/office/drawing/2014/main" id="{54EBACD0-618E-5195-4FAB-85CBD89D140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595437"/>
            <a:ext cx="11049000" cy="45012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46;p18">
            <a:extLst>
              <a:ext uri="{FF2B5EF4-FFF2-40B4-BE49-F238E27FC236}">
                <a16:creationId xmlns:a16="http://schemas.microsoft.com/office/drawing/2014/main" id="{D740ECD9-EEAE-ED91-42E8-B2E52C5D4622}"/>
              </a:ext>
            </a:extLst>
          </p:cNvPr>
          <p:cNvSpPr txBox="1"/>
          <p:nvPr/>
        </p:nvSpPr>
        <p:spPr>
          <a:xfrm>
            <a:off x="838200" y="2081212"/>
            <a:ext cx="5119687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7200" b="1" i="0" u="none" strike="noStrike" cap="none" dirty="0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남성</a:t>
            </a:r>
            <a:r>
              <a:rPr lang="en-US" altLang="ko-KR" sz="7200" b="1" dirty="0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&gt;</a:t>
            </a:r>
            <a:r>
              <a:rPr lang="ko-KR" altLang="en-US" sz="7200" b="1" dirty="0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여성</a:t>
            </a:r>
            <a:r>
              <a:rPr lang="ko-KR" altLang="en-US" sz="7200" b="1" i="0" u="none" strike="noStrike" cap="none" dirty="0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altLang="ko-KR" sz="7200" b="1" i="0" u="none" strike="noStrike" cap="none" dirty="0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2.5</a:t>
            </a:r>
            <a:r>
              <a:rPr lang="ko-KR" altLang="en-US" sz="7200" b="1" i="0" u="none" strike="noStrike" cap="none" dirty="0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배</a:t>
            </a:r>
            <a:endParaRPr sz="7200" dirty="0"/>
          </a:p>
        </p:txBody>
      </p:sp>
      <p:sp>
        <p:nvSpPr>
          <p:cNvPr id="4" name="Google Shape;147;p18">
            <a:extLst>
              <a:ext uri="{FF2B5EF4-FFF2-40B4-BE49-F238E27FC236}">
                <a16:creationId xmlns:a16="http://schemas.microsoft.com/office/drawing/2014/main" id="{28665209-A64C-6A60-EFCD-8C7FD1FD7C88}"/>
              </a:ext>
            </a:extLst>
          </p:cNvPr>
          <p:cNvSpPr txBox="1"/>
          <p:nvPr/>
        </p:nvSpPr>
        <p:spPr>
          <a:xfrm>
            <a:off x="1850230" y="4916314"/>
            <a:ext cx="3095625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250" b="1" i="0" u="none" strike="noStrike" cap="none" dirty="0">
                <a:solidFill>
                  <a:srgbClr val="64748B"/>
                </a:solidFill>
                <a:latin typeface="Noto Sans KR"/>
                <a:ea typeface="Noto Sans KR"/>
                <a:cs typeface="Noto Sans KR"/>
                <a:sym typeface="Noto Sans KR"/>
              </a:rPr>
              <a:t>성별 자살률</a:t>
            </a:r>
            <a:endParaRPr dirty="0"/>
          </a:p>
        </p:txBody>
      </p:sp>
      <p:sp>
        <p:nvSpPr>
          <p:cNvPr id="5" name="Google Shape;148;p18">
            <a:extLst>
              <a:ext uri="{FF2B5EF4-FFF2-40B4-BE49-F238E27FC236}">
                <a16:creationId xmlns:a16="http://schemas.microsoft.com/office/drawing/2014/main" id="{79F583E5-2BC0-80DE-5A90-F827672DE9A0}"/>
              </a:ext>
            </a:extLst>
          </p:cNvPr>
          <p:cNvSpPr txBox="1"/>
          <p:nvPr/>
        </p:nvSpPr>
        <p:spPr>
          <a:xfrm>
            <a:off x="6757988" y="2081212"/>
            <a:ext cx="4486275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 dirty="0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40-50</a:t>
            </a:r>
            <a:r>
              <a:rPr lang="ko-KR" altLang="en-US" sz="7200" b="1" i="0" u="none" strike="noStrike" cap="none" dirty="0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대 최고</a:t>
            </a:r>
            <a:endParaRPr sz="7200" dirty="0"/>
          </a:p>
        </p:txBody>
      </p:sp>
      <p:sp>
        <p:nvSpPr>
          <p:cNvPr id="6" name="Google Shape;149;p18">
            <a:extLst>
              <a:ext uri="{FF2B5EF4-FFF2-40B4-BE49-F238E27FC236}">
                <a16:creationId xmlns:a16="http://schemas.microsoft.com/office/drawing/2014/main" id="{00CF82B0-9B72-7704-673F-8D62AFC0940A}"/>
              </a:ext>
            </a:extLst>
          </p:cNvPr>
          <p:cNvSpPr txBox="1"/>
          <p:nvPr/>
        </p:nvSpPr>
        <p:spPr>
          <a:xfrm>
            <a:off x="7298531" y="4872038"/>
            <a:ext cx="3405187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250" b="1" i="0" u="none" strike="noStrike" cap="none" dirty="0">
                <a:solidFill>
                  <a:srgbClr val="64748B"/>
                </a:solidFill>
                <a:latin typeface="Noto Sans KR"/>
                <a:ea typeface="Noto Sans KR"/>
                <a:cs typeface="Noto Sans KR"/>
                <a:sym typeface="Noto Sans KR"/>
              </a:rPr>
              <a:t>연령별 자살률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5821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3752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 txBox="1"/>
          <p:nvPr/>
        </p:nvSpPr>
        <p:spPr>
          <a:xfrm>
            <a:off x="952500" y="571500"/>
            <a:ext cx="11001375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150" b="1" i="0" u="none" strike="noStrike" cap="none" dirty="0">
                <a:solidFill>
                  <a:srgbClr val="003366"/>
                </a:solidFill>
                <a:latin typeface="Noto Sans KR"/>
                <a:ea typeface="Noto Sans KR"/>
                <a:cs typeface="Noto Sans KR"/>
                <a:sym typeface="Noto Sans KR"/>
              </a:rPr>
              <a:t>대전광역시 자살률 현황</a:t>
            </a:r>
            <a:endParaRPr dirty="0"/>
          </a:p>
        </p:txBody>
      </p:sp>
      <p:sp>
        <p:nvSpPr>
          <p:cNvPr id="134" name="Google Shape;134;p16"/>
          <p:cNvSpPr/>
          <p:nvPr/>
        </p:nvSpPr>
        <p:spPr>
          <a:xfrm>
            <a:off x="762000" y="571500"/>
            <a:ext cx="76200" cy="5334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44;p18" descr="image.png">
            <a:extLst>
              <a:ext uri="{FF2B5EF4-FFF2-40B4-BE49-F238E27FC236}">
                <a16:creationId xmlns:a16="http://schemas.microsoft.com/office/drawing/2014/main" id="{99F4712A-FF1F-40E5-ADD1-1F3E55C0B33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595437"/>
            <a:ext cx="11049000" cy="31337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45;p18">
            <a:extLst>
              <a:ext uri="{FF2B5EF4-FFF2-40B4-BE49-F238E27FC236}">
                <a16:creationId xmlns:a16="http://schemas.microsoft.com/office/drawing/2014/main" id="{FE7AA874-0207-4157-87F2-EC71CBE6E822}"/>
              </a:ext>
            </a:extLst>
          </p:cNvPr>
          <p:cNvSpPr txBox="1"/>
          <p:nvPr/>
        </p:nvSpPr>
        <p:spPr>
          <a:xfrm>
            <a:off x="571500" y="4887433"/>
            <a:ext cx="110490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800" b="0" i="1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* 전국 평균보다 높은 수준이며</a:t>
            </a:r>
            <a:r>
              <a:rPr lang="en-US" altLang="ko-KR" sz="1800" b="0" i="1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, </a:t>
            </a:r>
            <a:r>
              <a:rPr lang="ko-KR" altLang="en-US" sz="1800" b="0" i="1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동구 지역 자살률 가장 높음</a:t>
            </a:r>
            <a:endParaRPr dirty="0"/>
          </a:p>
        </p:txBody>
      </p:sp>
      <p:sp>
        <p:nvSpPr>
          <p:cNvPr id="10" name="Google Shape;146;p18">
            <a:extLst>
              <a:ext uri="{FF2B5EF4-FFF2-40B4-BE49-F238E27FC236}">
                <a16:creationId xmlns:a16="http://schemas.microsoft.com/office/drawing/2014/main" id="{EBE3175C-476D-48EA-81B0-5EC2B44F7C66}"/>
              </a:ext>
            </a:extLst>
          </p:cNvPr>
          <p:cNvSpPr txBox="1"/>
          <p:nvPr/>
        </p:nvSpPr>
        <p:spPr>
          <a:xfrm>
            <a:off x="1756171" y="2081212"/>
            <a:ext cx="3837805" cy="150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0" b="1" i="0" u="none" strike="noStrike" cap="none" dirty="0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448명</a:t>
            </a:r>
            <a:endParaRPr dirty="0"/>
          </a:p>
        </p:txBody>
      </p:sp>
      <p:sp>
        <p:nvSpPr>
          <p:cNvPr id="11" name="Google Shape;147;p18">
            <a:extLst>
              <a:ext uri="{FF2B5EF4-FFF2-40B4-BE49-F238E27FC236}">
                <a16:creationId xmlns:a16="http://schemas.microsoft.com/office/drawing/2014/main" id="{477FC5D1-C08B-482F-A2B0-95BF66DDA7B4}"/>
              </a:ext>
            </a:extLst>
          </p:cNvPr>
          <p:cNvSpPr txBox="1"/>
          <p:nvPr/>
        </p:nvSpPr>
        <p:spPr>
          <a:xfrm>
            <a:off x="1756171" y="3852862"/>
            <a:ext cx="3095625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1" i="0" u="none" strike="noStrike" cap="none">
                <a:solidFill>
                  <a:srgbClr val="64748B"/>
                </a:solidFill>
                <a:latin typeface="Noto Sans KR"/>
                <a:ea typeface="Noto Sans KR"/>
                <a:cs typeface="Noto Sans KR"/>
                <a:sym typeface="Noto Sans KR"/>
              </a:rPr>
              <a:t>연간 자살 사망자 수</a:t>
            </a:r>
            <a:endParaRPr/>
          </a:p>
        </p:txBody>
      </p:sp>
      <p:sp>
        <p:nvSpPr>
          <p:cNvPr id="12" name="Google Shape;148;p18">
            <a:extLst>
              <a:ext uri="{FF2B5EF4-FFF2-40B4-BE49-F238E27FC236}">
                <a16:creationId xmlns:a16="http://schemas.microsoft.com/office/drawing/2014/main" id="{EE01621F-153F-44DB-B113-90B491D9592B}"/>
              </a:ext>
            </a:extLst>
          </p:cNvPr>
          <p:cNvSpPr txBox="1"/>
          <p:nvPr/>
        </p:nvSpPr>
        <p:spPr>
          <a:xfrm>
            <a:off x="7030640" y="2081212"/>
            <a:ext cx="3978019" cy="150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0" b="1" i="0" u="none" strike="noStrike" cap="none" dirty="0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31.2명</a:t>
            </a:r>
            <a:endParaRPr dirty="0"/>
          </a:p>
        </p:txBody>
      </p:sp>
      <p:sp>
        <p:nvSpPr>
          <p:cNvPr id="13" name="Google Shape;149;p18">
            <a:extLst>
              <a:ext uri="{FF2B5EF4-FFF2-40B4-BE49-F238E27FC236}">
                <a16:creationId xmlns:a16="http://schemas.microsoft.com/office/drawing/2014/main" id="{CAB3C777-902E-4090-9509-B1371A9866E8}"/>
              </a:ext>
            </a:extLst>
          </p:cNvPr>
          <p:cNvSpPr txBox="1"/>
          <p:nvPr/>
        </p:nvSpPr>
        <p:spPr>
          <a:xfrm>
            <a:off x="7030640" y="3852862"/>
            <a:ext cx="3405187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1" i="0" u="none" strike="noStrike" cap="none">
                <a:solidFill>
                  <a:srgbClr val="64748B"/>
                </a:solidFill>
                <a:latin typeface="Noto Sans KR"/>
                <a:ea typeface="Noto Sans KR"/>
                <a:cs typeface="Noto Sans KR"/>
                <a:sym typeface="Noto Sans KR"/>
              </a:rPr>
              <a:t>인구 10만 명당 자살률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88206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1981200"/>
            <a:ext cx="50958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/>
          <p:nvPr/>
        </p:nvSpPr>
        <p:spPr>
          <a:xfrm>
            <a:off x="952500" y="571500"/>
            <a:ext cx="11001375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150" b="1" i="0" u="none" strike="noStrike" cap="none" dirty="0">
                <a:solidFill>
                  <a:srgbClr val="003366"/>
                </a:solidFill>
                <a:latin typeface="Noto Sans KR"/>
                <a:ea typeface="Noto Sans KR"/>
                <a:cs typeface="Noto Sans KR"/>
                <a:sym typeface="Noto Sans KR"/>
              </a:rPr>
              <a:t>자살 문제의 심각성</a:t>
            </a:r>
            <a:endParaRPr dirty="0"/>
          </a:p>
        </p:txBody>
      </p:sp>
      <p:sp>
        <p:nvSpPr>
          <p:cNvPr id="146" name="Google Shape;146;p17"/>
          <p:cNvSpPr/>
          <p:nvPr/>
        </p:nvSpPr>
        <p:spPr>
          <a:xfrm>
            <a:off x="762000" y="571500"/>
            <a:ext cx="76200" cy="5334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13;p15" descr="image.png">
            <a:extLst>
              <a:ext uri="{FF2B5EF4-FFF2-40B4-BE49-F238E27FC236}">
                <a16:creationId xmlns:a16="http://schemas.microsoft.com/office/drawing/2014/main" id="{16A5C0CD-6045-43C9-8C28-CCAE6CB7DBD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1" y="1838892"/>
            <a:ext cx="3233518" cy="423436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15;p15">
            <a:extLst>
              <a:ext uri="{FF2B5EF4-FFF2-40B4-BE49-F238E27FC236}">
                <a16:creationId xmlns:a16="http://schemas.microsoft.com/office/drawing/2014/main" id="{861DA0C6-C407-4849-9A41-A04F50C53187}"/>
              </a:ext>
            </a:extLst>
          </p:cNvPr>
          <p:cNvSpPr txBox="1"/>
          <p:nvPr/>
        </p:nvSpPr>
        <p:spPr>
          <a:xfrm>
            <a:off x="1104900" y="2181794"/>
            <a:ext cx="2470813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500" b="1" i="0" u="none" strike="noStrike" cap="none" dirty="0">
                <a:solidFill>
                  <a:srgbClr val="004A99"/>
                </a:solidFill>
                <a:latin typeface="Noto Sans KR"/>
                <a:ea typeface="Noto Sans KR"/>
                <a:cs typeface="Noto Sans KR"/>
                <a:sym typeface="Noto Sans KR"/>
              </a:rPr>
              <a:t>개인적 측면</a:t>
            </a:r>
            <a:endParaRPr sz="2500" dirty="0"/>
          </a:p>
        </p:txBody>
      </p:sp>
      <p:sp>
        <p:nvSpPr>
          <p:cNvPr id="16" name="Google Shape;116;p15">
            <a:extLst>
              <a:ext uri="{FF2B5EF4-FFF2-40B4-BE49-F238E27FC236}">
                <a16:creationId xmlns:a16="http://schemas.microsoft.com/office/drawing/2014/main" id="{229DC56C-56D2-46A0-9EDD-EA55D831D1C4}"/>
              </a:ext>
            </a:extLst>
          </p:cNvPr>
          <p:cNvSpPr txBox="1"/>
          <p:nvPr/>
        </p:nvSpPr>
        <p:spPr>
          <a:xfrm>
            <a:off x="1104900" y="2734243"/>
            <a:ext cx="274376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생명 상실</a:t>
            </a:r>
            <a:endParaRPr lang="en-US" altLang="ko-KR" sz="2000" b="0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우울증 및 </a:t>
            </a: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PTSD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증가</a:t>
            </a:r>
            <a:endParaRPr lang="en-US" altLang="ko-KR" sz="2000" b="0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재시도 위험 증가</a:t>
            </a:r>
            <a:endParaRPr sz="2000" dirty="0">
              <a:solidFill>
                <a:schemeClr val="tx1"/>
              </a:solidFill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pic>
        <p:nvPicPr>
          <p:cNvPr id="21" name="Google Shape;113;p15" descr="image.png">
            <a:extLst>
              <a:ext uri="{FF2B5EF4-FFF2-40B4-BE49-F238E27FC236}">
                <a16:creationId xmlns:a16="http://schemas.microsoft.com/office/drawing/2014/main" id="{0B66AE4F-E4C7-4A20-8875-826913D873E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64719" y="1838892"/>
            <a:ext cx="3233518" cy="423436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15;p15">
            <a:extLst>
              <a:ext uri="{FF2B5EF4-FFF2-40B4-BE49-F238E27FC236}">
                <a16:creationId xmlns:a16="http://schemas.microsoft.com/office/drawing/2014/main" id="{D411FF6A-18B4-482F-85B9-6E22AC470833}"/>
              </a:ext>
            </a:extLst>
          </p:cNvPr>
          <p:cNvSpPr txBox="1"/>
          <p:nvPr/>
        </p:nvSpPr>
        <p:spPr>
          <a:xfrm>
            <a:off x="8607618" y="2181794"/>
            <a:ext cx="2470813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500" b="1" i="0" u="none" strike="noStrike" cap="none" dirty="0">
                <a:solidFill>
                  <a:srgbClr val="004A99"/>
                </a:solidFill>
                <a:latin typeface="Noto Sans KR"/>
                <a:ea typeface="Noto Sans KR"/>
                <a:cs typeface="Noto Sans KR"/>
                <a:sym typeface="Noto Sans KR"/>
              </a:rPr>
              <a:t>경제적 측면</a:t>
            </a:r>
            <a:endParaRPr sz="2500" dirty="0"/>
          </a:p>
        </p:txBody>
      </p:sp>
      <p:sp>
        <p:nvSpPr>
          <p:cNvPr id="23" name="Google Shape;116;p15">
            <a:extLst>
              <a:ext uri="{FF2B5EF4-FFF2-40B4-BE49-F238E27FC236}">
                <a16:creationId xmlns:a16="http://schemas.microsoft.com/office/drawing/2014/main" id="{BA49319F-F224-43ED-A2CE-74098E6AADDC}"/>
              </a:ext>
            </a:extLst>
          </p:cNvPr>
          <p:cNvSpPr txBox="1"/>
          <p:nvPr/>
        </p:nvSpPr>
        <p:spPr>
          <a:xfrm>
            <a:off x="8607618" y="2734243"/>
            <a:ext cx="274376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노동력 상실</a:t>
            </a:r>
            <a:endParaRPr lang="en-US" altLang="ko-KR" sz="2000" b="0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0" i="0" u="none" strike="noStrike" cap="none" dirty="0" err="1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의료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∙</a:t>
            </a:r>
            <a:r>
              <a:rPr lang="ko-KR" altLang="en-US" sz="2000" b="0" i="0" u="none" strike="noStrike" cap="none" dirty="0" err="1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복지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 비용 증가</a:t>
            </a:r>
            <a:endParaRPr lang="en-US" altLang="ko-KR" sz="2000" b="0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국가 재정 부담 확대</a:t>
            </a:r>
            <a:endParaRPr sz="2000" dirty="0">
              <a:solidFill>
                <a:schemeClr val="tx1"/>
              </a:solidFill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pic>
        <p:nvPicPr>
          <p:cNvPr id="24" name="Google Shape;113;p15" descr="image.png">
            <a:extLst>
              <a:ext uri="{FF2B5EF4-FFF2-40B4-BE49-F238E27FC236}">
                <a16:creationId xmlns:a16="http://schemas.microsoft.com/office/drawing/2014/main" id="{30EBC192-2C28-4442-9491-9B78F40E707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20141" y="1838892"/>
            <a:ext cx="3233518" cy="423436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15;p15">
            <a:extLst>
              <a:ext uri="{FF2B5EF4-FFF2-40B4-BE49-F238E27FC236}">
                <a16:creationId xmlns:a16="http://schemas.microsoft.com/office/drawing/2014/main" id="{7C7DF9C3-BA60-4E1B-9B3B-F2A62402CFDE}"/>
              </a:ext>
            </a:extLst>
          </p:cNvPr>
          <p:cNvSpPr txBox="1"/>
          <p:nvPr/>
        </p:nvSpPr>
        <p:spPr>
          <a:xfrm>
            <a:off x="4863040" y="2181794"/>
            <a:ext cx="2470813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500" b="1" i="0" u="none" strike="noStrike" cap="none" dirty="0">
                <a:solidFill>
                  <a:srgbClr val="004A99"/>
                </a:solidFill>
                <a:latin typeface="Noto Sans KR"/>
                <a:ea typeface="Noto Sans KR"/>
                <a:cs typeface="Noto Sans KR"/>
                <a:sym typeface="Noto Sans KR"/>
              </a:rPr>
              <a:t>사회적 측면</a:t>
            </a:r>
            <a:endParaRPr sz="2500" dirty="0"/>
          </a:p>
        </p:txBody>
      </p:sp>
      <p:sp>
        <p:nvSpPr>
          <p:cNvPr id="26" name="Google Shape;116;p15">
            <a:extLst>
              <a:ext uri="{FF2B5EF4-FFF2-40B4-BE49-F238E27FC236}">
                <a16:creationId xmlns:a16="http://schemas.microsoft.com/office/drawing/2014/main" id="{F11E44D1-64B9-4142-B2DE-A48B3A3D2950}"/>
              </a:ext>
            </a:extLst>
          </p:cNvPr>
          <p:cNvSpPr txBox="1"/>
          <p:nvPr/>
        </p:nvSpPr>
        <p:spPr>
          <a:xfrm>
            <a:off x="4863040" y="2734243"/>
            <a:ext cx="274376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가족의 심리적 고통</a:t>
            </a:r>
            <a:endParaRPr lang="en-US" altLang="ko-KR" sz="2000" b="0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사회적 낙인 및 고립</a:t>
            </a:r>
            <a:endParaRPr lang="en-US" altLang="ko-KR" sz="2000" b="0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지역사회 영향</a:t>
            </a:r>
            <a:endParaRPr sz="2000" dirty="0">
              <a:solidFill>
                <a:schemeClr val="tx1"/>
              </a:solidFill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9"/>
          <p:cNvSpPr txBox="1"/>
          <p:nvPr/>
        </p:nvSpPr>
        <p:spPr>
          <a:xfrm>
            <a:off x="952500" y="571500"/>
            <a:ext cx="11001375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150" b="1" i="0" u="none" strike="noStrike" cap="none" dirty="0">
                <a:solidFill>
                  <a:srgbClr val="003366"/>
                </a:solidFill>
                <a:latin typeface="Noto Sans KR"/>
                <a:ea typeface="Noto Sans KR"/>
                <a:cs typeface="Noto Sans KR"/>
                <a:sym typeface="Noto Sans KR"/>
              </a:rPr>
              <a:t>2. </a:t>
            </a:r>
            <a:r>
              <a:rPr lang="ko-KR" altLang="en-US" sz="3150" b="1" i="0" u="none" strike="noStrike" cap="none" dirty="0">
                <a:solidFill>
                  <a:srgbClr val="003366"/>
                </a:solidFill>
                <a:latin typeface="Noto Sans KR"/>
                <a:ea typeface="Noto Sans KR"/>
                <a:cs typeface="Noto Sans KR"/>
                <a:sym typeface="Noto Sans KR"/>
              </a:rPr>
              <a:t>정신건강 분야 정책 및 서비스</a:t>
            </a:r>
            <a:endParaRPr dirty="0"/>
          </a:p>
        </p:txBody>
      </p:sp>
      <p:sp>
        <p:nvSpPr>
          <p:cNvPr id="182" name="Google Shape;182;p19"/>
          <p:cNvSpPr/>
          <p:nvPr/>
        </p:nvSpPr>
        <p:spPr>
          <a:xfrm>
            <a:off x="762000" y="571500"/>
            <a:ext cx="76200" cy="5334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13;p15" descr="image.png">
            <a:extLst>
              <a:ext uri="{FF2B5EF4-FFF2-40B4-BE49-F238E27FC236}">
                <a16:creationId xmlns:a16="http://schemas.microsoft.com/office/drawing/2014/main" id="{FD1089D6-3206-42E9-A5AA-B095F1CFD3B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999" y="1580930"/>
            <a:ext cx="10201835" cy="470556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15;p15">
            <a:extLst>
              <a:ext uri="{FF2B5EF4-FFF2-40B4-BE49-F238E27FC236}">
                <a16:creationId xmlns:a16="http://schemas.microsoft.com/office/drawing/2014/main" id="{A0F0C074-63BD-46AA-9422-353987384884}"/>
              </a:ext>
            </a:extLst>
          </p:cNvPr>
          <p:cNvSpPr txBox="1"/>
          <p:nvPr/>
        </p:nvSpPr>
        <p:spPr>
          <a:xfrm>
            <a:off x="952500" y="1387225"/>
            <a:ext cx="9863138" cy="4578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500" b="1" i="0" u="none" strike="noStrike" cap="none" dirty="0">
                <a:solidFill>
                  <a:srgbClr val="004A99"/>
                </a:solidFill>
                <a:latin typeface="Noto Sans KR"/>
                <a:ea typeface="Noto Sans KR"/>
                <a:cs typeface="Noto Sans KR"/>
                <a:sym typeface="Noto Sans KR"/>
              </a:rPr>
              <a:t>법적 근거 및 계획</a:t>
            </a:r>
            <a:endParaRPr lang="en-US" altLang="ko-KR" sz="2500" b="1" i="0" u="none" strike="noStrike" cap="none" dirty="0">
              <a:solidFill>
                <a:srgbClr val="004A99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ko-KR" sz="2100" b="1" dirty="0">
              <a:solidFill>
                <a:srgbClr val="004A99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r>
              <a:rPr lang="en-US" altLang="ko-KR" sz="2000" b="1" i="0" u="none" strike="noStrike" cap="none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• </a:t>
            </a:r>
            <a:r>
              <a:rPr lang="ko-KR" altLang="en-US" sz="2000" b="1" i="0" u="none" strike="noStrike" cap="none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자살예방 및 생명존중문화 조성 법률</a:t>
            </a:r>
            <a:endParaRPr lang="en-US" altLang="ko-KR" sz="2000" b="1" i="0" u="none" strike="noStrike" cap="none" dirty="0">
              <a:solidFill>
                <a:srgbClr val="002060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Noto Sans KR"/>
              <a:sym typeface="Noto Sans KR"/>
            </a:endParaRPr>
          </a:p>
          <a:p>
            <a:r>
              <a:rPr lang="en-US" altLang="ko-KR" sz="2000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   - </a:t>
            </a:r>
            <a:r>
              <a:rPr lang="ko-KR" altLang="en-US" sz="2000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자살을 개인의 문제가 아닌 국가와 지역사회가 함께 해결해야 할 사회문제로 규정</a:t>
            </a:r>
            <a:endParaRPr lang="en-US" altLang="ko-KR" sz="2000" dirty="0">
              <a:solidFill>
                <a:srgbClr val="002060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Noto Sans KR"/>
              <a:sym typeface="Noto Sans KR"/>
            </a:endParaRPr>
          </a:p>
          <a:p>
            <a:r>
              <a:rPr lang="en-US" altLang="ko-KR" sz="2000" i="0" u="none" strike="noStrike" cap="none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   - </a:t>
            </a:r>
            <a:r>
              <a:rPr lang="ko-KR" altLang="en-US" sz="2000" i="0" u="none" strike="noStrike" cap="none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자살예방 정책 수립과 생명존중문화 조성을 국가와 지방자치단체의 책무로 명시</a:t>
            </a:r>
            <a:endParaRPr lang="en-US" altLang="ko-KR" sz="2000" i="0" u="none" strike="noStrike" cap="none" dirty="0">
              <a:solidFill>
                <a:srgbClr val="002060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Noto Sans KR"/>
              <a:sym typeface="Noto Sans KR"/>
            </a:endParaRPr>
          </a:p>
          <a:p>
            <a:endParaRPr lang="en-US" altLang="ko-KR" sz="2000" b="1" i="0" u="none" strike="noStrike" cap="none" dirty="0">
              <a:solidFill>
                <a:srgbClr val="002060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Noto Sans KR"/>
              <a:sym typeface="Noto Sans K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000" b="1" i="0" u="none" strike="noStrike" cap="none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• </a:t>
            </a:r>
            <a:r>
              <a:rPr lang="ko-KR" altLang="en-US" sz="2000" b="1" i="0" u="none" strike="noStrike" cap="none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정신건강종합대책</a:t>
            </a:r>
            <a:endParaRPr lang="en-US" altLang="ko-KR" sz="2000" b="1" i="0" u="none" strike="noStrike" cap="none" dirty="0">
              <a:solidFill>
                <a:srgbClr val="002060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Noto Sans KR"/>
              <a:sym typeface="Noto Sans K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ko-KR" sz="2000" b="1" dirty="0">
              <a:solidFill>
                <a:srgbClr val="002060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Noto Sans KR"/>
              <a:sym typeface="Noto Sans K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000" b="1" i="0" u="none" strike="noStrike" cap="none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• </a:t>
            </a:r>
            <a:r>
              <a:rPr lang="ko-KR" altLang="en-US" sz="2000" b="1" i="0" u="none" strike="noStrike" cap="none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국민건강증진종합계획</a:t>
            </a:r>
            <a:r>
              <a:rPr lang="en-US" altLang="ko-KR" sz="2000" b="1" i="0" u="none" strike="noStrike" cap="none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(HP2030) </a:t>
            </a:r>
            <a:endParaRPr lang="en-US" altLang="ko-KR" sz="2000" b="1" dirty="0">
              <a:solidFill>
                <a:srgbClr val="002060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Noto Sans KR"/>
              <a:sym typeface="Noto Sans K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ko-KR" sz="2000" b="1" i="0" u="none" strike="noStrike" cap="none" dirty="0">
              <a:solidFill>
                <a:srgbClr val="002060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Noto Sans KR"/>
              <a:sym typeface="Noto Sans K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000" b="1" i="0" u="none" strike="noStrike" cap="none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• </a:t>
            </a:r>
            <a:r>
              <a:rPr lang="ko-KR" altLang="en-US" sz="2000" b="1" i="0" u="none" strike="noStrike" cap="none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자살예방기본계획</a:t>
            </a:r>
            <a:endParaRPr lang="en-US" altLang="ko-KR" sz="2000" b="1" i="0" u="none" strike="noStrike" cap="none" dirty="0">
              <a:solidFill>
                <a:srgbClr val="002060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Noto Sans KR"/>
              <a:sym typeface="Noto Sans K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000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   - </a:t>
            </a:r>
            <a:r>
              <a:rPr lang="ko-KR" altLang="en-US" sz="2000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자살 고위험군 조기발견</a:t>
            </a:r>
            <a:r>
              <a:rPr lang="en-US" altLang="ko-KR" sz="2000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, </a:t>
            </a:r>
            <a:r>
              <a:rPr lang="ko-KR" altLang="en-US" sz="2000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자살수단 관리</a:t>
            </a:r>
            <a:r>
              <a:rPr lang="en-US" altLang="ko-KR" sz="2000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, </a:t>
            </a:r>
            <a:r>
              <a:rPr lang="ko-KR" altLang="en-US" sz="2000" dirty="0">
                <a:solidFill>
                  <a:srgbClr val="00206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  <a:sym typeface="Noto Sans KR"/>
              </a:rPr>
              <a:t>자살 유가족 지원 확대 등 주요 과제로 제시</a:t>
            </a:r>
            <a:endParaRPr lang="en-US" altLang="ko-KR" sz="2000" dirty="0">
              <a:solidFill>
                <a:srgbClr val="002060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Noto Sans KR"/>
              <a:sym typeface="Noto Sans K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1981200"/>
            <a:ext cx="50958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/>
          <p:nvPr/>
        </p:nvSpPr>
        <p:spPr>
          <a:xfrm>
            <a:off x="952500" y="571500"/>
            <a:ext cx="11001375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150" b="1" i="0" u="none" strike="noStrike" cap="none" dirty="0">
                <a:solidFill>
                  <a:srgbClr val="003366"/>
                </a:solidFill>
                <a:latin typeface="Noto Sans KR"/>
                <a:ea typeface="Noto Sans KR"/>
                <a:cs typeface="Noto Sans KR"/>
                <a:sym typeface="Noto Sans KR"/>
              </a:rPr>
              <a:t>자살예방 서비스 전달체계</a:t>
            </a:r>
            <a:endParaRPr dirty="0"/>
          </a:p>
        </p:txBody>
      </p:sp>
      <p:sp>
        <p:nvSpPr>
          <p:cNvPr id="146" name="Google Shape;146;p17"/>
          <p:cNvSpPr/>
          <p:nvPr/>
        </p:nvSpPr>
        <p:spPr>
          <a:xfrm>
            <a:off x="762000" y="571500"/>
            <a:ext cx="76200" cy="5334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13;p15" descr="image.png">
            <a:extLst>
              <a:ext uri="{FF2B5EF4-FFF2-40B4-BE49-F238E27FC236}">
                <a16:creationId xmlns:a16="http://schemas.microsoft.com/office/drawing/2014/main" id="{16A5C0CD-6045-43C9-8C28-CCAE6CB7DBD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1893910"/>
            <a:ext cx="2669274" cy="423436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15;p15">
            <a:extLst>
              <a:ext uri="{FF2B5EF4-FFF2-40B4-BE49-F238E27FC236}">
                <a16:creationId xmlns:a16="http://schemas.microsoft.com/office/drawing/2014/main" id="{861DA0C6-C407-4849-9A41-A04F50C53187}"/>
              </a:ext>
            </a:extLst>
          </p:cNvPr>
          <p:cNvSpPr txBox="1"/>
          <p:nvPr/>
        </p:nvSpPr>
        <p:spPr>
          <a:xfrm>
            <a:off x="866773" y="2236812"/>
            <a:ext cx="250295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500" b="1" i="0" u="none" strike="noStrike" cap="none" dirty="0">
                <a:solidFill>
                  <a:srgbClr val="004A99"/>
                </a:solidFill>
                <a:latin typeface="Noto Sans KR"/>
                <a:ea typeface="Noto Sans KR"/>
                <a:cs typeface="Noto Sans KR"/>
                <a:sym typeface="Noto Sans KR"/>
              </a:rPr>
              <a:t>한국생명존중</a:t>
            </a:r>
            <a:endParaRPr lang="en-US" altLang="ko-KR" sz="2500" b="1" i="0" u="none" strike="noStrike" cap="none" dirty="0">
              <a:solidFill>
                <a:srgbClr val="004A99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500" b="1" i="0" u="none" strike="noStrike" cap="none" dirty="0">
                <a:solidFill>
                  <a:srgbClr val="004A99"/>
                </a:solidFill>
                <a:latin typeface="Noto Sans KR"/>
                <a:ea typeface="Noto Sans KR"/>
                <a:cs typeface="Noto Sans KR"/>
                <a:sym typeface="Noto Sans KR"/>
              </a:rPr>
              <a:t>희망재단</a:t>
            </a:r>
            <a:endParaRPr sz="2500" dirty="0"/>
          </a:p>
        </p:txBody>
      </p:sp>
      <p:sp>
        <p:nvSpPr>
          <p:cNvPr id="16" name="Google Shape;116;p15">
            <a:extLst>
              <a:ext uri="{FF2B5EF4-FFF2-40B4-BE49-F238E27FC236}">
                <a16:creationId xmlns:a16="http://schemas.microsoft.com/office/drawing/2014/main" id="{229DC56C-56D2-46A0-9EDD-EA55D831D1C4}"/>
              </a:ext>
            </a:extLst>
          </p:cNvPr>
          <p:cNvSpPr txBox="1"/>
          <p:nvPr/>
        </p:nvSpPr>
        <p:spPr>
          <a:xfrm>
            <a:off x="952500" y="3228662"/>
            <a:ext cx="2264985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자살예방 정책 개발과  연구</a:t>
            </a:r>
            <a:endParaRPr lang="en-US" altLang="ko-KR" sz="2000" b="0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교육 및 홍보</a:t>
            </a:r>
            <a:endParaRPr lang="en-US" altLang="ko-KR" sz="2000" b="0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생명지킴이 양성</a:t>
            </a:r>
            <a:endParaRPr lang="en-US" altLang="ko-KR" sz="2000" b="0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자살예방 캠페인</a:t>
            </a:r>
            <a:endParaRPr lang="en-US" altLang="ko-KR" sz="2000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자살유가족 지원</a:t>
            </a:r>
            <a:endParaRPr sz="2000" dirty="0">
              <a:solidFill>
                <a:schemeClr val="tx1"/>
              </a:solidFill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pic>
        <p:nvPicPr>
          <p:cNvPr id="17" name="Google Shape;113;p15" descr="image.png">
            <a:extLst>
              <a:ext uri="{FF2B5EF4-FFF2-40B4-BE49-F238E27FC236}">
                <a16:creationId xmlns:a16="http://schemas.microsoft.com/office/drawing/2014/main" id="{FF0F8D43-012E-4D33-B0F6-970385DC2A3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84601" y="1893910"/>
            <a:ext cx="2669274" cy="423436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15;p15">
            <a:extLst>
              <a:ext uri="{FF2B5EF4-FFF2-40B4-BE49-F238E27FC236}">
                <a16:creationId xmlns:a16="http://schemas.microsoft.com/office/drawing/2014/main" id="{19518333-D68E-4E71-AE92-A0E7FB7BD8B4}"/>
              </a:ext>
            </a:extLst>
          </p:cNvPr>
          <p:cNvSpPr txBox="1"/>
          <p:nvPr/>
        </p:nvSpPr>
        <p:spPr>
          <a:xfrm>
            <a:off x="9450919" y="2236812"/>
            <a:ext cx="2441566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500" b="1" i="0" u="none" strike="noStrike" cap="none" dirty="0">
                <a:solidFill>
                  <a:srgbClr val="004A99"/>
                </a:solidFill>
                <a:latin typeface="Noto Sans KR"/>
                <a:ea typeface="Noto Sans KR"/>
                <a:cs typeface="Noto Sans KR"/>
                <a:sym typeface="Noto Sans KR"/>
              </a:rPr>
              <a:t>정신건강복지센터</a:t>
            </a:r>
            <a:endParaRPr sz="2500" dirty="0"/>
          </a:p>
        </p:txBody>
      </p:sp>
      <p:sp>
        <p:nvSpPr>
          <p:cNvPr id="19" name="Google Shape;116;p15">
            <a:extLst>
              <a:ext uri="{FF2B5EF4-FFF2-40B4-BE49-F238E27FC236}">
                <a16:creationId xmlns:a16="http://schemas.microsoft.com/office/drawing/2014/main" id="{8E498FAC-8E62-4B42-AE38-77085C7BC621}"/>
              </a:ext>
            </a:extLst>
          </p:cNvPr>
          <p:cNvSpPr txBox="1"/>
          <p:nvPr/>
        </p:nvSpPr>
        <p:spPr>
          <a:xfrm>
            <a:off x="9486745" y="3104507"/>
            <a:ext cx="2264985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자살 고위험군 발굴</a:t>
            </a: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,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상담 및 사례관리</a:t>
            </a:r>
            <a:endParaRPr lang="en-US" altLang="ko-KR" sz="2000" b="0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치료 연계</a:t>
            </a:r>
            <a:endParaRPr lang="en-US" altLang="ko-KR" sz="2000" b="0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위기개입 서비스</a:t>
            </a:r>
            <a:endParaRPr sz="2000" dirty="0">
              <a:solidFill>
                <a:schemeClr val="tx1"/>
              </a:solidFill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pic>
        <p:nvPicPr>
          <p:cNvPr id="20" name="Google Shape;113;p15" descr="image.png">
            <a:extLst>
              <a:ext uri="{FF2B5EF4-FFF2-40B4-BE49-F238E27FC236}">
                <a16:creationId xmlns:a16="http://schemas.microsoft.com/office/drawing/2014/main" id="{4CAAE7B9-7766-4C34-B7C9-E2C5A42DB1E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38746" y="1893910"/>
            <a:ext cx="2669274" cy="423436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15;p15">
            <a:extLst>
              <a:ext uri="{FF2B5EF4-FFF2-40B4-BE49-F238E27FC236}">
                <a16:creationId xmlns:a16="http://schemas.microsoft.com/office/drawing/2014/main" id="{7A631565-8668-4DE3-91F7-A2466DFDF681}"/>
              </a:ext>
            </a:extLst>
          </p:cNvPr>
          <p:cNvSpPr txBox="1"/>
          <p:nvPr/>
        </p:nvSpPr>
        <p:spPr>
          <a:xfrm>
            <a:off x="6605063" y="2236812"/>
            <a:ext cx="2392823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500" b="1" i="0" u="none" strike="noStrike" cap="none" dirty="0">
                <a:solidFill>
                  <a:srgbClr val="004A99"/>
                </a:solidFill>
                <a:latin typeface="Noto Sans KR"/>
                <a:ea typeface="Noto Sans KR"/>
                <a:cs typeface="Noto Sans KR"/>
                <a:sym typeface="Noto Sans KR"/>
              </a:rPr>
              <a:t>중앙자살예방센터</a:t>
            </a:r>
            <a:endParaRPr sz="2500" dirty="0"/>
          </a:p>
        </p:txBody>
      </p:sp>
      <p:sp>
        <p:nvSpPr>
          <p:cNvPr id="28" name="Google Shape;116;p15">
            <a:extLst>
              <a:ext uri="{FF2B5EF4-FFF2-40B4-BE49-F238E27FC236}">
                <a16:creationId xmlns:a16="http://schemas.microsoft.com/office/drawing/2014/main" id="{82D7EB5E-E4A7-49B0-A0A3-E2071FE33AE5}"/>
              </a:ext>
            </a:extLst>
          </p:cNvPr>
          <p:cNvSpPr txBox="1"/>
          <p:nvPr/>
        </p:nvSpPr>
        <p:spPr>
          <a:xfrm>
            <a:off x="6668981" y="3167015"/>
            <a:ext cx="2264985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통계 분석</a:t>
            </a:r>
            <a:endParaRPr lang="en-US" altLang="ko-KR" sz="2000" b="0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자살예방 교육 지원</a:t>
            </a:r>
            <a:endParaRPr lang="en-US" altLang="ko-KR" sz="2000" b="0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자살예방 상담전화 운영 지원</a:t>
            </a:r>
            <a:endParaRPr lang="en-US" altLang="ko-KR" sz="2000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자살유해정보 차단사업</a:t>
            </a:r>
            <a:endParaRPr sz="2000" dirty="0">
              <a:solidFill>
                <a:schemeClr val="tx1"/>
              </a:solidFill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pic>
        <p:nvPicPr>
          <p:cNvPr id="29" name="Google Shape;113;p15" descr="image.png">
            <a:extLst>
              <a:ext uri="{FF2B5EF4-FFF2-40B4-BE49-F238E27FC236}">
                <a16:creationId xmlns:a16="http://schemas.microsoft.com/office/drawing/2014/main" id="{AF97A14D-EAD4-4427-B554-AEF9A10A57B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07856" y="1893910"/>
            <a:ext cx="2669274" cy="423436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115;p15">
            <a:extLst>
              <a:ext uri="{FF2B5EF4-FFF2-40B4-BE49-F238E27FC236}">
                <a16:creationId xmlns:a16="http://schemas.microsoft.com/office/drawing/2014/main" id="{966A617E-A5DB-47EA-ACED-6E4DA866CCD2}"/>
              </a:ext>
            </a:extLst>
          </p:cNvPr>
          <p:cNvSpPr txBox="1"/>
          <p:nvPr/>
        </p:nvSpPr>
        <p:spPr>
          <a:xfrm>
            <a:off x="3789139" y="2236812"/>
            <a:ext cx="2362893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500" b="1" i="0" u="none" strike="noStrike" cap="none" dirty="0">
                <a:solidFill>
                  <a:srgbClr val="004A99"/>
                </a:solidFill>
                <a:latin typeface="Noto Sans KR"/>
                <a:ea typeface="Noto Sans KR"/>
                <a:cs typeface="Noto Sans KR"/>
                <a:sym typeface="Noto Sans KR"/>
              </a:rPr>
              <a:t>국가트라우마센터</a:t>
            </a:r>
            <a:endParaRPr sz="2500" dirty="0"/>
          </a:p>
        </p:txBody>
      </p:sp>
      <p:sp>
        <p:nvSpPr>
          <p:cNvPr id="31" name="Google Shape;116;p15">
            <a:extLst>
              <a:ext uri="{FF2B5EF4-FFF2-40B4-BE49-F238E27FC236}">
                <a16:creationId xmlns:a16="http://schemas.microsoft.com/office/drawing/2014/main" id="{15A88873-FE9D-41B9-A5E8-746FDAAD9A5D}"/>
              </a:ext>
            </a:extLst>
          </p:cNvPr>
          <p:cNvSpPr txBox="1"/>
          <p:nvPr/>
        </p:nvSpPr>
        <p:spPr>
          <a:xfrm>
            <a:off x="3831015" y="3165778"/>
            <a:ext cx="2264985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재난</a:t>
            </a: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,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사고</a:t>
            </a: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,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자살 등 심리지원 서비스</a:t>
            </a:r>
            <a:endParaRPr lang="en-US" altLang="ko-KR" sz="2000" b="0" i="0" u="none" strike="noStrike" cap="none" dirty="0">
              <a:solidFill>
                <a:schemeClr val="tx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>
              <a:lnSpc>
                <a:spcPct val="160000"/>
              </a:lnSpc>
            </a:pPr>
            <a:r>
              <a:rPr lang="en-US" altLang="ko-KR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ko-KR" altLang="en-US" sz="2000" b="0" i="0" u="none" strike="noStrike" cap="none" dirty="0">
                <a:solidFill>
                  <a:schemeClr val="tx1"/>
                </a:solidFill>
                <a:latin typeface="Noto Sans KR"/>
                <a:ea typeface="Noto Sans KR"/>
                <a:cs typeface="Noto Sans KR"/>
                <a:sym typeface="Noto Sans KR"/>
              </a:rPr>
              <a:t>정신건강 회복을 위한 상담 프로그램 운영</a:t>
            </a:r>
            <a:endParaRPr sz="2000" dirty="0">
              <a:solidFill>
                <a:schemeClr val="tx1"/>
              </a:solidFill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2832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AppVersion>12.000</AppVersion>
  <Characters>0</Characters>
  <CharactersWithSpaces>0</CharactersWithSpaces>
  <DocSecurity>0</DocSecurity>
  <HyperlinksChanged>false</HyperlinksChanged>
  <Lines>0</Lines>
  <LinksUpToDate>false</LinksUpToDate>
  <Pages>19</Pages>
  <Paragraphs>221</Paragraphs>
  <Words>1226</Words>
  <TotalTime>0</TotalTime>
  <MMClips>0</MMClips>
  <ScaleCrop>false</ScaleCrop>
  <HeadingPairs>
    <vt:vector size="2" baseType="variant">
      <vt:variant>
        <vt:lpstr>Title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소장</dc:creator>
  <cp:lastModifiedBy>po_user</cp:lastModifiedBy>
  <dc:title>PowerPoint 프레젠테이션</dc:title>
  <dcterms:modified xsi:type="dcterms:W3CDTF">2026-06-14T08:11:14Z</dcterms:modified>
</cp:coreProperties>
</file>