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14" d="100"/>
          <a:sy n="214" d="100"/>
        </p:scale>
        <p:origin x="26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9055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71475" y="1931659"/>
            <a:ext cx="8401050" cy="594354"/>
          </a:xfrm>
          <a:prstGeom prst="rect">
            <a:avLst/>
          </a:prstGeom>
          <a:noFill/>
          <a:ln/>
        </p:spPr>
        <p:txBody>
          <a:bodyPr wrap="none" lIns="680339" tIns="0" rIns="680339" bIns="0" rtlCol="0" anchor="t">
            <a:spAutoFit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33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정신장애인 인권 실태와 정책 개선방안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0" y="4323755"/>
            <a:ext cx="9144000" cy="24824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25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정신건강사회복지론 - 정신장애인 인권</a:t>
            </a:r>
            <a:endParaRPr lang="en-US" sz="12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22860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14400" y="498277"/>
            <a:ext cx="2848570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해외 우수 사례 (호주 NSW주)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571500" y="1285875"/>
            <a:ext cx="8001000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호주 NSW주: '환자'에서 '권리를 가진 시민'으로</a:t>
            </a:r>
            <a:endParaRPr lang="en-US" sz="12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1919883"/>
            <a:ext cx="142875" cy="14287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21531" y="1891308"/>
            <a:ext cx="3391495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자기결정권 최우선: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치료 과정 전반에 당사자의 의사 반영 의무화</a:t>
            </a:r>
            <a:endParaRPr lang="en-US" sz="9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2268475"/>
            <a:ext cx="142875" cy="142875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21531" y="2239900"/>
            <a:ext cx="4377333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독립적 옹호 체계: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강제치료 시 환자의 권리를 방어하는 '옹호인(Advocate)' 서비스</a:t>
            </a:r>
            <a:endParaRPr lang="en-US" sz="90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617068"/>
            <a:ext cx="142875" cy="142875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821531" y="2588493"/>
            <a:ext cx="374511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지역사회 통합 모델: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입원보다 일상 환경에서의 재활을 우선하는 시스템</a:t>
            </a:r>
            <a:endParaRPr lang="en-US" sz="900" dirty="0"/>
          </a:p>
        </p:txBody>
      </p:sp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65661"/>
            <a:ext cx="142875" cy="142875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821531" y="2937086"/>
            <a:ext cx="334506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시사점: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한국의 '사회적 격리' 해결을 위한 실질적 벤치마킹 모델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17145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857250" y="498277"/>
            <a:ext cx="3207544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앞으로의 정책 및 서비스 개선방안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571500" y="1285875"/>
            <a:ext cx="8001000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인권 보장과 지역사회 통합을 위한 6대 제언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571500" y="1919883"/>
            <a:ext cx="13037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1.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809030" y="1891308"/>
            <a:ext cx="3303984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차별·편견 해소: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법적 차별 방지 및 전 국민 인식 개선 교육 강화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4643438" y="1919883"/>
            <a:ext cx="13037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2.</a:t>
            </a:r>
            <a:endParaRPr lang="en-US" sz="1000" dirty="0"/>
          </a:p>
        </p:txBody>
      </p:sp>
      <p:sp>
        <p:nvSpPr>
          <p:cNvPr id="11" name="Text 7"/>
          <p:cNvSpPr/>
          <p:nvPr/>
        </p:nvSpPr>
        <p:spPr>
          <a:xfrm>
            <a:off x="4880967" y="1891308"/>
            <a:ext cx="3691533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지역사회 접근성 향상: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주거·고용 연계 인프라 확충으로 독립 생활 지원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571500" y="2474193"/>
            <a:ext cx="13037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3.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809030" y="2445618"/>
            <a:ext cx="3691533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체계적 회복 지원: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전문 인력 확충을 통한 정교한 사례관리 시스템 구축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4643438" y="2474193"/>
            <a:ext cx="13037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4.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4880967" y="2445618"/>
            <a:ext cx="3580805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당사자 중심 환경: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치료 과정의 정보 공유 및 자기결정권 실질적 보장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571500" y="3028504"/>
            <a:ext cx="13037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5.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809030" y="2999929"/>
            <a:ext cx="3427214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최소 제한 치료: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불필요한 장기입원 근절 및 입원 심사제도 내실화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4643438" y="3028504"/>
            <a:ext cx="13037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6.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4880967" y="2999929"/>
            <a:ext cx="3273623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권리옹호 강화: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독립적인 의사결정 지원 및 권리구제 체계 마련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22860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14400" y="498277"/>
            <a:ext cx="1603772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결론 및 참고문헌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571500" y="1285875"/>
            <a:ext cx="8001000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패러다임의 전환: 통제에서 통합으로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571500" y="1891308"/>
            <a:ext cx="8001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10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정신장애인의 인권은 </a:t>
            </a:r>
            <a:r>
              <a:rPr lang="en-US" sz="10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'시혜'가 아닌 '권리'</a:t>
            </a:r>
            <a:r>
              <a:rPr lang="en-US" sz="10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입니다. 통제와 관리 중심의 구태의연한 방식에서 벗어나, 당사자의 존엄성을 존중하고 </a:t>
            </a:r>
            <a:r>
              <a:rPr lang="en-US" sz="10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지역사회에서 함께 살아가는 공동체</a:t>
            </a:r>
            <a:r>
              <a:rPr lang="en-US" sz="10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로 나아가야 합니다. 이는 우리 모두의 책임이자, 더 나은 사회를 위한 필수적인 과제입니다.</a:t>
            </a:r>
            <a:endParaRPr lang="en-US" sz="1050" dirty="0"/>
          </a:p>
        </p:txBody>
      </p:sp>
      <p:sp>
        <p:nvSpPr>
          <p:cNvPr id="9" name="Text 5"/>
          <p:cNvSpPr/>
          <p:nvPr/>
        </p:nvSpPr>
        <p:spPr>
          <a:xfrm>
            <a:off x="571500" y="2705695"/>
            <a:ext cx="8001000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주요 참고문헌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571500" y="3311128"/>
            <a:ext cx="80010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44000"/>
              </a:lnSpc>
              <a:buNone/>
            </a:pPr>
            <a:r>
              <a:rPr lang="en-US" sz="8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국가인권위원회 (2021/2023). 정신장애인 인권 및 격리·강박 실태조사 보고서.</a:t>
            </a:r>
            <a:endParaRPr lang="en-US" sz="850" dirty="0"/>
          </a:p>
        </p:txBody>
      </p:sp>
      <p:sp>
        <p:nvSpPr>
          <p:cNvPr id="11" name="Text 7"/>
          <p:cNvSpPr/>
          <p:nvPr/>
        </p:nvSpPr>
        <p:spPr>
          <a:xfrm>
            <a:off x="571500" y="3573996"/>
            <a:ext cx="80010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44000"/>
              </a:lnSpc>
              <a:buNone/>
            </a:pPr>
            <a:r>
              <a:rPr lang="en-US" sz="8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보건복지부 (2022). 정신의료기관 실태조사 결과 보고서.</a:t>
            </a:r>
            <a:endParaRPr lang="en-US" sz="850" dirty="0"/>
          </a:p>
        </p:txBody>
      </p:sp>
      <p:sp>
        <p:nvSpPr>
          <p:cNvPr id="12" name="Text 8"/>
          <p:cNvSpPr/>
          <p:nvPr/>
        </p:nvSpPr>
        <p:spPr>
          <a:xfrm>
            <a:off x="571500" y="3836863"/>
            <a:ext cx="80010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44000"/>
              </a:lnSpc>
              <a:buNone/>
            </a:pPr>
            <a:r>
              <a:rPr lang="en-US" sz="8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호주 NSW주 정신보건영역 인권보호 사례 연구 (KIHASA).</a:t>
            </a:r>
            <a:endParaRPr lang="en-US" sz="850" dirty="0"/>
          </a:p>
        </p:txBody>
      </p:sp>
      <p:sp>
        <p:nvSpPr>
          <p:cNvPr id="13" name="Text 9"/>
          <p:cNvSpPr/>
          <p:nvPr/>
        </p:nvSpPr>
        <p:spPr>
          <a:xfrm>
            <a:off x="571500" y="4099731"/>
            <a:ext cx="80010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44000"/>
              </a:lnSpc>
              <a:buNone/>
            </a:pPr>
            <a:r>
              <a:rPr lang="en-US" sz="8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정신건강복지법 및 장애인복지법 관련 법령.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549176"/>
            <a:ext cx="22860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14400" y="498277"/>
            <a:ext cx="907256" cy="33039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발표 구성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1914525" y="1452860"/>
            <a:ext cx="28575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01</a:t>
            </a:r>
            <a:endParaRPr lang="en-US" sz="1000" dirty="0"/>
          </a:p>
        </p:txBody>
      </p:sp>
      <p:sp>
        <p:nvSpPr>
          <p:cNvPr id="8" name="Text 4"/>
          <p:cNvSpPr/>
          <p:nvPr/>
        </p:nvSpPr>
        <p:spPr>
          <a:xfrm>
            <a:off x="2200275" y="1443038"/>
            <a:ext cx="2484239" cy="2268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334155"/>
                </a:solidFill>
                <a:latin typeface="Noto Sans KR Medium" pitchFamily="34" charset="0"/>
                <a:ea typeface="Noto Sans KR Medium" pitchFamily="34" charset="-122"/>
                <a:cs typeface="Noto Sans KR Medium" pitchFamily="34" charset="-120"/>
              </a:rPr>
              <a:t>주제별 실태: 현재 상황 및 문제점 분석</a:t>
            </a:r>
            <a:endParaRPr lang="en-US" sz="1150" dirty="0"/>
          </a:p>
        </p:txBody>
      </p:sp>
      <p:sp>
        <p:nvSpPr>
          <p:cNvPr id="9" name="Text 5"/>
          <p:cNvSpPr/>
          <p:nvPr/>
        </p:nvSpPr>
        <p:spPr>
          <a:xfrm>
            <a:off x="1914525" y="1993999"/>
            <a:ext cx="28575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02</a:t>
            </a:r>
            <a:endParaRPr lang="en-US" sz="1000" dirty="0"/>
          </a:p>
        </p:txBody>
      </p:sp>
      <p:sp>
        <p:nvSpPr>
          <p:cNvPr id="10" name="Text 6"/>
          <p:cNvSpPr/>
          <p:nvPr/>
        </p:nvSpPr>
        <p:spPr>
          <a:xfrm>
            <a:off x="2200275" y="1984177"/>
            <a:ext cx="2918222" cy="2268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334155"/>
                </a:solidFill>
                <a:latin typeface="Noto Sans KR Medium" pitchFamily="34" charset="0"/>
                <a:ea typeface="Noto Sans KR Medium" pitchFamily="34" charset="-122"/>
                <a:cs typeface="Noto Sans KR Medium" pitchFamily="34" charset="-120"/>
              </a:rPr>
              <a:t>현행 체계: 정신건강분야 주요 정책 및 서비스</a:t>
            </a:r>
            <a:endParaRPr lang="en-US" sz="1150" dirty="0"/>
          </a:p>
        </p:txBody>
      </p:sp>
      <p:sp>
        <p:nvSpPr>
          <p:cNvPr id="11" name="Text 7"/>
          <p:cNvSpPr/>
          <p:nvPr/>
        </p:nvSpPr>
        <p:spPr>
          <a:xfrm>
            <a:off x="1914525" y="2535138"/>
            <a:ext cx="28575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03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2200275" y="2525316"/>
            <a:ext cx="2484239" cy="2268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334155"/>
                </a:solidFill>
                <a:latin typeface="Noto Sans KR Medium" pitchFamily="34" charset="0"/>
                <a:ea typeface="Noto Sans KR Medium" pitchFamily="34" charset="-122"/>
                <a:cs typeface="Noto Sans KR Medium" pitchFamily="34" charset="-120"/>
              </a:rPr>
              <a:t>한계 분석: 정책 및 서비스의 부족한 점</a:t>
            </a:r>
            <a:endParaRPr lang="en-US" sz="1150" dirty="0"/>
          </a:p>
        </p:txBody>
      </p:sp>
      <p:sp>
        <p:nvSpPr>
          <p:cNvPr id="15" name="Text 11"/>
          <p:cNvSpPr/>
          <p:nvPr/>
        </p:nvSpPr>
        <p:spPr>
          <a:xfrm>
            <a:off x="1885950" y="3076277"/>
            <a:ext cx="28575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04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2171700" y="3066455"/>
            <a:ext cx="623292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334155"/>
                </a:solidFill>
                <a:latin typeface="Noto Sans KR Medium" pitchFamily="34" charset="0"/>
                <a:ea typeface="Noto Sans KR Medium" pitchFamily="34" charset="-122"/>
                <a:cs typeface="Noto Sans KR Medium" pitchFamily="34" charset="-120"/>
              </a:rPr>
              <a:t>영상 자료</a:t>
            </a:r>
            <a:endParaRPr lang="en-US" sz="1150" dirty="0"/>
          </a:p>
        </p:txBody>
      </p:sp>
      <p:sp>
        <p:nvSpPr>
          <p:cNvPr id="17" name="Text 13"/>
          <p:cNvSpPr/>
          <p:nvPr/>
        </p:nvSpPr>
        <p:spPr>
          <a:xfrm>
            <a:off x="1914525" y="3617416"/>
            <a:ext cx="28575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05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2200275" y="3607594"/>
            <a:ext cx="2793206" cy="2268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334155"/>
                </a:solidFill>
                <a:latin typeface="Noto Sans KR Medium" pitchFamily="34" charset="0"/>
                <a:ea typeface="Noto Sans KR Medium" pitchFamily="34" charset="-122"/>
                <a:cs typeface="Noto Sans KR Medium" pitchFamily="34" charset="-120"/>
              </a:rPr>
              <a:t>해외 사례: 호주 NSW주의 자기결정권 모델</a:t>
            </a:r>
            <a:endParaRPr lang="en-US" sz="1150" dirty="0"/>
          </a:p>
        </p:txBody>
      </p:sp>
      <p:sp>
        <p:nvSpPr>
          <p:cNvPr id="19" name="Text 15"/>
          <p:cNvSpPr/>
          <p:nvPr/>
        </p:nvSpPr>
        <p:spPr>
          <a:xfrm>
            <a:off x="1914525" y="4158555"/>
            <a:ext cx="28575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06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2200275" y="4148733"/>
            <a:ext cx="2818209" cy="22681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50" dirty="0">
                <a:solidFill>
                  <a:srgbClr val="334155"/>
                </a:solidFill>
                <a:latin typeface="Noto Sans KR Medium" pitchFamily="34" charset="0"/>
                <a:ea typeface="Noto Sans KR Medium" pitchFamily="34" charset="-122"/>
                <a:cs typeface="Noto Sans KR Medium" pitchFamily="34" charset="-120"/>
              </a:rPr>
              <a:t>개선 제언: 인권 보장 및 지역사회 통합 방안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22860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14400" y="498277"/>
            <a:ext cx="3271838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정신장애인 인권 실태 및 현재 상황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571500" y="1285875"/>
            <a:ext cx="8001000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사회적 격리와 제도적 변화의 괴리</a:t>
            </a:r>
            <a:endParaRPr lang="en-US" sz="12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1919883"/>
            <a:ext cx="142875" cy="14287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21531" y="1891308"/>
            <a:ext cx="3679031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압도적 장기 입원: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신체장애인의 탈시설화 흐름과 대비되는 높은 시설 의존도</a:t>
            </a:r>
            <a:endParaRPr lang="en-US" sz="9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1919883"/>
            <a:ext cx="142875" cy="142875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4893469" y="1891308"/>
            <a:ext cx="3679031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경제적 자립 불가: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고용률 10%대 초반, 기초생활수급 의존으로 인한 고립 악순환</a:t>
            </a:r>
            <a:endParaRPr lang="en-US" sz="90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2474193"/>
            <a:ext cx="142875" cy="142875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821531" y="2445618"/>
            <a:ext cx="3679031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현장의 인권 침해: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'자기결정권' 강화 법안에도 불구, 관리 편의 중심의 '격리 및 강박' 지속</a:t>
            </a:r>
            <a:endParaRPr lang="en-US" sz="900" dirty="0"/>
          </a:p>
        </p:txBody>
      </p:sp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3438" y="2474193"/>
            <a:ext cx="142875" cy="142875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4893469" y="2445618"/>
            <a:ext cx="3679031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안전권 위협: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의료기관 내 과도한 신체 제한 조치로 인한 안타까운 사망 사고 발생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22860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14400" y="498277"/>
            <a:ext cx="3482578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인권 문제의 구조적 원인과 침해 현황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571500" y="1285875"/>
            <a:ext cx="3857625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3대 구조적 문제점</a:t>
            </a:r>
            <a:endParaRPr lang="en-US" sz="12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1777008"/>
            <a:ext cx="142875" cy="14287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21531" y="1748433"/>
            <a:ext cx="3227189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국가 책임 부재: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지역사회 인프라 부족 및 복지 예산 순위 소외</a:t>
            </a:r>
            <a:endParaRPr lang="en-US" sz="9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2197038"/>
            <a:ext cx="142875" cy="142875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21531" y="2168463"/>
            <a:ext cx="3216473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환경적 한계: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전문 인력 부족으로 인한 '대화' 대신 '통제' 선택</a:t>
            </a:r>
            <a:endParaRPr lang="en-US" sz="90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617068"/>
            <a:ext cx="142875" cy="142875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821531" y="2588493"/>
            <a:ext cx="3607594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사회적 낙인: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미디어의 자극적 보도로 인한 '격리와 감시의 대상' 인식</a:t>
            </a:r>
            <a:endParaRPr lang="en-US" sz="900" dirty="0"/>
          </a:p>
        </p:txBody>
      </p:sp>
      <p:sp>
        <p:nvSpPr>
          <p:cNvPr id="14" name="Text 7"/>
          <p:cNvSpPr/>
          <p:nvPr/>
        </p:nvSpPr>
        <p:spPr>
          <a:xfrm>
            <a:off x="4714875" y="1285875"/>
            <a:ext cx="3857625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인권침해 진정사건 (국가인권위)</a:t>
            </a:r>
            <a:endParaRPr lang="en-US" sz="1200" dirty="0"/>
          </a:p>
        </p:txBody>
      </p:sp>
      <p:sp>
        <p:nvSpPr>
          <p:cNvPr id="15" name="Shape 8"/>
          <p:cNvSpPr/>
          <p:nvPr/>
        </p:nvSpPr>
        <p:spPr>
          <a:xfrm>
            <a:off x="4714875" y="1748433"/>
            <a:ext cx="3857625" cy="2500313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7750" y="1891308"/>
            <a:ext cx="3571875" cy="2214563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4714875" y="4463058"/>
            <a:ext cx="3857625" cy="14466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buNone/>
            </a:pPr>
            <a:r>
              <a:rPr lang="en-US" sz="75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* 출처: 국가인권위원회 (2021/2023)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22860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14400" y="498277"/>
            <a:ext cx="2721769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현재 정신건강분야 주요 정책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571500" y="1285875"/>
            <a:ext cx="8001000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인권 보호를 위한 법적·제도적 안전망</a:t>
            </a:r>
            <a:endParaRPr lang="en-US" sz="1200" dirty="0"/>
          </a:p>
        </p:txBody>
      </p:sp>
      <p:sp>
        <p:nvSpPr>
          <p:cNvPr id="8" name="Shape 4"/>
          <p:cNvSpPr/>
          <p:nvPr/>
        </p:nvSpPr>
        <p:spPr>
          <a:xfrm>
            <a:off x="571500" y="1891308"/>
            <a:ext cx="1577569" cy="405408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9" name="Shape 5"/>
          <p:cNvSpPr/>
          <p:nvPr/>
        </p:nvSpPr>
        <p:spPr>
          <a:xfrm>
            <a:off x="571500" y="2289572"/>
            <a:ext cx="1577569" cy="7144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0" name="Text 6"/>
          <p:cNvSpPr/>
          <p:nvPr/>
        </p:nvSpPr>
        <p:spPr>
          <a:xfrm>
            <a:off x="571500" y="1891308"/>
            <a:ext cx="1577569" cy="405408"/>
          </a:xfrm>
          <a:prstGeom prst="rect">
            <a:avLst/>
          </a:prstGeom>
          <a:noFill/>
          <a:ln/>
        </p:spPr>
        <p:txBody>
          <a:bodyPr wrap="square" lIns="170053" tIns="127508" rIns="170053" bIns="127508" rtlCol="0" anchor="ctr">
            <a:sp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정책명</a:t>
            </a:r>
            <a:endParaRPr lang="en-US" sz="900" dirty="0"/>
          </a:p>
        </p:txBody>
      </p:sp>
      <p:sp>
        <p:nvSpPr>
          <p:cNvPr id="11" name="Shape 7"/>
          <p:cNvSpPr/>
          <p:nvPr/>
        </p:nvSpPr>
        <p:spPr>
          <a:xfrm>
            <a:off x="2149069" y="1891308"/>
            <a:ext cx="4260968" cy="405408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2" name="Shape 8"/>
          <p:cNvSpPr/>
          <p:nvPr/>
        </p:nvSpPr>
        <p:spPr>
          <a:xfrm>
            <a:off x="2149069" y="2289572"/>
            <a:ext cx="4260968" cy="7144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3" name="Text 9"/>
          <p:cNvSpPr/>
          <p:nvPr/>
        </p:nvSpPr>
        <p:spPr>
          <a:xfrm>
            <a:off x="2149069" y="1891308"/>
            <a:ext cx="4260968" cy="405408"/>
          </a:xfrm>
          <a:prstGeom prst="rect">
            <a:avLst/>
          </a:prstGeom>
          <a:noFill/>
          <a:ln/>
        </p:spPr>
        <p:txBody>
          <a:bodyPr wrap="square" lIns="170053" tIns="127508" rIns="170053" bIns="127508" rtlCol="0" anchor="ctr">
            <a:sp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핵심 내용 및 인권적 의의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6410037" y="1891308"/>
            <a:ext cx="2162463" cy="405408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5" name="Shape 11"/>
          <p:cNvSpPr/>
          <p:nvPr/>
        </p:nvSpPr>
        <p:spPr>
          <a:xfrm>
            <a:off x="6410037" y="2289572"/>
            <a:ext cx="2162463" cy="7144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6" name="Text 12"/>
          <p:cNvSpPr/>
          <p:nvPr/>
        </p:nvSpPr>
        <p:spPr>
          <a:xfrm>
            <a:off x="6410037" y="1891308"/>
            <a:ext cx="2162463" cy="405408"/>
          </a:xfrm>
          <a:prstGeom prst="rect">
            <a:avLst/>
          </a:prstGeom>
          <a:noFill/>
          <a:ln/>
        </p:spPr>
        <p:txBody>
          <a:bodyPr wrap="square" lIns="170053" tIns="127508" rIns="170053" bIns="127508" rtlCol="0" anchor="ctr">
            <a:sp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예방 효과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714375" y="2400300"/>
            <a:ext cx="825103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정신건강복지법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2149069" y="2293144"/>
            <a:ext cx="4260968" cy="405408"/>
          </a:xfrm>
          <a:prstGeom prst="rect">
            <a:avLst/>
          </a:prstGeom>
          <a:noFill/>
          <a:ln/>
        </p:spPr>
        <p:txBody>
          <a:bodyPr wrap="square" lIns="170053" tIns="127508" rIns="170053" bIns="127508" rtlCol="0" anchor="ctr">
            <a:sp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강제입원 요건 강화, 입원 적합성 심사 의무화</a:t>
            </a:r>
            <a:endParaRPr lang="en-US" sz="950" dirty="0"/>
          </a:p>
        </p:txBody>
      </p:sp>
      <p:sp>
        <p:nvSpPr>
          <p:cNvPr id="19" name="Text 15"/>
          <p:cNvSpPr/>
          <p:nvPr/>
        </p:nvSpPr>
        <p:spPr>
          <a:xfrm>
            <a:off x="6410037" y="2293144"/>
            <a:ext cx="2162463" cy="405408"/>
          </a:xfrm>
          <a:prstGeom prst="rect">
            <a:avLst/>
          </a:prstGeom>
          <a:noFill/>
          <a:ln/>
        </p:spPr>
        <p:txBody>
          <a:bodyPr wrap="square" lIns="170053" tIns="127508" rIns="170053" bIns="127508" rtlCol="0" anchor="ctr">
            <a:sp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불법 강제입원 방지</a:t>
            </a:r>
            <a:endParaRPr lang="en-US" sz="950" dirty="0"/>
          </a:p>
        </p:txBody>
      </p:sp>
      <p:sp>
        <p:nvSpPr>
          <p:cNvPr id="20" name="Text 16"/>
          <p:cNvSpPr/>
          <p:nvPr/>
        </p:nvSpPr>
        <p:spPr>
          <a:xfrm>
            <a:off x="714375" y="2809280"/>
            <a:ext cx="860822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입원적합성 심사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2149069" y="2698552"/>
            <a:ext cx="4260968" cy="408980"/>
          </a:xfrm>
          <a:prstGeom prst="rect">
            <a:avLst/>
          </a:prstGeom>
          <a:noFill/>
          <a:ln/>
        </p:spPr>
        <p:txBody>
          <a:bodyPr wrap="square" lIns="170053" tIns="127508" rIns="170053" bIns="127508" rtlCol="0" anchor="ctr">
            <a:sp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독립적 기구(전문의, 법률가)에 의한 입원 적절성 심사</a:t>
            </a:r>
            <a:endParaRPr lang="en-US" sz="950" dirty="0"/>
          </a:p>
        </p:txBody>
      </p:sp>
      <p:sp>
        <p:nvSpPr>
          <p:cNvPr id="22" name="Text 18"/>
          <p:cNvSpPr/>
          <p:nvPr/>
        </p:nvSpPr>
        <p:spPr>
          <a:xfrm>
            <a:off x="6410037" y="2698552"/>
            <a:ext cx="2162463" cy="408980"/>
          </a:xfrm>
          <a:prstGeom prst="rect">
            <a:avLst/>
          </a:prstGeom>
          <a:noFill/>
          <a:ln/>
        </p:spPr>
        <p:txBody>
          <a:bodyPr wrap="square" lIns="170053" tIns="127508" rIns="170053" bIns="127508" rtlCol="0" anchor="ctr">
            <a:sp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자의적 입원 연장 방지</a:t>
            </a:r>
            <a:endParaRPr lang="en-US" sz="950" dirty="0"/>
          </a:p>
        </p:txBody>
      </p:sp>
      <p:sp>
        <p:nvSpPr>
          <p:cNvPr id="23" name="Text 19"/>
          <p:cNvSpPr/>
          <p:nvPr/>
        </p:nvSpPr>
        <p:spPr>
          <a:xfrm>
            <a:off x="714375" y="3218259"/>
            <a:ext cx="860822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인권위 진정제도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2149069" y="3107531"/>
            <a:ext cx="4260968" cy="408980"/>
          </a:xfrm>
          <a:prstGeom prst="rect">
            <a:avLst/>
          </a:prstGeom>
          <a:noFill/>
          <a:ln/>
        </p:spPr>
        <p:txBody>
          <a:bodyPr wrap="square" lIns="170053" tIns="127508" rIns="170053" bIns="127508" rtlCol="0" anchor="ctr">
            <a:sp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인권침해 발생 시 독립적 조사 및 시정 권고</a:t>
            </a:r>
            <a:endParaRPr lang="en-US" sz="950" dirty="0"/>
          </a:p>
        </p:txBody>
      </p:sp>
      <p:sp>
        <p:nvSpPr>
          <p:cNvPr id="25" name="Text 21"/>
          <p:cNvSpPr/>
          <p:nvPr/>
        </p:nvSpPr>
        <p:spPr>
          <a:xfrm>
            <a:off x="6410037" y="3107531"/>
            <a:ext cx="2162463" cy="408980"/>
          </a:xfrm>
          <a:prstGeom prst="rect">
            <a:avLst/>
          </a:prstGeom>
          <a:noFill/>
          <a:ln/>
        </p:spPr>
        <p:txBody>
          <a:bodyPr wrap="square" lIns="170053" tIns="127508" rIns="170053" bIns="127508" rtlCol="0" anchor="ctr">
            <a:sp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신체적·인격적 학대 방지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28575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71550" y="498277"/>
            <a:ext cx="2932509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현재 정신건강분야 주요 서비스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571500" y="1285875"/>
            <a:ext cx="8001000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지역사회 복귀와 자립을 돕는 핵심 서비스</a:t>
            </a:r>
            <a:endParaRPr lang="en-US" sz="12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1919883"/>
            <a:ext cx="142875" cy="14287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21531" y="1891308"/>
            <a:ext cx="3698677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정신건강복지센터 사례관리: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퇴원 후 돌봄 체계 구축, 사회적 고립 예방</a:t>
            </a:r>
            <a:endParaRPr lang="en-US" sz="9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2268475"/>
            <a:ext cx="142875" cy="142875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21531" y="2239900"/>
            <a:ext cx="3841552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정신재활시설 (한울타리 등):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직업훈련, 사회기술훈련을 통한 노동권 보장</a:t>
            </a:r>
            <a:endParaRPr lang="en-US" sz="90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617068"/>
            <a:ext cx="142875" cy="142875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821531" y="2588493"/>
            <a:ext cx="3961209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위기개입 서비스 (1577-0199):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24시간 응급 상담, 무분별한 강제입원 방지</a:t>
            </a:r>
            <a:endParaRPr lang="en-US" sz="900" dirty="0"/>
          </a:p>
        </p:txBody>
      </p:sp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65661"/>
            <a:ext cx="142875" cy="142875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821531" y="2937086"/>
            <a:ext cx="3284339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권리옹호 기관: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장애인권익옹호기관, 정신건강심의위원회 운영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228600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14400" y="498277"/>
            <a:ext cx="2575322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정책 및 서비스의 부족한 점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571500" y="1285875"/>
            <a:ext cx="8001000" cy="248245"/>
          </a:xfrm>
          <a:prstGeom prst="rect">
            <a:avLst/>
          </a:prstGeom>
          <a:noFill/>
          <a:ln/>
        </p:spPr>
        <p:txBody>
          <a:bodyPr wrap="square" lIns="136017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현행 체계의 한계: 치료 우선주의와 인프라 부족</a:t>
            </a:r>
            <a:endParaRPr lang="en-US" sz="1200" dirty="0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1919883"/>
            <a:ext cx="142875" cy="14287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21531" y="1891308"/>
            <a:ext cx="3545086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자기결정권 경시: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권리보호보다 '치료와 보호'를 우선하는 관점 잔존</a:t>
            </a:r>
            <a:endParaRPr lang="en-US" sz="9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2232757"/>
            <a:ext cx="142875" cy="142875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21531" y="2204182"/>
            <a:ext cx="3273623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맞춤형 복지 부재: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신체장애 중심의 장애인복지법 체계 내 소외</a:t>
            </a:r>
            <a:endParaRPr lang="en-US" sz="900" dirty="0"/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1919883"/>
            <a:ext cx="142875" cy="142875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4893469" y="1891308"/>
            <a:ext cx="3679031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인력 및 자원 한계: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사례관리자 1인당 과도한 담당 인원, 정교한 지원 어려움</a:t>
            </a:r>
            <a:endParaRPr lang="en-US" sz="900" dirty="0"/>
          </a:p>
        </p:txBody>
      </p:sp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3438" y="2438474"/>
            <a:ext cx="142875" cy="142875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4893469" y="2409899"/>
            <a:ext cx="3073598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지역 격차 심각: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농어촌 접근성 취약 및 시설의 수도권 편중</a:t>
            </a:r>
            <a:endParaRPr lang="en-US" sz="900" dirty="0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3438" y="2751348"/>
            <a:ext cx="142875" cy="142875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4893469" y="2722773"/>
            <a:ext cx="3679031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거주 인프라 부족:</a:t>
            </a:r>
            <a:r>
              <a:rPr lang="en-US" sz="95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탈시설을 뒷받침할 지원주택 및 지역사회 재활시설 절대 부족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257175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42975" y="498277"/>
            <a:ext cx="4064794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[영상 시청 1] 정신장애인 인권 토크 캠페인</a:t>
            </a:r>
            <a:endParaRPr lang="en-US" sz="1600" dirty="0"/>
          </a:p>
        </p:txBody>
      </p:sp>
      <p:sp>
        <p:nvSpPr>
          <p:cNvPr id="7" name="Shape 3"/>
          <p:cNvSpPr/>
          <p:nvPr/>
        </p:nvSpPr>
        <p:spPr>
          <a:xfrm>
            <a:off x="571500" y="1285875"/>
            <a:ext cx="4208311" cy="3143250"/>
          </a:xfrm>
          <a:prstGeom prst="rect">
            <a:avLst/>
          </a:prstGeom>
          <a:solidFill>
            <a:srgbClr val="0F172A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8454" y="2142232"/>
            <a:ext cx="714375" cy="71437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784334" y="3028057"/>
            <a:ext cx="3782616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0563C1"/>
                  </a:solidFill>
                </a:u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정신장애인 인식개선 영상 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0563C1"/>
                  </a:solidFill>
                </a:u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'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0563C1"/>
                  </a:solidFill>
                </a:u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나의 여느 하루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0563C1"/>
                  </a:solidFill>
                </a:u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'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10" name="Text 5"/>
          <p:cNvSpPr/>
          <p:nvPr/>
        </p:nvSpPr>
        <p:spPr>
          <a:xfrm>
            <a:off x="784334" y="3385245"/>
            <a:ext cx="3782616" cy="18752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94A3B8"/>
                </a:solidFill>
                <a:latin typeface="Noto Sans KR Light" pitchFamily="34" charset="0"/>
                <a:ea typeface="Noto Sans KR Light" pitchFamily="34" charset="-122"/>
                <a:cs typeface="Noto Sans KR Light" pitchFamily="34" charset="-120"/>
              </a:rPr>
              <a:t>제작: 국가인권위원회</a:t>
            </a:r>
            <a:endParaRPr lang="en-US" sz="950" dirty="0"/>
          </a:p>
        </p:txBody>
      </p:sp>
      <p:sp>
        <p:nvSpPr>
          <p:cNvPr id="11" name="Shape 6"/>
          <p:cNvSpPr/>
          <p:nvPr/>
        </p:nvSpPr>
        <p:spPr>
          <a:xfrm>
            <a:off x="5065561" y="1285875"/>
            <a:ext cx="3506939" cy="1018989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2" name="Shape 7"/>
          <p:cNvSpPr/>
          <p:nvPr/>
        </p:nvSpPr>
        <p:spPr>
          <a:xfrm>
            <a:off x="5065561" y="1285875"/>
            <a:ext cx="28575" cy="1018989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3" name="Text 8"/>
          <p:cNvSpPr/>
          <p:nvPr/>
        </p:nvSpPr>
        <p:spPr>
          <a:xfrm>
            <a:off x="5237011" y="1457325"/>
            <a:ext cx="3164039" cy="14466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7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주요 내용</a:t>
            </a:r>
            <a:endParaRPr lang="en-US" sz="700" dirty="0"/>
          </a:p>
        </p:txBody>
      </p:sp>
      <p:sp>
        <p:nvSpPr>
          <p:cNvPr id="14" name="Text 9"/>
          <p:cNvSpPr/>
          <p:nvPr/>
        </p:nvSpPr>
        <p:spPr>
          <a:xfrm>
            <a:off x="5237011" y="1687711"/>
            <a:ext cx="3164039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Noto Sans KR Medium" pitchFamily="34" charset="0"/>
                <a:ea typeface="Noto Sans KR Medium" pitchFamily="34" charset="-122"/>
                <a:cs typeface="Noto Sans KR Medium" pitchFamily="34" charset="-120"/>
              </a:rPr>
              <a:t>정신질환에 대한 우리 사회의 뿌리 깊은 편견과 오해를 짚어보고, 당사자들이 겪는 일상적인 차별의 순간들을 공유합니다.</a:t>
            </a:r>
            <a:endParaRPr lang="en-US" sz="950" dirty="0"/>
          </a:p>
        </p:txBody>
      </p:sp>
      <p:sp>
        <p:nvSpPr>
          <p:cNvPr id="15" name="Shape 10"/>
          <p:cNvSpPr/>
          <p:nvPr/>
        </p:nvSpPr>
        <p:spPr>
          <a:xfrm>
            <a:off x="4999704" y="3034308"/>
            <a:ext cx="3506939" cy="744736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6" name="Text 11"/>
          <p:cNvSpPr/>
          <p:nvPr/>
        </p:nvSpPr>
        <p:spPr>
          <a:xfrm>
            <a:off x="5171154" y="3177183"/>
            <a:ext cx="3164039" cy="14466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700" b="1" dirty="0">
                <a:solidFill>
                  <a:srgbClr val="FFFFFF">
                    <a:alpha val="80000"/>
                  </a:srgbClr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시청 포인트</a:t>
            </a:r>
            <a:endParaRPr lang="en-US" sz="700" dirty="0"/>
          </a:p>
        </p:txBody>
      </p:sp>
      <p:sp>
        <p:nvSpPr>
          <p:cNvPr id="17" name="Text 12"/>
          <p:cNvSpPr/>
          <p:nvPr/>
        </p:nvSpPr>
        <p:spPr>
          <a:xfrm>
            <a:off x="5171154" y="3378994"/>
            <a:ext cx="3164039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우리가 무심코 가졌던 생각들이
누군가에게는 벽이 되고 있지 않나요?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85838"/>
            <a:ext cx="9144000" cy="14288"/>
          </a:xfrm>
          <a:prstGeom prst="rect">
            <a:avLst/>
          </a:prstGeom>
          <a:solidFill>
            <a:srgbClr val="F8FAFC"/>
          </a:solidFill>
          <a:ln/>
        </p:spPr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549176"/>
            <a:ext cx="257175" cy="2286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942975" y="498277"/>
            <a:ext cx="4064794" cy="3303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172A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[영상 시청 2] 정신장애인 인권 토크 캠페인</a:t>
            </a:r>
            <a:endParaRPr lang="en-US" sz="1600" dirty="0"/>
          </a:p>
        </p:txBody>
      </p:sp>
      <p:sp>
        <p:nvSpPr>
          <p:cNvPr id="7" name="Shape 3"/>
          <p:cNvSpPr/>
          <p:nvPr/>
        </p:nvSpPr>
        <p:spPr>
          <a:xfrm>
            <a:off x="571500" y="1285875"/>
            <a:ext cx="4208311" cy="3143250"/>
          </a:xfrm>
          <a:prstGeom prst="rect">
            <a:avLst/>
          </a:prstGeom>
          <a:solidFill>
            <a:srgbClr val="0F172A"/>
          </a:solidFill>
          <a:ln/>
        </p:spPr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8454" y="1842195"/>
            <a:ext cx="714375" cy="714375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571500" y="2728020"/>
            <a:ext cx="4208311" cy="6463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[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정신장애인 인권토크 캠페인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] 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증상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, 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느림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, 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다름을 인정하는 정신장애인 일터 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: 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정신장애인 표준사업장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, </a:t>
            </a:r>
            <a:r>
              <a:rPr lang="en-US" sz="1400" b="1" u="sng" dirty="0">
                <a:solidFill>
                  <a:schemeClr val="accent1"/>
                </a:solidFill>
                <a:uFill>
                  <a:solidFill>
                    <a:srgbClr val="800080"/>
                  </a:solidFill>
                </a:u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정신장애인 일할 권리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10" name="Text 5"/>
          <p:cNvSpPr/>
          <p:nvPr/>
        </p:nvSpPr>
        <p:spPr>
          <a:xfrm>
            <a:off x="571500" y="3685282"/>
            <a:ext cx="4208311" cy="18752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94A3B8"/>
                </a:solidFill>
                <a:latin typeface="Noto Sans KR Light" pitchFamily="34" charset="0"/>
                <a:ea typeface="Noto Sans KR Light" pitchFamily="34" charset="-122"/>
                <a:cs typeface="Noto Sans KR Light" pitchFamily="34" charset="-120"/>
              </a:rPr>
              <a:t>제작: 국가인권위원회</a:t>
            </a:r>
            <a:endParaRPr lang="en-US" sz="950" dirty="0"/>
          </a:p>
        </p:txBody>
      </p:sp>
      <p:sp>
        <p:nvSpPr>
          <p:cNvPr id="11" name="Shape 6"/>
          <p:cNvSpPr/>
          <p:nvPr/>
        </p:nvSpPr>
        <p:spPr>
          <a:xfrm>
            <a:off x="5065561" y="1285875"/>
            <a:ext cx="3506939" cy="1018989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2" name="Shape 7"/>
          <p:cNvSpPr/>
          <p:nvPr/>
        </p:nvSpPr>
        <p:spPr>
          <a:xfrm>
            <a:off x="5065561" y="1285875"/>
            <a:ext cx="28575" cy="1018989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3" name="Text 8"/>
          <p:cNvSpPr/>
          <p:nvPr/>
        </p:nvSpPr>
        <p:spPr>
          <a:xfrm>
            <a:off x="5237011" y="1457325"/>
            <a:ext cx="3164039" cy="14466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700" b="1" dirty="0">
                <a:solidFill>
                  <a:srgbClr val="1D4ED8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주요 내용</a:t>
            </a:r>
            <a:endParaRPr lang="en-US" sz="700" dirty="0"/>
          </a:p>
        </p:txBody>
      </p:sp>
      <p:sp>
        <p:nvSpPr>
          <p:cNvPr id="14" name="Text 9"/>
          <p:cNvSpPr/>
          <p:nvPr/>
        </p:nvSpPr>
        <p:spPr>
          <a:xfrm>
            <a:off x="5237011" y="1687711"/>
            <a:ext cx="3164039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Noto Sans KR Medium" pitchFamily="34" charset="0"/>
                <a:ea typeface="Noto Sans KR Medium" pitchFamily="34" charset="-122"/>
                <a:cs typeface="Noto Sans KR Medium" pitchFamily="34" charset="-120"/>
              </a:rPr>
              <a:t>지역사회에서 함께 살아가기 위해 필요한 실질적인 지원과 변화, 그리고 당사자들이 꿈꾸는 평범한 일상에 대해 이야기합니다.</a:t>
            </a:r>
            <a:endParaRPr lang="en-US" sz="950" dirty="0"/>
          </a:p>
        </p:txBody>
      </p:sp>
      <p:sp>
        <p:nvSpPr>
          <p:cNvPr id="15" name="Shape 10"/>
          <p:cNvSpPr/>
          <p:nvPr/>
        </p:nvSpPr>
        <p:spPr>
          <a:xfrm>
            <a:off x="5079848" y="2862858"/>
            <a:ext cx="3506939" cy="744736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16" name="Text 11"/>
          <p:cNvSpPr/>
          <p:nvPr/>
        </p:nvSpPr>
        <p:spPr>
          <a:xfrm>
            <a:off x="5251298" y="3005733"/>
            <a:ext cx="3164039" cy="14466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700" b="1" dirty="0">
                <a:solidFill>
                  <a:srgbClr val="FFFFFF">
                    <a:alpha val="80000"/>
                  </a:srgbClr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시청 포인트</a:t>
            </a:r>
            <a:endParaRPr lang="en-US" sz="700" dirty="0"/>
          </a:p>
        </p:txBody>
      </p:sp>
      <p:sp>
        <p:nvSpPr>
          <p:cNvPr id="17" name="Text 12"/>
          <p:cNvSpPr/>
          <p:nvPr/>
        </p:nvSpPr>
        <p:spPr>
          <a:xfrm>
            <a:off x="5251298" y="3207544"/>
            <a:ext cx="3164039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Noto Sans KR Bold" pitchFamily="34" charset="0"/>
                <a:ea typeface="Noto Sans KR Bold" pitchFamily="34" charset="-122"/>
                <a:cs typeface="Noto Sans KR Bold" pitchFamily="34" charset="-120"/>
              </a:rPr>
              <a:t>'격리'가 아닌 '공존'을 위해
우리 사회에 필요한 태도는 무엇인가?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773</Words>
  <Application>Microsoft Office PowerPoint</Application>
  <PresentationFormat>화면 슬라이드 쇼(16:9)</PresentationFormat>
  <Paragraphs>109</Paragraphs>
  <Slides>12</Slides>
  <Notes>12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20" baseType="lpstr">
      <vt:lpstr>Noto Sans KR</vt:lpstr>
      <vt:lpstr>Noto Sans KR Bold</vt:lpstr>
      <vt:lpstr>Noto Sans KR Light</vt:lpstr>
      <vt:lpstr>Noto Sans KR Medium</vt:lpstr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User</cp:lastModifiedBy>
  <cp:revision>2</cp:revision>
  <dcterms:created xsi:type="dcterms:W3CDTF">2026-06-13T20:06:18Z</dcterms:created>
  <dcterms:modified xsi:type="dcterms:W3CDTF">2026-06-13T20:09:56Z</dcterms:modified>
</cp:coreProperties>
</file>