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79" r:id="rId55"/>
  </p:sldIdLst>
  <p:sldSz cx="5143500" cy="2895600"/>
  <p:notesSz cx="5143500" cy="289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25" d="100"/>
          <a:sy n="225" d="100"/>
        </p:scale>
        <p:origin x="162" y="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19155" y="0"/>
            <a:ext cx="723265" cy="2896235"/>
          </a:xfrm>
          <a:custGeom>
            <a:avLst/>
            <a:gdLst/>
            <a:ahLst/>
            <a:cxnLst/>
            <a:rect l="l" t="t" r="r" b="b"/>
            <a:pathLst>
              <a:path w="723264" h="2896235">
                <a:moveTo>
                  <a:pt x="723112" y="0"/>
                </a:moveTo>
                <a:lnTo>
                  <a:pt x="0" y="0"/>
                </a:lnTo>
                <a:lnTo>
                  <a:pt x="0" y="2895676"/>
                </a:lnTo>
                <a:lnTo>
                  <a:pt x="723112" y="2895676"/>
                </a:lnTo>
                <a:lnTo>
                  <a:pt x="72311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1899526"/>
            <a:ext cx="185712" cy="10816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" y="1899526"/>
            <a:ext cx="302895" cy="175260"/>
          </a:xfrm>
          <a:custGeom>
            <a:avLst/>
            <a:gdLst/>
            <a:ahLst/>
            <a:cxnLst/>
            <a:rect l="l" t="t" r="r" b="b"/>
            <a:pathLst>
              <a:path w="302895" h="175260">
                <a:moveTo>
                  <a:pt x="301917" y="3048"/>
                </a:moveTo>
                <a:lnTo>
                  <a:pt x="237934" y="3048"/>
                </a:lnTo>
                <a:lnTo>
                  <a:pt x="0" y="138493"/>
                </a:lnTo>
                <a:lnTo>
                  <a:pt x="0" y="174904"/>
                </a:lnTo>
                <a:lnTo>
                  <a:pt x="301917" y="3048"/>
                </a:lnTo>
                <a:close/>
              </a:path>
              <a:path w="302895" h="175260">
                <a:moveTo>
                  <a:pt x="302679" y="1041"/>
                </a:moveTo>
                <a:lnTo>
                  <a:pt x="240588" y="0"/>
                </a:lnTo>
                <a:lnTo>
                  <a:pt x="236982" y="2095"/>
                </a:lnTo>
                <a:lnTo>
                  <a:pt x="300977" y="2095"/>
                </a:lnTo>
                <a:lnTo>
                  <a:pt x="30267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" y="1899526"/>
            <a:ext cx="419734" cy="241935"/>
          </a:xfrm>
          <a:custGeom>
            <a:avLst/>
            <a:gdLst/>
            <a:ahLst/>
            <a:cxnLst/>
            <a:rect l="l" t="t" r="r" b="b"/>
            <a:pathLst>
              <a:path w="419734" h="241935">
                <a:moveTo>
                  <a:pt x="419087" y="3048"/>
                </a:moveTo>
                <a:lnTo>
                  <a:pt x="355193" y="3048"/>
                </a:lnTo>
                <a:lnTo>
                  <a:pt x="0" y="205130"/>
                </a:lnTo>
                <a:lnTo>
                  <a:pt x="0" y="241528"/>
                </a:lnTo>
                <a:lnTo>
                  <a:pt x="419087" y="3048"/>
                </a:lnTo>
                <a:close/>
              </a:path>
              <a:path w="419734" h="241935">
                <a:moveTo>
                  <a:pt x="419658" y="1041"/>
                </a:moveTo>
                <a:lnTo>
                  <a:pt x="357555" y="0"/>
                </a:lnTo>
                <a:lnTo>
                  <a:pt x="353949" y="2095"/>
                </a:lnTo>
                <a:lnTo>
                  <a:pt x="417944" y="2095"/>
                </a:lnTo>
                <a:lnTo>
                  <a:pt x="419658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24" y="1899526"/>
            <a:ext cx="537210" cy="308610"/>
          </a:xfrm>
          <a:custGeom>
            <a:avLst/>
            <a:gdLst/>
            <a:ahLst/>
            <a:cxnLst/>
            <a:rect l="l" t="t" r="r" b="b"/>
            <a:pathLst>
              <a:path w="537210" h="308610">
                <a:moveTo>
                  <a:pt x="536244" y="3048"/>
                </a:moveTo>
                <a:lnTo>
                  <a:pt x="472351" y="3048"/>
                </a:lnTo>
                <a:lnTo>
                  <a:pt x="0" y="271856"/>
                </a:lnTo>
                <a:lnTo>
                  <a:pt x="0" y="308254"/>
                </a:lnTo>
                <a:lnTo>
                  <a:pt x="536244" y="3048"/>
                </a:lnTo>
                <a:close/>
              </a:path>
              <a:path w="537210" h="308610">
                <a:moveTo>
                  <a:pt x="536625" y="1041"/>
                </a:moveTo>
                <a:lnTo>
                  <a:pt x="474535" y="0"/>
                </a:lnTo>
                <a:lnTo>
                  <a:pt x="470928" y="2095"/>
                </a:lnTo>
                <a:lnTo>
                  <a:pt x="534924" y="2095"/>
                </a:lnTo>
                <a:lnTo>
                  <a:pt x="536625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153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9120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409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46100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63067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409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80047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97014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409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13994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32485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49464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72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79" y="333451"/>
                </a:lnTo>
                <a:lnTo>
                  <a:pt x="642772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72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66431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77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83411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72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79" y="333451"/>
                </a:lnTo>
                <a:lnTo>
                  <a:pt x="642772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72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300378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417358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72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79" y="333451"/>
                </a:lnTo>
                <a:lnTo>
                  <a:pt x="642772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72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34325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652816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69795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79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886762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003742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79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120709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237689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78" y="3048"/>
                </a:lnTo>
                <a:lnTo>
                  <a:pt x="0" y="332498"/>
                </a:lnTo>
                <a:lnTo>
                  <a:pt x="62179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354656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891" y="3048"/>
                </a:lnTo>
                <a:lnTo>
                  <a:pt x="0" y="332498"/>
                </a:lnTo>
                <a:lnTo>
                  <a:pt x="62191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041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471635" y="1899526"/>
            <a:ext cx="646430" cy="334010"/>
          </a:xfrm>
          <a:custGeom>
            <a:avLst/>
            <a:gdLst/>
            <a:ahLst/>
            <a:cxnLst/>
            <a:rect l="l" t="t" r="r" b="b"/>
            <a:pathLst>
              <a:path w="646430" h="334010">
                <a:moveTo>
                  <a:pt x="642785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85" y="3048"/>
                </a:lnTo>
                <a:close/>
              </a:path>
              <a:path w="646430" h="334010">
                <a:moveTo>
                  <a:pt x="646010" y="1143"/>
                </a:moveTo>
                <a:lnTo>
                  <a:pt x="583907" y="0"/>
                </a:lnTo>
                <a:lnTo>
                  <a:pt x="580301" y="2095"/>
                </a:lnTo>
                <a:lnTo>
                  <a:pt x="644296" y="2095"/>
                </a:lnTo>
                <a:lnTo>
                  <a:pt x="646010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590126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86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86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707094" y="1899526"/>
            <a:ext cx="1580515" cy="334010"/>
          </a:xfrm>
          <a:custGeom>
            <a:avLst/>
            <a:gdLst/>
            <a:ahLst/>
            <a:cxnLst/>
            <a:rect l="l" t="t" r="r" b="b"/>
            <a:pathLst>
              <a:path w="1580514" h="334010">
                <a:moveTo>
                  <a:pt x="642785" y="3048"/>
                </a:moveTo>
                <a:lnTo>
                  <a:pt x="578967" y="3048"/>
                </a:lnTo>
                <a:lnTo>
                  <a:pt x="0" y="332498"/>
                </a:lnTo>
                <a:lnTo>
                  <a:pt x="62293" y="333451"/>
                </a:lnTo>
                <a:lnTo>
                  <a:pt x="642785" y="3048"/>
                </a:lnTo>
                <a:close/>
              </a:path>
              <a:path w="1580514" h="334010">
                <a:moveTo>
                  <a:pt x="644499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143"/>
                </a:lnTo>
                <a:close/>
              </a:path>
              <a:path w="1580514" h="334010">
                <a:moveTo>
                  <a:pt x="759764" y="3048"/>
                </a:moveTo>
                <a:lnTo>
                  <a:pt x="695960" y="3048"/>
                </a:lnTo>
                <a:lnTo>
                  <a:pt x="116979" y="332498"/>
                </a:lnTo>
                <a:lnTo>
                  <a:pt x="179260" y="333451"/>
                </a:lnTo>
                <a:lnTo>
                  <a:pt x="759764" y="3048"/>
                </a:lnTo>
                <a:close/>
              </a:path>
              <a:path w="1580514" h="334010">
                <a:moveTo>
                  <a:pt x="876731" y="3048"/>
                </a:moveTo>
                <a:lnTo>
                  <a:pt x="812927" y="3048"/>
                </a:lnTo>
                <a:lnTo>
                  <a:pt x="233946" y="332498"/>
                </a:lnTo>
                <a:lnTo>
                  <a:pt x="296240" y="333451"/>
                </a:lnTo>
                <a:lnTo>
                  <a:pt x="876731" y="3048"/>
                </a:lnTo>
                <a:close/>
              </a:path>
              <a:path w="1580514" h="334010">
                <a:moveTo>
                  <a:pt x="993711" y="3048"/>
                </a:moveTo>
                <a:lnTo>
                  <a:pt x="929906" y="3048"/>
                </a:lnTo>
                <a:lnTo>
                  <a:pt x="350926" y="332498"/>
                </a:lnTo>
                <a:lnTo>
                  <a:pt x="413207" y="333451"/>
                </a:lnTo>
                <a:lnTo>
                  <a:pt x="993711" y="3048"/>
                </a:lnTo>
                <a:close/>
              </a:path>
              <a:path w="1580514" h="334010">
                <a:moveTo>
                  <a:pt x="1110678" y="3048"/>
                </a:moveTo>
                <a:lnTo>
                  <a:pt x="1046873" y="3048"/>
                </a:lnTo>
                <a:lnTo>
                  <a:pt x="467893" y="332498"/>
                </a:lnTo>
                <a:lnTo>
                  <a:pt x="530186" y="333451"/>
                </a:lnTo>
                <a:lnTo>
                  <a:pt x="1110678" y="3048"/>
                </a:lnTo>
                <a:close/>
              </a:path>
              <a:path w="1580514" h="334010">
                <a:moveTo>
                  <a:pt x="1227658" y="3048"/>
                </a:moveTo>
                <a:lnTo>
                  <a:pt x="1163853" y="3048"/>
                </a:lnTo>
                <a:lnTo>
                  <a:pt x="584860" y="332498"/>
                </a:lnTo>
                <a:lnTo>
                  <a:pt x="647153" y="333451"/>
                </a:lnTo>
                <a:lnTo>
                  <a:pt x="1227658" y="3048"/>
                </a:lnTo>
                <a:close/>
              </a:path>
              <a:path w="1580514" h="334010">
                <a:moveTo>
                  <a:pt x="1346149" y="3048"/>
                </a:moveTo>
                <a:lnTo>
                  <a:pt x="1282344" y="3048"/>
                </a:lnTo>
                <a:lnTo>
                  <a:pt x="703364" y="332498"/>
                </a:lnTo>
                <a:lnTo>
                  <a:pt x="765644" y="333451"/>
                </a:lnTo>
                <a:lnTo>
                  <a:pt x="1346149" y="3048"/>
                </a:lnTo>
                <a:close/>
              </a:path>
              <a:path w="1580514" h="334010">
                <a:moveTo>
                  <a:pt x="1463116" y="3048"/>
                </a:moveTo>
                <a:lnTo>
                  <a:pt x="1399311" y="3048"/>
                </a:lnTo>
                <a:lnTo>
                  <a:pt x="820331" y="332498"/>
                </a:lnTo>
                <a:lnTo>
                  <a:pt x="882624" y="333451"/>
                </a:lnTo>
                <a:lnTo>
                  <a:pt x="1463116" y="3048"/>
                </a:lnTo>
                <a:close/>
              </a:path>
              <a:path w="1580514" h="334010">
                <a:moveTo>
                  <a:pt x="1580095" y="3048"/>
                </a:moveTo>
                <a:lnTo>
                  <a:pt x="1516291" y="3048"/>
                </a:lnTo>
                <a:lnTo>
                  <a:pt x="937310" y="332498"/>
                </a:lnTo>
                <a:lnTo>
                  <a:pt x="999591" y="333451"/>
                </a:lnTo>
                <a:lnTo>
                  <a:pt x="1580095" y="304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761371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93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875316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72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72" y="3048"/>
                </a:lnTo>
                <a:close/>
              </a:path>
              <a:path w="644525" h="334010">
                <a:moveTo>
                  <a:pt x="644486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72" y="2095"/>
                </a:lnTo>
                <a:lnTo>
                  <a:pt x="644486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992283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109263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72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72" y="3048"/>
                </a:lnTo>
                <a:close/>
              </a:path>
              <a:path w="644525" h="334010">
                <a:moveTo>
                  <a:pt x="644486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72" y="2095"/>
                </a:lnTo>
                <a:lnTo>
                  <a:pt x="644486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226230" y="1899526"/>
            <a:ext cx="644525" cy="334010"/>
          </a:xfrm>
          <a:custGeom>
            <a:avLst/>
            <a:gdLst/>
            <a:ahLst/>
            <a:cxnLst/>
            <a:rect l="l" t="t" r="r" b="b"/>
            <a:pathLst>
              <a:path w="644525" h="334010">
                <a:moveTo>
                  <a:pt x="642785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85" y="3048"/>
                </a:lnTo>
                <a:close/>
              </a:path>
              <a:path w="644525" h="334010">
                <a:moveTo>
                  <a:pt x="644499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85" y="2095"/>
                </a:lnTo>
                <a:lnTo>
                  <a:pt x="644499" y="114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343209" y="1899526"/>
            <a:ext cx="772160" cy="334010"/>
          </a:xfrm>
          <a:custGeom>
            <a:avLst/>
            <a:gdLst/>
            <a:ahLst/>
            <a:cxnLst/>
            <a:rect l="l" t="t" r="r" b="b"/>
            <a:pathLst>
              <a:path w="772160" h="334010">
                <a:moveTo>
                  <a:pt x="642772" y="3048"/>
                </a:moveTo>
                <a:lnTo>
                  <a:pt x="578980" y="3048"/>
                </a:lnTo>
                <a:lnTo>
                  <a:pt x="0" y="332498"/>
                </a:lnTo>
                <a:lnTo>
                  <a:pt x="62280" y="333451"/>
                </a:lnTo>
                <a:lnTo>
                  <a:pt x="642772" y="3048"/>
                </a:lnTo>
                <a:close/>
              </a:path>
              <a:path w="772160" h="334010">
                <a:moveTo>
                  <a:pt x="644486" y="1143"/>
                </a:moveTo>
                <a:lnTo>
                  <a:pt x="582396" y="0"/>
                </a:lnTo>
                <a:lnTo>
                  <a:pt x="578789" y="2095"/>
                </a:lnTo>
                <a:lnTo>
                  <a:pt x="642772" y="2095"/>
                </a:lnTo>
                <a:lnTo>
                  <a:pt x="644486" y="1143"/>
                </a:lnTo>
                <a:close/>
              </a:path>
              <a:path w="772160" h="334010">
                <a:moveTo>
                  <a:pt x="761276" y="3048"/>
                </a:moveTo>
                <a:lnTo>
                  <a:pt x="697471" y="3048"/>
                </a:lnTo>
                <a:lnTo>
                  <a:pt x="118491" y="332498"/>
                </a:lnTo>
                <a:lnTo>
                  <a:pt x="180771" y="333451"/>
                </a:lnTo>
                <a:lnTo>
                  <a:pt x="761276" y="3048"/>
                </a:lnTo>
                <a:close/>
              </a:path>
              <a:path w="772160" h="334010">
                <a:moveTo>
                  <a:pt x="771334" y="159689"/>
                </a:moveTo>
                <a:lnTo>
                  <a:pt x="469404" y="331546"/>
                </a:lnTo>
                <a:lnTo>
                  <a:pt x="531685" y="332498"/>
                </a:lnTo>
                <a:lnTo>
                  <a:pt x="771334" y="196189"/>
                </a:lnTo>
                <a:lnTo>
                  <a:pt x="771334" y="159689"/>
                </a:lnTo>
                <a:close/>
              </a:path>
              <a:path w="772160" h="334010">
                <a:moveTo>
                  <a:pt x="771525" y="94297"/>
                </a:moveTo>
                <a:lnTo>
                  <a:pt x="352437" y="332879"/>
                </a:lnTo>
                <a:lnTo>
                  <a:pt x="414718" y="333832"/>
                </a:lnTo>
                <a:lnTo>
                  <a:pt x="771525" y="130797"/>
                </a:lnTo>
                <a:lnTo>
                  <a:pt x="771525" y="94297"/>
                </a:lnTo>
                <a:close/>
              </a:path>
              <a:path w="772160" h="334010">
                <a:moveTo>
                  <a:pt x="771715" y="27381"/>
                </a:moveTo>
                <a:lnTo>
                  <a:pt x="235458" y="332689"/>
                </a:lnTo>
                <a:lnTo>
                  <a:pt x="297751" y="333641"/>
                </a:lnTo>
                <a:lnTo>
                  <a:pt x="771715" y="63881"/>
                </a:lnTo>
                <a:lnTo>
                  <a:pt x="771715" y="2738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593" y="2126132"/>
            <a:ext cx="184759" cy="106464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4419155" y="1901050"/>
            <a:ext cx="723265" cy="330835"/>
          </a:xfrm>
          <a:custGeom>
            <a:avLst/>
            <a:gdLst/>
            <a:ahLst/>
            <a:cxnLst/>
            <a:rect l="l" t="t" r="r" b="b"/>
            <a:pathLst>
              <a:path w="723264" h="330835">
                <a:moveTo>
                  <a:pt x="723112" y="0"/>
                </a:moveTo>
                <a:lnTo>
                  <a:pt x="0" y="0"/>
                </a:lnTo>
                <a:lnTo>
                  <a:pt x="0" y="330593"/>
                </a:lnTo>
                <a:lnTo>
                  <a:pt x="723112" y="330593"/>
                </a:lnTo>
                <a:lnTo>
                  <a:pt x="72311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524" y="2232596"/>
            <a:ext cx="70485" cy="664845"/>
          </a:xfrm>
          <a:custGeom>
            <a:avLst/>
            <a:gdLst/>
            <a:ahLst/>
            <a:cxnLst/>
            <a:rect l="l" t="t" r="r" b="b"/>
            <a:pathLst>
              <a:path w="70485" h="664844">
                <a:moveTo>
                  <a:pt x="69875" y="0"/>
                </a:moveTo>
                <a:lnTo>
                  <a:pt x="0" y="0"/>
                </a:lnTo>
                <a:lnTo>
                  <a:pt x="0" y="664603"/>
                </a:lnTo>
                <a:lnTo>
                  <a:pt x="69875" y="664603"/>
                </a:lnTo>
                <a:lnTo>
                  <a:pt x="69875" y="0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1399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62547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10" h="664844">
                <a:moveTo>
                  <a:pt x="92671" y="0"/>
                </a:moveTo>
                <a:lnTo>
                  <a:pt x="0" y="0"/>
                </a:lnTo>
                <a:lnTo>
                  <a:pt x="0" y="664603"/>
                </a:lnTo>
                <a:lnTo>
                  <a:pt x="92671" y="664603"/>
                </a:lnTo>
                <a:lnTo>
                  <a:pt x="92671" y="0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219" y="2232596"/>
            <a:ext cx="95885" cy="664845"/>
          </a:xfrm>
          <a:custGeom>
            <a:avLst/>
            <a:gdLst/>
            <a:ahLst/>
            <a:cxnLst/>
            <a:rect l="l" t="t" r="r" b="b"/>
            <a:pathLst>
              <a:path w="95885" h="664844">
                <a:moveTo>
                  <a:pt x="95694" y="0"/>
                </a:moveTo>
                <a:lnTo>
                  <a:pt x="0" y="0"/>
                </a:lnTo>
                <a:lnTo>
                  <a:pt x="0" y="664603"/>
                </a:lnTo>
                <a:lnTo>
                  <a:pt x="95694" y="664603"/>
                </a:lnTo>
                <a:lnTo>
                  <a:pt x="95694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350913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79" h="664844">
                <a:moveTo>
                  <a:pt x="106349" y="0"/>
                </a:moveTo>
                <a:lnTo>
                  <a:pt x="0" y="0"/>
                </a:lnTo>
                <a:lnTo>
                  <a:pt x="0" y="664603"/>
                </a:lnTo>
                <a:lnTo>
                  <a:pt x="106349" y="664603"/>
                </a:lnTo>
                <a:lnTo>
                  <a:pt x="106349" y="0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57263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79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63600" y="2232596"/>
            <a:ext cx="105410" cy="664845"/>
          </a:xfrm>
          <a:custGeom>
            <a:avLst/>
            <a:gdLst/>
            <a:ahLst/>
            <a:cxnLst/>
            <a:rect l="l" t="t" r="r" b="b"/>
            <a:pathLst>
              <a:path w="105409" h="664844">
                <a:moveTo>
                  <a:pt x="104813" y="0"/>
                </a:moveTo>
                <a:lnTo>
                  <a:pt x="0" y="0"/>
                </a:lnTo>
                <a:lnTo>
                  <a:pt x="0" y="664603"/>
                </a:lnTo>
                <a:lnTo>
                  <a:pt x="104813" y="664603"/>
                </a:lnTo>
                <a:lnTo>
                  <a:pt x="104813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68413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40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59561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09" h="664844">
                <a:moveTo>
                  <a:pt x="92671" y="0"/>
                </a:moveTo>
                <a:lnTo>
                  <a:pt x="0" y="0"/>
                </a:lnTo>
                <a:lnTo>
                  <a:pt x="0" y="664603"/>
                </a:lnTo>
                <a:lnTo>
                  <a:pt x="92671" y="664603"/>
                </a:lnTo>
                <a:lnTo>
                  <a:pt x="92671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52233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40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43381" y="2232596"/>
            <a:ext cx="103505" cy="664845"/>
          </a:xfrm>
          <a:custGeom>
            <a:avLst/>
            <a:gdLst/>
            <a:ahLst/>
            <a:cxnLst/>
            <a:rect l="l" t="t" r="r" b="b"/>
            <a:pathLst>
              <a:path w="103505" h="664844">
                <a:moveTo>
                  <a:pt x="103301" y="0"/>
                </a:moveTo>
                <a:lnTo>
                  <a:pt x="0" y="0"/>
                </a:lnTo>
                <a:lnTo>
                  <a:pt x="0" y="664603"/>
                </a:lnTo>
                <a:lnTo>
                  <a:pt x="103301" y="664603"/>
                </a:lnTo>
                <a:lnTo>
                  <a:pt x="103301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046683" y="2232596"/>
            <a:ext cx="107950" cy="664845"/>
          </a:xfrm>
          <a:custGeom>
            <a:avLst/>
            <a:gdLst/>
            <a:ahLst/>
            <a:cxnLst/>
            <a:rect l="l" t="t" r="r" b="b"/>
            <a:pathLst>
              <a:path w="107950" h="664844">
                <a:moveTo>
                  <a:pt x="107861" y="0"/>
                </a:moveTo>
                <a:lnTo>
                  <a:pt x="0" y="0"/>
                </a:lnTo>
                <a:lnTo>
                  <a:pt x="0" y="664603"/>
                </a:lnTo>
                <a:lnTo>
                  <a:pt x="107861" y="664603"/>
                </a:lnTo>
                <a:lnTo>
                  <a:pt x="107861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54544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80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260881" y="2232596"/>
            <a:ext cx="95885" cy="664845"/>
          </a:xfrm>
          <a:custGeom>
            <a:avLst/>
            <a:gdLst/>
            <a:ahLst/>
            <a:cxnLst/>
            <a:rect l="l" t="t" r="r" b="b"/>
            <a:pathLst>
              <a:path w="95884" h="664844">
                <a:moveTo>
                  <a:pt x="95707" y="0"/>
                </a:moveTo>
                <a:lnTo>
                  <a:pt x="0" y="0"/>
                </a:lnTo>
                <a:lnTo>
                  <a:pt x="0" y="664603"/>
                </a:lnTo>
                <a:lnTo>
                  <a:pt x="95707" y="664603"/>
                </a:lnTo>
                <a:lnTo>
                  <a:pt x="95707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56588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40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447736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09" h="664844">
                <a:moveTo>
                  <a:pt x="92659" y="0"/>
                </a:moveTo>
                <a:lnTo>
                  <a:pt x="0" y="0"/>
                </a:lnTo>
                <a:lnTo>
                  <a:pt x="0" y="664603"/>
                </a:lnTo>
                <a:lnTo>
                  <a:pt x="92659" y="664603"/>
                </a:lnTo>
                <a:lnTo>
                  <a:pt x="92659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540395" y="2232596"/>
            <a:ext cx="95885" cy="664845"/>
          </a:xfrm>
          <a:custGeom>
            <a:avLst/>
            <a:gdLst/>
            <a:ahLst/>
            <a:cxnLst/>
            <a:rect l="l" t="t" r="r" b="b"/>
            <a:pathLst>
              <a:path w="95885" h="664844">
                <a:moveTo>
                  <a:pt x="95707" y="0"/>
                </a:moveTo>
                <a:lnTo>
                  <a:pt x="0" y="0"/>
                </a:lnTo>
                <a:lnTo>
                  <a:pt x="0" y="664603"/>
                </a:lnTo>
                <a:lnTo>
                  <a:pt x="95707" y="664603"/>
                </a:lnTo>
                <a:lnTo>
                  <a:pt x="95707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636102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80" h="664844">
                <a:moveTo>
                  <a:pt x="106349" y="0"/>
                </a:moveTo>
                <a:lnTo>
                  <a:pt x="0" y="0"/>
                </a:lnTo>
                <a:lnTo>
                  <a:pt x="0" y="664603"/>
                </a:lnTo>
                <a:lnTo>
                  <a:pt x="106349" y="664603"/>
                </a:lnTo>
                <a:lnTo>
                  <a:pt x="106349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742452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80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48789" y="2232596"/>
            <a:ext cx="105410" cy="664845"/>
          </a:xfrm>
          <a:custGeom>
            <a:avLst/>
            <a:gdLst/>
            <a:ahLst/>
            <a:cxnLst/>
            <a:rect l="l" t="t" r="r" b="b"/>
            <a:pathLst>
              <a:path w="105410" h="664844">
                <a:moveTo>
                  <a:pt x="104813" y="0"/>
                </a:moveTo>
                <a:lnTo>
                  <a:pt x="0" y="0"/>
                </a:lnTo>
                <a:lnTo>
                  <a:pt x="0" y="664603"/>
                </a:lnTo>
                <a:lnTo>
                  <a:pt x="104813" y="664603"/>
                </a:lnTo>
                <a:lnTo>
                  <a:pt x="10481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953602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2044750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135898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2227046" y="2232596"/>
            <a:ext cx="103505" cy="664845"/>
          </a:xfrm>
          <a:custGeom>
            <a:avLst/>
            <a:gdLst/>
            <a:ahLst/>
            <a:cxnLst/>
            <a:rect l="l" t="t" r="r" b="b"/>
            <a:pathLst>
              <a:path w="103505" h="664844">
                <a:moveTo>
                  <a:pt x="103301" y="0"/>
                </a:moveTo>
                <a:lnTo>
                  <a:pt x="0" y="0"/>
                </a:lnTo>
                <a:lnTo>
                  <a:pt x="0" y="664603"/>
                </a:lnTo>
                <a:lnTo>
                  <a:pt x="103301" y="664603"/>
                </a:lnTo>
                <a:lnTo>
                  <a:pt x="103301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2330348" y="2232596"/>
            <a:ext cx="107950" cy="664845"/>
          </a:xfrm>
          <a:custGeom>
            <a:avLst/>
            <a:gdLst/>
            <a:ahLst/>
            <a:cxnLst/>
            <a:rect l="l" t="t" r="r" b="b"/>
            <a:pathLst>
              <a:path w="107950" h="664844">
                <a:moveTo>
                  <a:pt x="107861" y="0"/>
                </a:moveTo>
                <a:lnTo>
                  <a:pt x="0" y="0"/>
                </a:lnTo>
                <a:lnTo>
                  <a:pt x="0" y="664603"/>
                </a:lnTo>
                <a:lnTo>
                  <a:pt x="107861" y="664603"/>
                </a:lnTo>
                <a:lnTo>
                  <a:pt x="107861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2438209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80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2544546" y="2232596"/>
            <a:ext cx="107950" cy="664845"/>
          </a:xfrm>
          <a:custGeom>
            <a:avLst/>
            <a:gdLst/>
            <a:ahLst/>
            <a:cxnLst/>
            <a:rect l="l" t="t" r="r" b="b"/>
            <a:pathLst>
              <a:path w="107950" h="664844">
                <a:moveTo>
                  <a:pt x="107861" y="0"/>
                </a:moveTo>
                <a:lnTo>
                  <a:pt x="0" y="0"/>
                </a:lnTo>
                <a:lnTo>
                  <a:pt x="0" y="664603"/>
                </a:lnTo>
                <a:lnTo>
                  <a:pt x="107861" y="664603"/>
                </a:lnTo>
                <a:lnTo>
                  <a:pt x="10786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2652407" y="2232596"/>
            <a:ext cx="107950" cy="664845"/>
          </a:xfrm>
          <a:custGeom>
            <a:avLst/>
            <a:gdLst/>
            <a:ahLst/>
            <a:cxnLst/>
            <a:rect l="l" t="t" r="r" b="b"/>
            <a:pathLst>
              <a:path w="107950" h="664844">
                <a:moveTo>
                  <a:pt x="107861" y="0"/>
                </a:moveTo>
                <a:lnTo>
                  <a:pt x="0" y="0"/>
                </a:lnTo>
                <a:lnTo>
                  <a:pt x="0" y="664603"/>
                </a:lnTo>
                <a:lnTo>
                  <a:pt x="107861" y="664603"/>
                </a:lnTo>
                <a:lnTo>
                  <a:pt x="107861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760268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80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2866605" y="2232596"/>
            <a:ext cx="95885" cy="664845"/>
          </a:xfrm>
          <a:custGeom>
            <a:avLst/>
            <a:gdLst/>
            <a:ahLst/>
            <a:cxnLst/>
            <a:rect l="l" t="t" r="r" b="b"/>
            <a:pathLst>
              <a:path w="95885" h="664844">
                <a:moveTo>
                  <a:pt x="95707" y="0"/>
                </a:moveTo>
                <a:lnTo>
                  <a:pt x="0" y="0"/>
                </a:lnTo>
                <a:lnTo>
                  <a:pt x="0" y="664603"/>
                </a:lnTo>
                <a:lnTo>
                  <a:pt x="95707" y="664603"/>
                </a:lnTo>
                <a:lnTo>
                  <a:pt x="95707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2962313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10" h="664844">
                <a:moveTo>
                  <a:pt x="92659" y="0"/>
                </a:moveTo>
                <a:lnTo>
                  <a:pt x="0" y="0"/>
                </a:lnTo>
                <a:lnTo>
                  <a:pt x="0" y="664603"/>
                </a:lnTo>
                <a:lnTo>
                  <a:pt x="92659" y="664603"/>
                </a:lnTo>
                <a:lnTo>
                  <a:pt x="92659" y="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3054972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60" y="0"/>
                </a:moveTo>
                <a:lnTo>
                  <a:pt x="0" y="0"/>
                </a:lnTo>
                <a:lnTo>
                  <a:pt x="0" y="664603"/>
                </a:lnTo>
                <a:lnTo>
                  <a:pt x="91160" y="664603"/>
                </a:lnTo>
                <a:lnTo>
                  <a:pt x="91160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3146132" y="2232596"/>
            <a:ext cx="95885" cy="664845"/>
          </a:xfrm>
          <a:custGeom>
            <a:avLst/>
            <a:gdLst/>
            <a:ahLst/>
            <a:cxnLst/>
            <a:rect l="l" t="t" r="r" b="b"/>
            <a:pathLst>
              <a:path w="95885" h="664844">
                <a:moveTo>
                  <a:pt x="95694" y="0"/>
                </a:moveTo>
                <a:lnTo>
                  <a:pt x="0" y="0"/>
                </a:lnTo>
                <a:lnTo>
                  <a:pt x="0" y="664603"/>
                </a:lnTo>
                <a:lnTo>
                  <a:pt x="95694" y="664603"/>
                </a:lnTo>
                <a:lnTo>
                  <a:pt x="95694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3241827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79" h="664844">
                <a:moveTo>
                  <a:pt x="106349" y="0"/>
                </a:moveTo>
                <a:lnTo>
                  <a:pt x="0" y="0"/>
                </a:lnTo>
                <a:lnTo>
                  <a:pt x="0" y="664603"/>
                </a:lnTo>
                <a:lnTo>
                  <a:pt x="106349" y="664603"/>
                </a:lnTo>
                <a:lnTo>
                  <a:pt x="10634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3348177" y="2232596"/>
            <a:ext cx="107950" cy="664845"/>
          </a:xfrm>
          <a:custGeom>
            <a:avLst/>
            <a:gdLst/>
            <a:ahLst/>
            <a:cxnLst/>
            <a:rect l="l" t="t" r="r" b="b"/>
            <a:pathLst>
              <a:path w="107950" h="664844">
                <a:moveTo>
                  <a:pt x="107848" y="0"/>
                </a:moveTo>
                <a:lnTo>
                  <a:pt x="0" y="0"/>
                </a:lnTo>
                <a:lnTo>
                  <a:pt x="0" y="664603"/>
                </a:lnTo>
                <a:lnTo>
                  <a:pt x="107848" y="664603"/>
                </a:lnTo>
                <a:lnTo>
                  <a:pt x="107848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3456025" y="2232596"/>
            <a:ext cx="103505" cy="664845"/>
          </a:xfrm>
          <a:custGeom>
            <a:avLst/>
            <a:gdLst/>
            <a:ahLst/>
            <a:cxnLst/>
            <a:rect l="l" t="t" r="r" b="b"/>
            <a:pathLst>
              <a:path w="103504" h="664844">
                <a:moveTo>
                  <a:pt x="103301" y="0"/>
                </a:moveTo>
                <a:lnTo>
                  <a:pt x="0" y="0"/>
                </a:lnTo>
                <a:lnTo>
                  <a:pt x="0" y="664603"/>
                </a:lnTo>
                <a:lnTo>
                  <a:pt x="103301" y="664603"/>
                </a:lnTo>
                <a:lnTo>
                  <a:pt x="103301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3559327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3650475" y="2232596"/>
            <a:ext cx="91440" cy="664845"/>
          </a:xfrm>
          <a:custGeom>
            <a:avLst/>
            <a:gdLst/>
            <a:ahLst/>
            <a:cxnLst/>
            <a:rect l="l" t="t" r="r" b="b"/>
            <a:pathLst>
              <a:path w="91439" h="664844">
                <a:moveTo>
                  <a:pt x="91147" y="0"/>
                </a:moveTo>
                <a:lnTo>
                  <a:pt x="0" y="0"/>
                </a:lnTo>
                <a:lnTo>
                  <a:pt x="0" y="664603"/>
                </a:lnTo>
                <a:lnTo>
                  <a:pt x="91147" y="664603"/>
                </a:lnTo>
                <a:lnTo>
                  <a:pt x="91147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3741623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10" h="664844">
                <a:moveTo>
                  <a:pt x="92671" y="0"/>
                </a:moveTo>
                <a:lnTo>
                  <a:pt x="0" y="0"/>
                </a:lnTo>
                <a:lnTo>
                  <a:pt x="0" y="664603"/>
                </a:lnTo>
                <a:lnTo>
                  <a:pt x="92671" y="664603"/>
                </a:lnTo>
                <a:lnTo>
                  <a:pt x="92671" y="0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3834295" y="2232596"/>
            <a:ext cx="103505" cy="664845"/>
          </a:xfrm>
          <a:custGeom>
            <a:avLst/>
            <a:gdLst/>
            <a:ahLst/>
            <a:cxnLst/>
            <a:rect l="l" t="t" r="r" b="b"/>
            <a:pathLst>
              <a:path w="103504" h="664844">
                <a:moveTo>
                  <a:pt x="103301" y="0"/>
                </a:moveTo>
                <a:lnTo>
                  <a:pt x="0" y="0"/>
                </a:lnTo>
                <a:lnTo>
                  <a:pt x="0" y="664603"/>
                </a:lnTo>
                <a:lnTo>
                  <a:pt x="103301" y="664603"/>
                </a:lnTo>
                <a:lnTo>
                  <a:pt x="103301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3937597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79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043934" y="2232596"/>
            <a:ext cx="106680" cy="664845"/>
          </a:xfrm>
          <a:custGeom>
            <a:avLst/>
            <a:gdLst/>
            <a:ahLst/>
            <a:cxnLst/>
            <a:rect l="l" t="t" r="r" b="b"/>
            <a:pathLst>
              <a:path w="106679" h="664844">
                <a:moveTo>
                  <a:pt x="106337" y="0"/>
                </a:moveTo>
                <a:lnTo>
                  <a:pt x="0" y="0"/>
                </a:lnTo>
                <a:lnTo>
                  <a:pt x="0" y="664603"/>
                </a:lnTo>
                <a:lnTo>
                  <a:pt x="106337" y="664603"/>
                </a:lnTo>
                <a:lnTo>
                  <a:pt x="106337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150270" y="2232596"/>
            <a:ext cx="95885" cy="664845"/>
          </a:xfrm>
          <a:custGeom>
            <a:avLst/>
            <a:gdLst/>
            <a:ahLst/>
            <a:cxnLst/>
            <a:rect l="l" t="t" r="r" b="b"/>
            <a:pathLst>
              <a:path w="95885" h="664844">
                <a:moveTo>
                  <a:pt x="95707" y="0"/>
                </a:moveTo>
                <a:lnTo>
                  <a:pt x="0" y="0"/>
                </a:lnTo>
                <a:lnTo>
                  <a:pt x="0" y="664603"/>
                </a:lnTo>
                <a:lnTo>
                  <a:pt x="95707" y="664603"/>
                </a:lnTo>
                <a:lnTo>
                  <a:pt x="95707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4245978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10" h="664844">
                <a:moveTo>
                  <a:pt x="92671" y="0"/>
                </a:moveTo>
                <a:lnTo>
                  <a:pt x="0" y="0"/>
                </a:lnTo>
                <a:lnTo>
                  <a:pt x="0" y="664603"/>
                </a:lnTo>
                <a:lnTo>
                  <a:pt x="92671" y="664603"/>
                </a:lnTo>
                <a:lnTo>
                  <a:pt x="9267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338650" y="2232596"/>
            <a:ext cx="92710" cy="664845"/>
          </a:xfrm>
          <a:custGeom>
            <a:avLst/>
            <a:gdLst/>
            <a:ahLst/>
            <a:cxnLst/>
            <a:rect l="l" t="t" r="r" b="b"/>
            <a:pathLst>
              <a:path w="92710" h="664844">
                <a:moveTo>
                  <a:pt x="92659" y="0"/>
                </a:moveTo>
                <a:lnTo>
                  <a:pt x="0" y="0"/>
                </a:lnTo>
                <a:lnTo>
                  <a:pt x="0" y="664603"/>
                </a:lnTo>
                <a:lnTo>
                  <a:pt x="92659" y="664603"/>
                </a:lnTo>
                <a:lnTo>
                  <a:pt x="92659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155" y="2232596"/>
            <a:ext cx="724636" cy="664603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524" y="2209965"/>
            <a:ext cx="5142865" cy="24765"/>
          </a:xfrm>
          <a:custGeom>
            <a:avLst/>
            <a:gdLst/>
            <a:ahLst/>
            <a:cxnLst/>
            <a:rect l="l" t="t" r="r" b="b"/>
            <a:pathLst>
              <a:path w="5142865" h="24764">
                <a:moveTo>
                  <a:pt x="0" y="0"/>
                </a:moveTo>
                <a:lnTo>
                  <a:pt x="0" y="24142"/>
                </a:lnTo>
                <a:lnTo>
                  <a:pt x="5142268" y="24714"/>
                </a:lnTo>
                <a:lnTo>
                  <a:pt x="514226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524" y="2209965"/>
            <a:ext cx="5142865" cy="24765"/>
          </a:xfrm>
          <a:custGeom>
            <a:avLst/>
            <a:gdLst/>
            <a:ahLst/>
            <a:cxnLst/>
            <a:rect l="l" t="t" r="r" b="b"/>
            <a:pathLst>
              <a:path w="5142865" h="24764">
                <a:moveTo>
                  <a:pt x="0" y="0"/>
                </a:moveTo>
                <a:lnTo>
                  <a:pt x="5142268" y="761"/>
                </a:lnTo>
                <a:lnTo>
                  <a:pt x="5142268" y="24714"/>
                </a:lnTo>
                <a:lnTo>
                  <a:pt x="0" y="24142"/>
                </a:lnTo>
                <a:lnTo>
                  <a:pt x="0" y="0"/>
                </a:lnTo>
                <a:close/>
              </a:path>
            </a:pathLst>
          </a:custGeom>
          <a:ln w="3987">
            <a:solidFill>
              <a:srgbClr val="FF6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84095" y="915415"/>
            <a:ext cx="1478914" cy="347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1525" y="1621536"/>
            <a:ext cx="3600450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7175" y="665988"/>
            <a:ext cx="2237422" cy="1911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48902" y="665988"/>
            <a:ext cx="2237422" cy="1911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5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99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4E4E4E"/>
                </a:solidFill>
                <a:latin typeface="함초롬돋움"/>
                <a:cs typeface="함초롬돋움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ongdo.co.kr/web/view.php?key=2024110501000128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spc="-25" dirty="0">
                <a:solidFill>
                  <a:srgbClr val="258BA2"/>
                </a:solidFill>
                <a:latin typeface="창원단감아삭 Bold"/>
                <a:cs typeface="창원단감아삭 Bold"/>
              </a:rPr>
              <a:t>장애인복지관</a:t>
            </a:r>
            <a:endParaRPr sz="2100">
              <a:latin typeface="창원단감아삭 Bold"/>
              <a:cs typeface="창원단감아삭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7720" y="1482344"/>
            <a:ext cx="1043940" cy="64897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150" spc="-10" dirty="0">
                <a:solidFill>
                  <a:srgbClr val="3C3C3C"/>
                </a:solidFill>
                <a:latin typeface="Arial"/>
                <a:cs typeface="Arial"/>
              </a:rPr>
              <a:t>2118049</a:t>
            </a:r>
            <a:r>
              <a:rPr sz="1150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3C3C3C"/>
                </a:solidFill>
                <a:latin typeface="함초롬돋움"/>
                <a:cs typeface="함초롬돋움"/>
              </a:rPr>
              <a:t>이준현</a:t>
            </a:r>
            <a:endParaRPr sz="11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50" spc="-45" dirty="0">
                <a:solidFill>
                  <a:srgbClr val="3C3C3C"/>
                </a:solidFill>
                <a:latin typeface="Arial"/>
                <a:cs typeface="Arial"/>
              </a:rPr>
              <a:t>2</a:t>
            </a:r>
            <a:r>
              <a:rPr sz="1150" u="sng" spc="-45" dirty="0">
                <a:solidFill>
                  <a:srgbClr val="3C3C3C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11</a:t>
            </a:r>
            <a:r>
              <a:rPr sz="1150" spc="-45" dirty="0">
                <a:solidFill>
                  <a:srgbClr val="3C3C3C"/>
                </a:solidFill>
                <a:latin typeface="Arial"/>
                <a:cs typeface="Arial"/>
              </a:rPr>
              <a:t>8</a:t>
            </a:r>
            <a:r>
              <a:rPr sz="1150" u="sng" spc="-45" dirty="0">
                <a:solidFill>
                  <a:srgbClr val="3C3C3C"/>
                </a:solidFill>
                <a:uFill>
                  <a:solidFill>
                    <a:srgbClr val="F1F1F1"/>
                  </a:solidFill>
                </a:uFill>
                <a:latin typeface="Arial"/>
                <a:cs typeface="Arial"/>
              </a:rPr>
              <a:t>06</a:t>
            </a:r>
            <a:r>
              <a:rPr sz="1150" spc="-45" dirty="0">
                <a:solidFill>
                  <a:srgbClr val="3C3C3C"/>
                </a:solidFill>
                <a:latin typeface="Arial"/>
                <a:cs typeface="Arial"/>
              </a:rPr>
              <a:t>3</a:t>
            </a:r>
            <a:r>
              <a:rPr sz="1150" u="sng" spc="200" dirty="0">
                <a:solidFill>
                  <a:srgbClr val="3C3C3C"/>
                </a:solidFill>
                <a:uFill>
                  <a:solidFill>
                    <a:srgbClr val="F1F1F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50" spc="-850" dirty="0">
                <a:solidFill>
                  <a:srgbClr val="3C3C3C"/>
                </a:solidFill>
                <a:latin typeface="함초롬돋움"/>
                <a:cs typeface="함초롬돋움"/>
              </a:rPr>
              <a:t>김</a:t>
            </a:r>
            <a:r>
              <a:rPr sz="1150" u="sng" spc="105" dirty="0">
                <a:solidFill>
                  <a:srgbClr val="3C3C3C"/>
                </a:solidFill>
                <a:uFill>
                  <a:solidFill>
                    <a:srgbClr val="F1F1F1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150" u="sng" spc="-25" dirty="0">
                <a:solidFill>
                  <a:srgbClr val="3C3C3C"/>
                </a:solidFill>
                <a:uFill>
                  <a:solidFill>
                    <a:srgbClr val="F1F1F1"/>
                  </a:solidFill>
                </a:uFill>
                <a:latin typeface="함초롬돋움"/>
                <a:cs typeface="함초롬돋움"/>
              </a:rPr>
              <a:t>선우</a:t>
            </a:r>
            <a:endParaRPr sz="115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50" spc="-10" dirty="0">
                <a:solidFill>
                  <a:srgbClr val="3C3C3C"/>
                </a:solidFill>
                <a:latin typeface="Arial"/>
                <a:cs typeface="Arial"/>
              </a:rPr>
              <a:t>2310011</a:t>
            </a:r>
            <a:r>
              <a:rPr sz="1150" spc="-7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3C3C3C"/>
                </a:solidFill>
                <a:latin typeface="함초롬돋움"/>
                <a:cs typeface="함초롬돋움"/>
              </a:rPr>
              <a:t>박인혜</a:t>
            </a:r>
            <a:endParaRPr sz="115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171192" y="93980"/>
            <a:ext cx="799465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ko-KR" altLang="en-US" sz="1700" spc="-170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예산규모</a:t>
            </a:r>
            <a:endParaRPr sz="1700" dirty="0">
              <a:latin typeface="+mj-ea"/>
              <a:ea typeface="+mj-ea"/>
              <a:cs typeface="Asia붓체"/>
            </a:endParaRPr>
          </a:p>
        </p:txBody>
      </p:sp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693" y="492932"/>
            <a:ext cx="3417566" cy="2266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DC138F-6E81-A1DF-3A18-5763742B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61610"/>
          </a:xfrm>
        </p:spPr>
        <p:txBody>
          <a:bodyPr/>
          <a:lstStyle/>
          <a:p>
            <a:pPr algn="ctr"/>
            <a:r>
              <a:rPr lang="ko-KR" altLang="en-US" sz="1700" spc="-170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예산규모</a:t>
            </a:r>
            <a:endParaRPr lang="ko-KR" altLang="en-US" sz="1700" dirty="0"/>
          </a:p>
        </p:txBody>
      </p:sp>
      <p:pic>
        <p:nvPicPr>
          <p:cNvPr id="8" name="그림 7" descr="텍스트, 도표, 평행, 번호이(가) 표시된 사진&#10;&#10;자동 생성된 설명">
            <a:extLst>
              <a:ext uri="{FF2B5EF4-FFF2-40B4-BE49-F238E27FC236}">
                <a16:creationId xmlns:a16="http://schemas.microsoft.com/office/drawing/2014/main" id="{2B307D16-5417-654F-1285-A070F5F63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6" y="457200"/>
            <a:ext cx="409692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258BA2"/>
                </a:solidFill>
                <a:latin typeface="+mj-ea"/>
                <a:cs typeface="Arial"/>
              </a:rPr>
              <a:t>3.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cs typeface="Arial"/>
              </a:rPr>
              <a:t>조직도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cs typeface="Arial"/>
              </a:rPr>
              <a:t>(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cs typeface="Arial"/>
              </a:rPr>
              <a:t>사회복지사 수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cs typeface="Arial"/>
              </a:rPr>
              <a:t>,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cs typeface="Arial"/>
              </a:rPr>
              <a:t>기타 전문자격자 수도 확인</a:t>
            </a:r>
            <a:r>
              <a:rPr sz="1600" b="1" spc="-25" dirty="0">
                <a:solidFill>
                  <a:srgbClr val="258BA2"/>
                </a:solidFill>
                <a:latin typeface="+mj-ea"/>
                <a:cs typeface="Arial"/>
              </a:rPr>
              <a:t>)</a:t>
            </a:r>
            <a:endParaRPr sz="1600" dirty="0">
              <a:latin typeface="+mj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75" y="487171"/>
            <a:ext cx="1529080" cy="4572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86360" algn="l"/>
              </a:tabLst>
            </a:pPr>
            <a:r>
              <a:rPr sz="1000" dirty="0">
                <a:solidFill>
                  <a:srgbClr val="4E4E4E"/>
                </a:solidFill>
                <a:latin typeface="함초롬돋움"/>
                <a:cs typeface="함초롬돋움"/>
              </a:rPr>
              <a:t>총</a:t>
            </a:r>
            <a:r>
              <a:rPr sz="100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000" dirty="0">
                <a:solidFill>
                  <a:srgbClr val="4E4E4E"/>
                </a:solidFill>
                <a:latin typeface="Arial"/>
                <a:cs typeface="Arial"/>
              </a:rPr>
              <a:t>38</a:t>
            </a:r>
            <a:r>
              <a:rPr sz="100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E4E4E"/>
                </a:solidFill>
                <a:latin typeface="함초롬돋움"/>
                <a:cs typeface="함초롬돋움"/>
              </a:rPr>
              <a:t>사회복지사</a:t>
            </a:r>
            <a:r>
              <a:rPr sz="100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000" spc="-25" dirty="0">
                <a:solidFill>
                  <a:srgbClr val="4E4E4E"/>
                </a:solidFill>
                <a:latin typeface="Arial"/>
                <a:cs typeface="Arial"/>
              </a:rPr>
              <a:t>17</a:t>
            </a:r>
            <a:r>
              <a:rPr sz="1000" spc="-25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endParaRPr sz="100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86360" algn="l"/>
              </a:tabLst>
            </a:pPr>
            <a:r>
              <a:rPr sz="1000" dirty="0">
                <a:solidFill>
                  <a:srgbClr val="4E4E4E"/>
                </a:solidFill>
                <a:latin typeface="함초롬돋움"/>
                <a:cs typeface="함초롬돋움"/>
              </a:rPr>
              <a:t>관장</a:t>
            </a:r>
            <a:r>
              <a:rPr sz="100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000" spc="-20" dirty="0">
                <a:solidFill>
                  <a:srgbClr val="4E4E4E"/>
                </a:solidFill>
                <a:latin typeface="Arial"/>
                <a:cs typeface="Arial"/>
              </a:rPr>
              <a:t>(1</a:t>
            </a:r>
            <a:r>
              <a:rPr sz="1000" spc="-2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2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875" y="1598168"/>
            <a:ext cx="8813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86360" algn="l"/>
              </a:tabLst>
            </a:pP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사무국장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(1</a:t>
            </a: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0" y="1003560"/>
          <a:ext cx="5142865" cy="552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21005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직책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업무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강영규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관장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운영위원회,</a:t>
                      </a:r>
                      <a:r>
                        <a:rPr sz="400" spc="10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인사위원회,</a:t>
                      </a:r>
                      <a:r>
                        <a:rPr sz="400" spc="10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자문위원회,</a:t>
                      </a:r>
                      <a:r>
                        <a:rPr sz="400" spc="11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고충처리위원회,</a:t>
                      </a:r>
                      <a:r>
                        <a:rPr sz="400" spc="10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운영규정</a:t>
                      </a:r>
                      <a:r>
                        <a:rPr sz="400" spc="13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114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0" dirty="0">
                          <a:latin typeface="함초롬바탕"/>
                          <a:cs typeface="함초롬바탕"/>
                        </a:rPr>
                        <a:t>지침승인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object 62"/>
          <p:cNvSpPr/>
          <p:nvPr/>
        </p:nvSpPr>
        <p:spPr>
          <a:xfrm>
            <a:off x="28384" y="1969681"/>
            <a:ext cx="5087620" cy="524510"/>
          </a:xfrm>
          <a:custGeom>
            <a:avLst/>
            <a:gdLst/>
            <a:ahLst/>
            <a:cxnLst/>
            <a:rect l="l" t="t" r="r" b="b"/>
            <a:pathLst>
              <a:path w="5087620" h="524510">
                <a:moveTo>
                  <a:pt x="5087112" y="0"/>
                </a:moveTo>
                <a:lnTo>
                  <a:pt x="5085397" y="0"/>
                </a:lnTo>
                <a:lnTo>
                  <a:pt x="5085397" y="1701"/>
                </a:lnTo>
                <a:lnTo>
                  <a:pt x="5085397" y="261200"/>
                </a:lnTo>
                <a:lnTo>
                  <a:pt x="5085397" y="262915"/>
                </a:lnTo>
                <a:lnTo>
                  <a:pt x="5085397" y="522401"/>
                </a:lnTo>
                <a:lnTo>
                  <a:pt x="1882597" y="522401"/>
                </a:lnTo>
                <a:lnTo>
                  <a:pt x="1882597" y="262915"/>
                </a:lnTo>
                <a:lnTo>
                  <a:pt x="5085397" y="262915"/>
                </a:lnTo>
                <a:lnTo>
                  <a:pt x="5085397" y="261200"/>
                </a:lnTo>
                <a:lnTo>
                  <a:pt x="1882597" y="261200"/>
                </a:lnTo>
                <a:lnTo>
                  <a:pt x="1882597" y="1701"/>
                </a:lnTo>
                <a:lnTo>
                  <a:pt x="5085397" y="1701"/>
                </a:lnTo>
                <a:lnTo>
                  <a:pt x="5085397" y="0"/>
                </a:lnTo>
                <a:lnTo>
                  <a:pt x="1880882" y="0"/>
                </a:lnTo>
                <a:lnTo>
                  <a:pt x="1880882" y="1701"/>
                </a:lnTo>
                <a:lnTo>
                  <a:pt x="1880882" y="261200"/>
                </a:lnTo>
                <a:lnTo>
                  <a:pt x="1880882" y="262915"/>
                </a:lnTo>
                <a:lnTo>
                  <a:pt x="1880882" y="522401"/>
                </a:lnTo>
                <a:lnTo>
                  <a:pt x="942251" y="522401"/>
                </a:lnTo>
                <a:lnTo>
                  <a:pt x="942251" y="262915"/>
                </a:lnTo>
                <a:lnTo>
                  <a:pt x="1880882" y="262915"/>
                </a:lnTo>
                <a:lnTo>
                  <a:pt x="1880882" y="261200"/>
                </a:lnTo>
                <a:lnTo>
                  <a:pt x="942251" y="261200"/>
                </a:lnTo>
                <a:lnTo>
                  <a:pt x="942251" y="1701"/>
                </a:lnTo>
                <a:lnTo>
                  <a:pt x="1880882" y="1701"/>
                </a:lnTo>
                <a:lnTo>
                  <a:pt x="1880882" y="0"/>
                </a:lnTo>
                <a:lnTo>
                  <a:pt x="940447" y="0"/>
                </a:lnTo>
                <a:lnTo>
                  <a:pt x="940447" y="1701"/>
                </a:lnTo>
                <a:lnTo>
                  <a:pt x="940447" y="261200"/>
                </a:lnTo>
                <a:lnTo>
                  <a:pt x="940447" y="262915"/>
                </a:lnTo>
                <a:lnTo>
                  <a:pt x="940447" y="522401"/>
                </a:lnTo>
                <a:lnTo>
                  <a:pt x="1803" y="522401"/>
                </a:lnTo>
                <a:lnTo>
                  <a:pt x="1803" y="262915"/>
                </a:lnTo>
                <a:lnTo>
                  <a:pt x="940447" y="262915"/>
                </a:lnTo>
                <a:lnTo>
                  <a:pt x="940447" y="261200"/>
                </a:lnTo>
                <a:lnTo>
                  <a:pt x="1803" y="261200"/>
                </a:lnTo>
                <a:lnTo>
                  <a:pt x="1803" y="1701"/>
                </a:lnTo>
                <a:lnTo>
                  <a:pt x="940447" y="1701"/>
                </a:lnTo>
                <a:lnTo>
                  <a:pt x="940447" y="0"/>
                </a:lnTo>
                <a:lnTo>
                  <a:pt x="101" y="0"/>
                </a:lnTo>
                <a:lnTo>
                  <a:pt x="101" y="762"/>
                </a:lnTo>
                <a:lnTo>
                  <a:pt x="0" y="523163"/>
                </a:lnTo>
                <a:lnTo>
                  <a:pt x="101" y="524116"/>
                </a:lnTo>
                <a:lnTo>
                  <a:pt x="5087112" y="524116"/>
                </a:lnTo>
                <a:lnTo>
                  <a:pt x="5087112" y="523163"/>
                </a:lnTo>
                <a:lnTo>
                  <a:pt x="5087112" y="522401"/>
                </a:lnTo>
                <a:lnTo>
                  <a:pt x="5087112" y="1701"/>
                </a:lnTo>
                <a:lnTo>
                  <a:pt x="5087112" y="762"/>
                </a:lnTo>
                <a:lnTo>
                  <a:pt x="508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9286" y="1970532"/>
            <a:ext cx="941069" cy="261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</a:pPr>
            <a:r>
              <a:rPr sz="400" spc="-25" dirty="0">
                <a:latin typeface="함초롬바탕"/>
                <a:cs typeface="함초롬바탕"/>
              </a:rPr>
              <a:t>이름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69733" y="1970532"/>
            <a:ext cx="940435" cy="261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" spc="-25" dirty="0">
                <a:latin typeface="함초롬바탕"/>
                <a:cs typeface="함초롬바탕"/>
              </a:rPr>
              <a:t>직책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67100" y="2062988"/>
            <a:ext cx="116839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업무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286" y="2231739"/>
            <a:ext cx="941069" cy="261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</a:pPr>
            <a:r>
              <a:rPr sz="400" spc="-25" dirty="0">
                <a:latin typeface="함초롬바탕"/>
                <a:cs typeface="함초롬바탕"/>
              </a:rPr>
              <a:t>채주병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69733" y="2231739"/>
            <a:ext cx="940435" cy="261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" spc="-20" dirty="0">
                <a:latin typeface="함초롬바탕"/>
                <a:cs typeface="함초롬바탕"/>
              </a:rPr>
              <a:t>사무국장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910124" y="2231739"/>
            <a:ext cx="3204845" cy="26162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L="11430" algn="ctr">
              <a:lnSpc>
                <a:spcPct val="100000"/>
              </a:lnSpc>
            </a:pPr>
            <a:r>
              <a:rPr sz="400" dirty="0">
                <a:latin typeface="함초롬바탕"/>
                <a:cs typeface="함초롬바탕"/>
              </a:rPr>
              <a:t>지관</a:t>
            </a:r>
            <a:r>
              <a:rPr sz="400" spc="4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운영</a:t>
            </a:r>
            <a:r>
              <a:rPr sz="400" spc="6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총괄,</a:t>
            </a:r>
            <a:r>
              <a:rPr sz="400" spc="4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사업</a:t>
            </a:r>
            <a:r>
              <a:rPr sz="400" spc="65" dirty="0">
                <a:latin typeface="함초롬바탕"/>
                <a:cs typeface="함초롬바탕"/>
              </a:rPr>
              <a:t> </a:t>
            </a:r>
            <a:r>
              <a:rPr sz="400" spc="-20" dirty="0">
                <a:latin typeface="함초롬바탕"/>
                <a:cs typeface="함초롬바탕"/>
              </a:rPr>
              <a:t>슈퍼비전</a:t>
            </a:r>
            <a:endParaRPr sz="400">
              <a:latin typeface="함초롬바탕"/>
              <a:cs typeface="함초롬바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33340" cy="56515"/>
            <a:chOff x="1523" y="2840926"/>
            <a:chExt cx="513334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-171450" y="93979"/>
            <a:ext cx="5306415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360" algn="l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3.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조직도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사회복지사 수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기타 전문자격자 수도 확인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)</a:t>
            </a:r>
            <a:endParaRPr lang="en-US" sz="1000" dirty="0">
              <a:solidFill>
                <a:srgbClr val="4E4E4E"/>
              </a:solidFill>
              <a:latin typeface="함초롬돋움"/>
              <a:cs typeface="함초롬돋움"/>
            </a:endParaRPr>
          </a:p>
          <a:p>
            <a:pPr marL="511810" indent="-171450" algn="l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4E4E4E"/>
                </a:solidFill>
                <a:latin typeface="함초롬돋움"/>
                <a:cs typeface="함초롬돋움"/>
              </a:rPr>
              <a:t>기획</a:t>
            </a:r>
            <a:r>
              <a:rPr sz="1000" dirty="0" err="1">
                <a:solidFill>
                  <a:srgbClr val="4E4E4E"/>
                </a:solidFill>
                <a:latin typeface="함초롬돋움"/>
                <a:cs typeface="함초롬돋움"/>
              </a:rPr>
              <a:t>운영지원팀</a:t>
            </a:r>
            <a:r>
              <a:rPr sz="1000" spc="4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000" spc="-20" dirty="0">
                <a:solidFill>
                  <a:srgbClr val="4E4E4E"/>
                </a:solidFill>
                <a:latin typeface="Arial"/>
                <a:cs typeface="Arial"/>
              </a:rPr>
              <a:t>(11</a:t>
            </a:r>
            <a:r>
              <a:rPr sz="1000" spc="-2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2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38143"/>
              </p:ext>
            </p:extLst>
          </p:nvPr>
        </p:nvGraphicFramePr>
        <p:xfrm>
          <a:off x="36766" y="544829"/>
          <a:ext cx="5036249" cy="2070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131"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직책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업무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14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채주병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팀장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기획운영지원팀</a:t>
                      </a:r>
                      <a:r>
                        <a:rPr sz="400" spc="11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총괄,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기획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업무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양윤재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후원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개발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관리,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직원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역량강화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사업,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기관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행사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김지숙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대외</a:t>
                      </a:r>
                      <a:r>
                        <a:rPr sz="400" spc="6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홍보,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홈페이지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관리,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가족</a:t>
                      </a:r>
                      <a:r>
                        <a:rPr sz="400" spc="6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역량강화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사업,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기관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행사</a:t>
                      </a:r>
                      <a:r>
                        <a:rPr sz="400" spc="6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진윤주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사업비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회계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전산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업무,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이용료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관리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최원근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운영비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회계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세무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업무,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후원금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관리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92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윤상철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시설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개보수,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법정의무교육</a:t>
                      </a:r>
                      <a:r>
                        <a:rPr sz="400" spc="114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고선희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환경미화원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환경관리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손수봉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운전원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진잠방면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순환버스</a:t>
                      </a:r>
                      <a:r>
                        <a:rPr sz="400" spc="1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운행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김영만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운전원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유성방면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순환버스</a:t>
                      </a:r>
                      <a:r>
                        <a:rPr sz="400" spc="1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운행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이은경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영양사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복지관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식당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운영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고이순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조리사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조리</a:t>
                      </a:r>
                      <a:r>
                        <a:rPr sz="400" spc="4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배식</a:t>
                      </a:r>
                      <a:r>
                        <a:rPr sz="400" spc="5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3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 dirty="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989898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36436" y="84835"/>
            <a:ext cx="500706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6405" algn="l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3. 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조직도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사회복지자 수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기타 전문자격자 수도 확인</a:t>
            </a:r>
            <a:endParaRPr sz="1400" dirty="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Font typeface="Arial"/>
              <a:buChar char="•"/>
              <a:tabLst>
                <a:tab pos="84455" algn="l"/>
              </a:tabLst>
            </a:pP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기능향상지원팀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(8</a:t>
            </a: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66692"/>
              </p:ext>
            </p:extLst>
          </p:nvPr>
        </p:nvGraphicFramePr>
        <p:xfrm>
          <a:off x="136436" y="685801"/>
          <a:ext cx="4869179" cy="1981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직책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업무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신소희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팀장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기능향상지원팀</a:t>
                      </a:r>
                      <a:r>
                        <a:rPr sz="400" spc="11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총괄,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물리진단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물리치료</a:t>
                      </a:r>
                      <a:r>
                        <a:rPr sz="400" spc="9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이민영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75590" marR="268605" indent="42545">
                        <a:lnSpc>
                          <a:spcPct val="17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심리치료사</a:t>
                      </a:r>
                      <a:r>
                        <a:rPr sz="400" spc="5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10" dirty="0">
                          <a:latin typeface="함초롬바탕"/>
                          <a:cs typeface="함초롬바탕"/>
                        </a:rPr>
                        <a:t>(육아휴직대체)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심리진단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심리치료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방지화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언어치료사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언어진단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언어치료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65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박수민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작업치료사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작업진단</a:t>
                      </a:r>
                      <a:r>
                        <a:rPr sz="400" spc="8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작업치료,</a:t>
                      </a:r>
                      <a:r>
                        <a:rPr sz="400" spc="6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스크린</a:t>
                      </a:r>
                      <a:r>
                        <a:rPr sz="400" spc="6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승마</a:t>
                      </a:r>
                      <a:r>
                        <a:rPr sz="400" spc="8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김현아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음악치료사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심리진단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음악치료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46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배재찬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71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400" spc="-20" dirty="0">
                          <a:latin typeface="함초롬바탕"/>
                          <a:cs typeface="함초롬바탕"/>
                        </a:rPr>
                        <a:t>특수교사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71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교육진단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특수교육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571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최이슬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 marR="314960" algn="ctr">
                        <a:lnSpc>
                          <a:spcPct val="170000"/>
                        </a:lnSpc>
                        <a:spcBef>
                          <a:spcPts val="14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심리치료사</a:t>
                      </a:r>
                      <a:r>
                        <a:rPr sz="400" spc="5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10" dirty="0">
                          <a:latin typeface="함초롬바탕"/>
                          <a:cs typeface="함초롬바탕"/>
                        </a:rPr>
                        <a:t>(육아휴직)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778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-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백경민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 marR="314960" algn="ctr">
                        <a:lnSpc>
                          <a:spcPct val="170000"/>
                        </a:lnSpc>
                        <a:spcBef>
                          <a:spcPts val="15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미술치료사</a:t>
                      </a:r>
                      <a:r>
                        <a:rPr sz="400" spc="5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10" dirty="0">
                          <a:latin typeface="함초롬바탕"/>
                          <a:cs typeface="함초롬바탕"/>
                        </a:rPr>
                        <a:t>(육아휴직)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-</a:t>
                      </a: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874" y="89407"/>
            <a:ext cx="4986275" cy="580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3.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조직도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사회복지사 수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기타 전문자격자 수도 확인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)</a:t>
            </a:r>
            <a:endParaRPr lang="ko-KR" altLang="en-US" sz="1600" dirty="0">
              <a:latin typeface="+mj-ea"/>
              <a:ea typeface="+mj-ea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121285" algn="l"/>
              </a:tabLst>
            </a:pPr>
            <a:r>
              <a:rPr lang="ko-KR" altLang="en-US" sz="1000" spc="-10" dirty="0" err="1">
                <a:solidFill>
                  <a:srgbClr val="4E4E4E"/>
                </a:solidFill>
                <a:latin typeface="함초롬돋움"/>
                <a:cs typeface="함초롬돋움"/>
              </a:rPr>
              <a:t>상담가족문화지원팀</a:t>
            </a:r>
            <a:r>
              <a:rPr lang="en-US" altLang="ko-KR" sz="1000" spc="-10" dirty="0">
                <a:solidFill>
                  <a:srgbClr val="4E4E4E"/>
                </a:solidFill>
                <a:latin typeface="Arial"/>
                <a:cs typeface="Arial"/>
              </a:rPr>
              <a:t>(8</a:t>
            </a:r>
            <a:r>
              <a:rPr lang="ko-KR" altLang="en-US"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lang="en-US" altLang="ko-KR" sz="100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lang="ko-KR" altLang="en-US" sz="1000" dirty="0">
              <a:latin typeface="Arial"/>
              <a:cs typeface="Arial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0" y="700531"/>
          <a:ext cx="5142865" cy="2101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418465" algn="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직책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업무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이민지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상담가족문화지원팀</a:t>
                      </a:r>
                      <a:r>
                        <a:rPr sz="400" spc="15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총괄,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접수상담</a:t>
                      </a:r>
                      <a:r>
                        <a:rPr sz="400" spc="114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김양희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사례관리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최어진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교육</a:t>
                      </a:r>
                      <a:r>
                        <a:rPr sz="400" spc="6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6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문화여가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허연지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문화예술교육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지원사업,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교육</a:t>
                      </a:r>
                      <a:r>
                        <a:rPr sz="400" spc="8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8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문화여가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홍원표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재활체육교사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재활체육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</a:t>
                      </a:r>
                      <a:r>
                        <a:rPr sz="400" spc="1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김준태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음악재활교사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음악재활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</a:t>
                      </a:r>
                      <a:r>
                        <a:rPr sz="400" spc="1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31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454025" algn="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-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02260" marR="291465" indent="43815">
                        <a:lnSpc>
                          <a:spcPct val="170000"/>
                        </a:lnSpc>
                        <a:spcBef>
                          <a:spcPts val="300"/>
                        </a:spcBef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r>
                        <a:rPr sz="400" spc="5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10" dirty="0">
                          <a:latin typeface="함초롬바탕"/>
                          <a:cs typeface="함초롬바탕"/>
                        </a:rPr>
                        <a:t>(육아휴직대체)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재가서비스</a:t>
                      </a:r>
                      <a:r>
                        <a:rPr sz="400" spc="114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392430" algn="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조은혜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 marR="342900" indent="-635" algn="ctr">
                        <a:lnSpc>
                          <a:spcPct val="170000"/>
                        </a:lnSpc>
                        <a:spcBef>
                          <a:spcPts val="330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팀장</a:t>
                      </a:r>
                      <a:r>
                        <a:rPr sz="400" spc="5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10" dirty="0">
                          <a:latin typeface="함초롬바탕"/>
                          <a:cs typeface="함초롬바탕"/>
                        </a:rPr>
                        <a:t>(육아휴직)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419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-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258BA2"/>
                </a:solidFill>
                <a:latin typeface="+mj-ea"/>
                <a:cs typeface="Arial"/>
              </a:rPr>
              <a:t>3.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cs typeface="Arial"/>
              </a:rPr>
              <a:t>조직도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cs typeface="Arial"/>
              </a:rPr>
              <a:t>(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cs typeface="Arial"/>
              </a:rPr>
              <a:t>사회복지사 수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cs typeface="Arial"/>
              </a:rPr>
              <a:t>, </a:t>
            </a:r>
            <a:r>
              <a:rPr lang="ko-KR" altLang="en-US" sz="1600" b="1" dirty="0">
                <a:solidFill>
                  <a:srgbClr val="258BA2"/>
                </a:solidFill>
                <a:latin typeface="+mj-ea"/>
                <a:cs typeface="Arial"/>
              </a:rPr>
              <a:t>기타 전문자격자 수도 확인</a:t>
            </a:r>
            <a:r>
              <a:rPr lang="en-US" altLang="ko-KR" sz="1600" b="1" dirty="0">
                <a:solidFill>
                  <a:srgbClr val="258BA2"/>
                </a:solidFill>
                <a:latin typeface="+mj-ea"/>
                <a:cs typeface="Arial"/>
              </a:rPr>
              <a:t>)</a:t>
            </a:r>
            <a:endParaRPr sz="1600" dirty="0">
              <a:latin typeface="+mj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75" y="487171"/>
            <a:ext cx="125603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86360" algn="l"/>
              </a:tabLst>
            </a:pP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지역권익옹호팀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(3</a:t>
            </a: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0" y="686663"/>
            <a:ext cx="5144135" cy="2148840"/>
          </a:xfrm>
          <a:custGeom>
            <a:avLst/>
            <a:gdLst/>
            <a:ahLst/>
            <a:cxnLst/>
            <a:rect l="l" t="t" r="r" b="b"/>
            <a:pathLst>
              <a:path w="5144135" h="2148840">
                <a:moveTo>
                  <a:pt x="5143982" y="0"/>
                </a:moveTo>
                <a:lnTo>
                  <a:pt x="5142077" y="0"/>
                </a:lnTo>
                <a:lnTo>
                  <a:pt x="5142077" y="1701"/>
                </a:lnTo>
                <a:lnTo>
                  <a:pt x="5142077" y="397129"/>
                </a:lnTo>
                <a:lnTo>
                  <a:pt x="5142077" y="2146465"/>
                </a:lnTo>
                <a:lnTo>
                  <a:pt x="1903666" y="2146465"/>
                </a:lnTo>
                <a:lnTo>
                  <a:pt x="1903666" y="1472171"/>
                </a:lnTo>
                <a:lnTo>
                  <a:pt x="5142077" y="1472171"/>
                </a:lnTo>
                <a:lnTo>
                  <a:pt x="5142077" y="1470456"/>
                </a:lnTo>
                <a:lnTo>
                  <a:pt x="1903666" y="1470456"/>
                </a:lnTo>
                <a:lnTo>
                  <a:pt x="1903666" y="1075042"/>
                </a:lnTo>
                <a:lnTo>
                  <a:pt x="5142077" y="1075042"/>
                </a:lnTo>
                <a:lnTo>
                  <a:pt x="5142077" y="1073327"/>
                </a:lnTo>
                <a:lnTo>
                  <a:pt x="1903666" y="1073327"/>
                </a:lnTo>
                <a:lnTo>
                  <a:pt x="1903666" y="399021"/>
                </a:lnTo>
                <a:lnTo>
                  <a:pt x="5142077" y="399021"/>
                </a:lnTo>
                <a:lnTo>
                  <a:pt x="5142077" y="397129"/>
                </a:lnTo>
                <a:lnTo>
                  <a:pt x="1903666" y="397129"/>
                </a:lnTo>
                <a:lnTo>
                  <a:pt x="1903666" y="1701"/>
                </a:lnTo>
                <a:lnTo>
                  <a:pt x="5142077" y="1701"/>
                </a:lnTo>
                <a:lnTo>
                  <a:pt x="5142077" y="0"/>
                </a:lnTo>
                <a:lnTo>
                  <a:pt x="1901863" y="0"/>
                </a:lnTo>
                <a:lnTo>
                  <a:pt x="1901863" y="1701"/>
                </a:lnTo>
                <a:lnTo>
                  <a:pt x="1901863" y="397129"/>
                </a:lnTo>
                <a:lnTo>
                  <a:pt x="1901863" y="2146465"/>
                </a:lnTo>
                <a:lnTo>
                  <a:pt x="952690" y="2146465"/>
                </a:lnTo>
                <a:lnTo>
                  <a:pt x="952690" y="1472171"/>
                </a:lnTo>
                <a:lnTo>
                  <a:pt x="1901863" y="1472171"/>
                </a:lnTo>
                <a:lnTo>
                  <a:pt x="1901863" y="1470456"/>
                </a:lnTo>
                <a:lnTo>
                  <a:pt x="952690" y="1470456"/>
                </a:lnTo>
                <a:lnTo>
                  <a:pt x="952690" y="1075042"/>
                </a:lnTo>
                <a:lnTo>
                  <a:pt x="1901863" y="1075042"/>
                </a:lnTo>
                <a:lnTo>
                  <a:pt x="1901863" y="1073327"/>
                </a:lnTo>
                <a:lnTo>
                  <a:pt x="952690" y="1073327"/>
                </a:lnTo>
                <a:lnTo>
                  <a:pt x="952690" y="399021"/>
                </a:lnTo>
                <a:lnTo>
                  <a:pt x="1901863" y="399021"/>
                </a:lnTo>
                <a:lnTo>
                  <a:pt x="1901863" y="397129"/>
                </a:lnTo>
                <a:lnTo>
                  <a:pt x="952690" y="397129"/>
                </a:lnTo>
                <a:lnTo>
                  <a:pt x="952690" y="1701"/>
                </a:lnTo>
                <a:lnTo>
                  <a:pt x="1901863" y="1701"/>
                </a:lnTo>
                <a:lnTo>
                  <a:pt x="1901863" y="0"/>
                </a:lnTo>
                <a:lnTo>
                  <a:pt x="950976" y="0"/>
                </a:lnTo>
                <a:lnTo>
                  <a:pt x="950976" y="1701"/>
                </a:lnTo>
                <a:lnTo>
                  <a:pt x="950976" y="397129"/>
                </a:lnTo>
                <a:lnTo>
                  <a:pt x="1905" y="397129"/>
                </a:lnTo>
                <a:lnTo>
                  <a:pt x="1905" y="399021"/>
                </a:lnTo>
                <a:lnTo>
                  <a:pt x="950976" y="399021"/>
                </a:lnTo>
                <a:lnTo>
                  <a:pt x="950976" y="1073327"/>
                </a:lnTo>
                <a:lnTo>
                  <a:pt x="1905" y="1073327"/>
                </a:lnTo>
                <a:lnTo>
                  <a:pt x="1905" y="1075042"/>
                </a:lnTo>
                <a:lnTo>
                  <a:pt x="950976" y="1075042"/>
                </a:lnTo>
                <a:lnTo>
                  <a:pt x="950976" y="1470456"/>
                </a:lnTo>
                <a:lnTo>
                  <a:pt x="1905" y="1470456"/>
                </a:lnTo>
                <a:lnTo>
                  <a:pt x="1905" y="1472171"/>
                </a:lnTo>
                <a:lnTo>
                  <a:pt x="950976" y="1472171"/>
                </a:lnTo>
                <a:lnTo>
                  <a:pt x="950976" y="2146465"/>
                </a:lnTo>
                <a:lnTo>
                  <a:pt x="1803" y="2146465"/>
                </a:lnTo>
                <a:lnTo>
                  <a:pt x="1803" y="1701"/>
                </a:lnTo>
                <a:lnTo>
                  <a:pt x="950976" y="1701"/>
                </a:lnTo>
                <a:lnTo>
                  <a:pt x="950976" y="0"/>
                </a:lnTo>
                <a:lnTo>
                  <a:pt x="0" y="0"/>
                </a:lnTo>
                <a:lnTo>
                  <a:pt x="0" y="850"/>
                </a:lnTo>
                <a:lnTo>
                  <a:pt x="0" y="1701"/>
                </a:lnTo>
                <a:lnTo>
                  <a:pt x="0" y="2146465"/>
                </a:lnTo>
                <a:lnTo>
                  <a:pt x="0" y="2147417"/>
                </a:lnTo>
                <a:lnTo>
                  <a:pt x="0" y="2148370"/>
                </a:lnTo>
                <a:lnTo>
                  <a:pt x="5143982" y="2148370"/>
                </a:lnTo>
                <a:lnTo>
                  <a:pt x="5143982" y="2147417"/>
                </a:lnTo>
                <a:lnTo>
                  <a:pt x="5143982" y="2146465"/>
                </a:lnTo>
                <a:lnTo>
                  <a:pt x="5143982" y="1701"/>
                </a:lnTo>
                <a:lnTo>
                  <a:pt x="5143982" y="939"/>
                </a:lnTo>
                <a:lnTo>
                  <a:pt x="5143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09448" y="842264"/>
            <a:ext cx="129539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이름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64996" y="842264"/>
            <a:ext cx="129539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직책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68115" y="842264"/>
            <a:ext cx="129539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업무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3540" y="1381760"/>
            <a:ext cx="18097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김수진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64996" y="1381760"/>
            <a:ext cx="129539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팀장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21711" y="1381760"/>
            <a:ext cx="2021839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함초롬바탕"/>
                <a:cs typeface="함초롬바탕"/>
              </a:rPr>
              <a:t>지역권익옹호팀</a:t>
            </a:r>
            <a:r>
              <a:rPr sz="400" spc="12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총괄,</a:t>
            </a:r>
            <a:r>
              <a:rPr sz="400" spc="7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장애인</a:t>
            </a:r>
            <a:r>
              <a:rPr sz="400" spc="9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맞춤형</a:t>
            </a:r>
            <a:r>
              <a:rPr sz="400" spc="9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의복</a:t>
            </a:r>
            <a:r>
              <a:rPr sz="400" spc="7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리폼</a:t>
            </a:r>
            <a:r>
              <a:rPr sz="400" spc="9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"특별한</a:t>
            </a:r>
            <a:r>
              <a:rPr sz="400" spc="9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맞춤제작",</a:t>
            </a:r>
            <a:r>
              <a:rPr sz="400" spc="9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권익옹호사업</a:t>
            </a:r>
            <a:r>
              <a:rPr sz="400" spc="114" dirty="0">
                <a:latin typeface="함초롬바탕"/>
                <a:cs typeface="함초롬바탕"/>
              </a:rPr>
              <a:t> </a:t>
            </a:r>
            <a:r>
              <a:rPr sz="400" spc="-25" dirty="0">
                <a:latin typeface="함초롬바탕"/>
                <a:cs typeface="함초롬바탕"/>
              </a:rPr>
              <a:t>담당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3540" y="1918207"/>
            <a:ext cx="18097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최한겸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85747" y="1918207"/>
            <a:ext cx="284480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10" dirty="0">
                <a:latin typeface="함초롬바탕"/>
                <a:cs typeface="함초롬바탕"/>
              </a:rPr>
              <a:t>사회복지사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72816" y="1918207"/>
            <a:ext cx="1120140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함초롬바탕"/>
                <a:cs typeface="함초롬바탕"/>
              </a:rPr>
              <a:t>가사도우미</a:t>
            </a:r>
            <a:r>
              <a:rPr sz="400" spc="13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사업,</a:t>
            </a:r>
            <a:r>
              <a:rPr sz="400" spc="8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스몰스파크,</a:t>
            </a:r>
            <a:r>
              <a:rPr sz="400" spc="8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재가서비스</a:t>
            </a:r>
            <a:r>
              <a:rPr sz="400" spc="135" dirty="0">
                <a:latin typeface="함초롬바탕"/>
                <a:cs typeface="함초롬바탕"/>
              </a:rPr>
              <a:t> </a:t>
            </a:r>
            <a:r>
              <a:rPr sz="400" spc="-25" dirty="0">
                <a:latin typeface="함초롬바탕"/>
                <a:cs typeface="함초롬바탕"/>
              </a:rPr>
              <a:t>담당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3540" y="2457704"/>
            <a:ext cx="18097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latin typeface="함초롬바탕"/>
                <a:cs typeface="함초롬바탕"/>
              </a:rPr>
              <a:t>박소현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85747" y="2457704"/>
            <a:ext cx="284480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10" dirty="0">
                <a:latin typeface="함초롬바탕"/>
                <a:cs typeface="함초롬바탕"/>
              </a:rPr>
              <a:t>사회복지사</a:t>
            </a:r>
            <a:endParaRPr sz="400">
              <a:latin typeface="함초롬바탕"/>
              <a:cs typeface="함초롬바탕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791460" y="2457704"/>
            <a:ext cx="148272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함초롬바탕"/>
                <a:cs typeface="함초롬바탕"/>
              </a:rPr>
              <a:t>개인별</a:t>
            </a:r>
            <a:r>
              <a:rPr sz="400" spc="8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서비스</a:t>
            </a:r>
            <a:r>
              <a:rPr sz="400" spc="9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지원,</a:t>
            </a:r>
            <a:r>
              <a:rPr sz="400" spc="6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권익옹호</a:t>
            </a:r>
            <a:r>
              <a:rPr sz="400" spc="11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캠페인,</a:t>
            </a:r>
            <a:r>
              <a:rPr sz="400" spc="65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평생교육</a:t>
            </a:r>
            <a:r>
              <a:rPr sz="400" spc="90" dirty="0">
                <a:latin typeface="함초롬바탕"/>
                <a:cs typeface="함초롬바탕"/>
              </a:rPr>
              <a:t> </a:t>
            </a:r>
            <a:r>
              <a:rPr sz="400" dirty="0">
                <a:latin typeface="함초롬바탕"/>
                <a:cs typeface="함초롬바탕"/>
              </a:rPr>
              <a:t>프로그램</a:t>
            </a:r>
            <a:r>
              <a:rPr sz="400" spc="85" dirty="0">
                <a:latin typeface="함초롬바탕"/>
                <a:cs typeface="함초롬바탕"/>
              </a:rPr>
              <a:t> </a:t>
            </a:r>
            <a:r>
              <a:rPr sz="400" spc="-25" dirty="0">
                <a:latin typeface="함초롬바탕"/>
                <a:cs typeface="함초롬바탕"/>
              </a:rPr>
              <a:t>담당</a:t>
            </a:r>
            <a:endParaRPr sz="400">
              <a:latin typeface="함초롬바탕"/>
              <a:cs typeface="함초롬바탕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1399" y="93979"/>
            <a:ext cx="4997668" cy="562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3. 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조직도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사회복지사 수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기타 전문자격자 수도 확인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)</a:t>
            </a:r>
            <a:endParaRPr sz="1400" dirty="0">
              <a:latin typeface="+mj-ea"/>
              <a:ea typeface="+mj-ea"/>
              <a:cs typeface="Arial"/>
            </a:endParaRPr>
          </a:p>
          <a:p>
            <a:pPr marL="85725" indent="-7366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86360" algn="l"/>
              </a:tabLst>
            </a:pP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직업지원팀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(3</a:t>
            </a: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0" y="710895"/>
          <a:ext cx="5142865" cy="208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21005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직책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업무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한지영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팀장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직업지원팀</a:t>
                      </a:r>
                      <a:r>
                        <a:rPr sz="400" spc="114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총괄,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건강카페</a:t>
                      </a:r>
                      <a:r>
                        <a:rPr sz="400" spc="9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관리,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복지일자리,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고용지원,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직업상담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·</a:t>
                      </a:r>
                      <a:r>
                        <a:rPr sz="400" spc="7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평가</a:t>
                      </a:r>
                      <a:r>
                        <a:rPr sz="400" spc="9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황수인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나들이,</a:t>
                      </a:r>
                      <a:r>
                        <a:rPr sz="400" spc="1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고용지원,</a:t>
                      </a:r>
                      <a:r>
                        <a:rPr sz="400" spc="10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평생교육</a:t>
                      </a:r>
                      <a:r>
                        <a:rPr sz="400" spc="13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프로그램(바리스타),</a:t>
                      </a:r>
                      <a:r>
                        <a:rPr sz="400" spc="13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직업플러스+</a:t>
                      </a:r>
                      <a:r>
                        <a:rPr sz="400" spc="10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교육</a:t>
                      </a:r>
                      <a:r>
                        <a:rPr sz="400" spc="11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김인순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상담(일반·욕구),</a:t>
                      </a:r>
                      <a:r>
                        <a:rPr sz="400" spc="14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직업적응훈련,</a:t>
                      </a:r>
                      <a:r>
                        <a:rPr sz="400" spc="11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홍보</a:t>
                      </a:r>
                      <a:r>
                        <a:rPr sz="400" spc="12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874" y="89407"/>
            <a:ext cx="5069065" cy="562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3.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조직도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(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사회복지사 수</a:t>
            </a:r>
            <a:r>
              <a:rPr lang="en-US" altLang="ko-KR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, </a:t>
            </a:r>
            <a:r>
              <a:rPr lang="ko-KR" altLang="en-US" sz="1400" b="1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기타 전문자격자 수도 확인</a:t>
            </a:r>
            <a:r>
              <a:rPr sz="1400" b="1" spc="-25" dirty="0">
                <a:solidFill>
                  <a:srgbClr val="258BA2"/>
                </a:solidFill>
                <a:latin typeface="+mj-ea"/>
                <a:ea typeface="+mj-ea"/>
                <a:cs typeface="Arial"/>
              </a:rPr>
              <a:t>)</a:t>
            </a:r>
            <a:endParaRPr sz="1400" dirty="0">
              <a:latin typeface="+mj-ea"/>
              <a:ea typeface="+mj-ea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121285" algn="l"/>
              </a:tabLst>
            </a:pP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성인주간보호센터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(3</a:t>
            </a:r>
            <a:r>
              <a:rPr sz="1000" spc="-10" dirty="0">
                <a:solidFill>
                  <a:srgbClr val="4E4E4E"/>
                </a:solidFill>
                <a:latin typeface="함초롬돋움"/>
                <a:cs typeface="함초롬돋움"/>
              </a:rPr>
              <a:t>명</a:t>
            </a:r>
            <a:r>
              <a:rPr sz="100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0" y="775627"/>
          <a:ext cx="5142865" cy="177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421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이름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직책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업무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배건우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문화/여가</a:t>
                      </a:r>
                      <a:r>
                        <a:rPr sz="400" spc="10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프로그램,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신체활동,</a:t>
                      </a:r>
                      <a:r>
                        <a:rPr sz="400" spc="8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일상생활훈련</a:t>
                      </a:r>
                      <a:r>
                        <a:rPr sz="400" spc="12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8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교육</a:t>
                      </a:r>
                      <a:r>
                        <a:rPr sz="400" spc="8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박지수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문화/여가</a:t>
                      </a:r>
                      <a:r>
                        <a:rPr sz="400" spc="8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프로그램,</a:t>
                      </a:r>
                      <a:r>
                        <a:rPr sz="400" spc="8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예산</a:t>
                      </a:r>
                      <a:r>
                        <a:rPr sz="400" spc="9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박원정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400" spc="-10" dirty="0">
                          <a:latin typeface="함초롬바탕"/>
                          <a:cs typeface="함초롬바탕"/>
                        </a:rPr>
                        <a:t>사회복지사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400" dirty="0">
                          <a:latin typeface="함초롬바탕"/>
                          <a:cs typeface="함초롬바탕"/>
                        </a:rPr>
                        <a:t>문화/여가</a:t>
                      </a:r>
                      <a:r>
                        <a:rPr sz="400" spc="8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프로그램,</a:t>
                      </a:r>
                      <a:r>
                        <a:rPr sz="400" spc="7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일상생활훈련</a:t>
                      </a:r>
                      <a:r>
                        <a:rPr sz="400" spc="12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및</a:t>
                      </a:r>
                      <a:r>
                        <a:rPr sz="400" spc="85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dirty="0">
                          <a:latin typeface="함초롬바탕"/>
                          <a:cs typeface="함초롬바탕"/>
                        </a:rPr>
                        <a:t>교육</a:t>
                      </a:r>
                      <a:r>
                        <a:rPr sz="400" spc="80" dirty="0">
                          <a:latin typeface="함초롬바탕"/>
                          <a:cs typeface="함초롬바탕"/>
                        </a:rPr>
                        <a:t> </a:t>
                      </a:r>
                      <a:r>
                        <a:rPr sz="400" spc="-25" dirty="0">
                          <a:latin typeface="함초롬바탕"/>
                          <a:cs typeface="함초롬바탕"/>
                        </a:rPr>
                        <a:t>담당</a:t>
                      </a:r>
                      <a:endParaRPr sz="400">
                        <a:latin typeface="함초롬바탕"/>
                        <a:cs typeface="함초롬바탕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4647" y="505460"/>
            <a:ext cx="4914265" cy="20726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개인별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서비스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지원: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행정복지센터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연계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욕구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위기도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조사/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서비스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제공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950" dirty="0">
                <a:latin typeface="함초롬바탕"/>
                <a:cs typeface="함초롬바탕"/>
              </a:rPr>
              <a:t>(후원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물품,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결연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등)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재가장애인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권익옹호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사업: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권익옹호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정보제공/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실천/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캠페인/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리플렛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제작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재가장애인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찾아가는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인권센터: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장애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인식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인권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교육/</a:t>
            </a:r>
            <a:r>
              <a:rPr sz="950" spc="3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체험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활동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유치원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아동,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spc="-20" dirty="0">
                <a:latin typeface="함초롬바탕"/>
                <a:cs typeface="함초롬바탕"/>
              </a:rPr>
              <a:t>초등학생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무료법률: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무료법률</a:t>
            </a:r>
            <a:r>
              <a:rPr sz="950" spc="8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접수/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상담/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사후관리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지역사회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시민,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복지관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이용자</a:t>
            </a:r>
            <a:endParaRPr sz="950">
              <a:latin typeface="함초롬바탕"/>
              <a:cs typeface="함초롬바탕"/>
            </a:endParaRPr>
          </a:p>
          <a:p>
            <a:pPr marL="12700" marR="577850">
              <a:lnSpc>
                <a:spcPct val="163200"/>
              </a:lnSpc>
              <a:spcBef>
                <a:spcPts val="15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재가서비스: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식사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지원/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도시락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지원/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반찬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지원/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피자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지원/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떡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지원/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빵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지원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재가장애인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특별한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맞춤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제작: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중증장애인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리폼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의류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제작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제공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지역사회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장애인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가정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평생교육(자격증</a:t>
            </a:r>
            <a:r>
              <a:rPr sz="950" spc="8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취득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과정):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토탈공예,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바리스타,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클라이밍</a:t>
            </a:r>
            <a:r>
              <a:rPr sz="950" spc="8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성인장애인</a:t>
            </a:r>
            <a:endParaRPr sz="950">
              <a:latin typeface="함초롬바탕"/>
              <a:cs typeface="함초롬바탕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1721611" y="65023"/>
            <a:ext cx="163719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600" b="1" spc="-20" dirty="0">
                <a:solidFill>
                  <a:srgbClr val="258BA2"/>
                </a:solidFill>
                <a:latin typeface="+mj-ea"/>
                <a:cs typeface="창원단감아삭 Bold"/>
              </a:rPr>
              <a:t>지역권익옹호사업</a:t>
            </a:r>
            <a:endParaRPr sz="1600" dirty="0">
              <a:latin typeface="+mj-ea"/>
              <a:cs typeface="창원단감아삭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2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81985"/>
            <a:ext cx="5142230" cy="15240"/>
            <a:chOff x="1523" y="2881985"/>
            <a:chExt cx="5142230" cy="15240"/>
          </a:xfrm>
        </p:grpSpPr>
        <p:sp>
          <p:nvSpPr>
            <p:cNvPr id="4" name="object 4"/>
            <p:cNvSpPr/>
            <p:nvPr/>
          </p:nvSpPr>
          <p:spPr>
            <a:xfrm>
              <a:off x="1523" y="2881985"/>
              <a:ext cx="70485" cy="15240"/>
            </a:xfrm>
            <a:custGeom>
              <a:avLst/>
              <a:gdLst/>
              <a:ahLst/>
              <a:cxnLst/>
              <a:rect l="l" t="t" r="r" b="b"/>
              <a:pathLst>
                <a:path w="70485" h="15239">
                  <a:moveTo>
                    <a:pt x="0" y="15214"/>
                  </a:moveTo>
                  <a:lnTo>
                    <a:pt x="69875" y="15214"/>
                  </a:lnTo>
                  <a:lnTo>
                    <a:pt x="69875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71" y="15214"/>
                  </a:lnTo>
                  <a:lnTo>
                    <a:pt x="9267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59" y="15214"/>
                  </a:lnTo>
                  <a:lnTo>
                    <a:pt x="92659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5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79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81985"/>
              <a:ext cx="103505" cy="15240"/>
            </a:xfrm>
            <a:custGeom>
              <a:avLst/>
              <a:gdLst/>
              <a:ahLst/>
              <a:cxnLst/>
              <a:rect l="l" t="t" r="r" b="b"/>
              <a:pathLst>
                <a:path w="103504" h="15239">
                  <a:moveTo>
                    <a:pt x="0" y="15214"/>
                  </a:moveTo>
                  <a:lnTo>
                    <a:pt x="103301" y="15214"/>
                  </a:lnTo>
                  <a:lnTo>
                    <a:pt x="10330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09" h="15239">
                  <a:moveTo>
                    <a:pt x="0" y="15214"/>
                  </a:moveTo>
                  <a:lnTo>
                    <a:pt x="92671" y="15214"/>
                  </a:lnTo>
                  <a:lnTo>
                    <a:pt x="9267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40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09" h="15239">
                  <a:moveTo>
                    <a:pt x="0" y="15214"/>
                  </a:moveTo>
                  <a:lnTo>
                    <a:pt x="92659" y="15214"/>
                  </a:lnTo>
                  <a:lnTo>
                    <a:pt x="92659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81985"/>
              <a:ext cx="103505" cy="15240"/>
            </a:xfrm>
            <a:custGeom>
              <a:avLst/>
              <a:gdLst/>
              <a:ahLst/>
              <a:cxnLst/>
              <a:rect l="l" t="t" r="r" b="b"/>
              <a:pathLst>
                <a:path w="103505" h="15239">
                  <a:moveTo>
                    <a:pt x="0" y="15214"/>
                  </a:moveTo>
                  <a:lnTo>
                    <a:pt x="103301" y="15214"/>
                  </a:lnTo>
                  <a:lnTo>
                    <a:pt x="10330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80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4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09" h="15239">
                  <a:moveTo>
                    <a:pt x="0" y="15214"/>
                  </a:moveTo>
                  <a:lnTo>
                    <a:pt x="92671" y="15214"/>
                  </a:lnTo>
                  <a:lnTo>
                    <a:pt x="9267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09" h="15239">
                  <a:moveTo>
                    <a:pt x="0" y="15214"/>
                  </a:moveTo>
                  <a:lnTo>
                    <a:pt x="92659" y="15214"/>
                  </a:lnTo>
                  <a:lnTo>
                    <a:pt x="92659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5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80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81985"/>
              <a:ext cx="105410" cy="15240"/>
            </a:xfrm>
            <a:custGeom>
              <a:avLst/>
              <a:gdLst/>
              <a:ahLst/>
              <a:cxnLst/>
              <a:rect l="l" t="t" r="r" b="b"/>
              <a:pathLst>
                <a:path w="105410" h="15239">
                  <a:moveTo>
                    <a:pt x="0" y="15214"/>
                  </a:moveTo>
                  <a:lnTo>
                    <a:pt x="104825" y="15214"/>
                  </a:lnTo>
                  <a:lnTo>
                    <a:pt x="104825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39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59" y="15214"/>
                  </a:lnTo>
                  <a:lnTo>
                    <a:pt x="92659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39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81985"/>
              <a:ext cx="103505" cy="15240"/>
            </a:xfrm>
            <a:custGeom>
              <a:avLst/>
              <a:gdLst/>
              <a:ahLst/>
              <a:cxnLst/>
              <a:rect l="l" t="t" r="r" b="b"/>
              <a:pathLst>
                <a:path w="103505" h="15239">
                  <a:moveTo>
                    <a:pt x="0" y="15214"/>
                  </a:moveTo>
                  <a:lnTo>
                    <a:pt x="103301" y="15214"/>
                  </a:lnTo>
                  <a:lnTo>
                    <a:pt x="10330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80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5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59" y="15214"/>
                  </a:lnTo>
                  <a:lnTo>
                    <a:pt x="92659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71" y="15214"/>
                  </a:lnTo>
                  <a:lnTo>
                    <a:pt x="9267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5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79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81985"/>
              <a:ext cx="103505" cy="15240"/>
            </a:xfrm>
            <a:custGeom>
              <a:avLst/>
              <a:gdLst/>
              <a:ahLst/>
              <a:cxnLst/>
              <a:rect l="l" t="t" r="r" b="b"/>
              <a:pathLst>
                <a:path w="103504" h="15239">
                  <a:moveTo>
                    <a:pt x="0" y="15214"/>
                  </a:moveTo>
                  <a:lnTo>
                    <a:pt x="103301" y="15214"/>
                  </a:lnTo>
                  <a:lnTo>
                    <a:pt x="10330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59" y="15214"/>
                  </a:lnTo>
                  <a:lnTo>
                    <a:pt x="92659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39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71" y="15214"/>
                  </a:lnTo>
                  <a:lnTo>
                    <a:pt x="9267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81985"/>
              <a:ext cx="103505" cy="15240"/>
            </a:xfrm>
            <a:custGeom>
              <a:avLst/>
              <a:gdLst/>
              <a:ahLst/>
              <a:cxnLst/>
              <a:rect l="l" t="t" r="r" b="b"/>
              <a:pathLst>
                <a:path w="103504" h="15239">
                  <a:moveTo>
                    <a:pt x="0" y="15214"/>
                  </a:moveTo>
                  <a:lnTo>
                    <a:pt x="103301" y="15214"/>
                  </a:lnTo>
                  <a:lnTo>
                    <a:pt x="10330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81985"/>
              <a:ext cx="107950" cy="15240"/>
            </a:xfrm>
            <a:custGeom>
              <a:avLst/>
              <a:gdLst/>
              <a:ahLst/>
              <a:cxnLst/>
              <a:rect l="l" t="t" r="r" b="b"/>
              <a:pathLst>
                <a:path w="107950" h="15239">
                  <a:moveTo>
                    <a:pt x="0" y="15214"/>
                  </a:moveTo>
                  <a:lnTo>
                    <a:pt x="107861" y="15214"/>
                  </a:lnTo>
                  <a:lnTo>
                    <a:pt x="10786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79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5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81985"/>
              <a:ext cx="94615" cy="15240"/>
            </a:xfrm>
            <a:custGeom>
              <a:avLst/>
              <a:gdLst/>
              <a:ahLst/>
              <a:cxnLst/>
              <a:rect l="l" t="t" r="r" b="b"/>
              <a:pathLst>
                <a:path w="94614" h="15239">
                  <a:moveTo>
                    <a:pt x="0" y="15214"/>
                  </a:moveTo>
                  <a:lnTo>
                    <a:pt x="94183" y="15214"/>
                  </a:lnTo>
                  <a:lnTo>
                    <a:pt x="94183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39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81985"/>
              <a:ext cx="95885" cy="15240"/>
            </a:xfrm>
            <a:custGeom>
              <a:avLst/>
              <a:gdLst/>
              <a:ahLst/>
              <a:cxnLst/>
              <a:rect l="l" t="t" r="r" b="b"/>
              <a:pathLst>
                <a:path w="95885" h="15239">
                  <a:moveTo>
                    <a:pt x="0" y="15214"/>
                  </a:moveTo>
                  <a:lnTo>
                    <a:pt x="95707" y="15214"/>
                  </a:lnTo>
                  <a:lnTo>
                    <a:pt x="9570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81985"/>
              <a:ext cx="106680" cy="15240"/>
            </a:xfrm>
            <a:custGeom>
              <a:avLst/>
              <a:gdLst/>
              <a:ahLst/>
              <a:cxnLst/>
              <a:rect l="l" t="t" r="r" b="b"/>
              <a:pathLst>
                <a:path w="106679" h="15239">
                  <a:moveTo>
                    <a:pt x="0" y="15214"/>
                  </a:moveTo>
                  <a:lnTo>
                    <a:pt x="106337" y="15214"/>
                  </a:lnTo>
                  <a:lnTo>
                    <a:pt x="10633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81985"/>
              <a:ext cx="109855" cy="15240"/>
            </a:xfrm>
            <a:custGeom>
              <a:avLst/>
              <a:gdLst/>
              <a:ahLst/>
              <a:cxnLst/>
              <a:rect l="l" t="t" r="r" b="b"/>
              <a:pathLst>
                <a:path w="109854" h="15239">
                  <a:moveTo>
                    <a:pt x="0" y="15214"/>
                  </a:moveTo>
                  <a:lnTo>
                    <a:pt x="109372" y="15214"/>
                  </a:lnTo>
                  <a:lnTo>
                    <a:pt x="109372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81985"/>
              <a:ext cx="103505" cy="15240"/>
            </a:xfrm>
            <a:custGeom>
              <a:avLst/>
              <a:gdLst/>
              <a:ahLst/>
              <a:cxnLst/>
              <a:rect l="l" t="t" r="r" b="b"/>
              <a:pathLst>
                <a:path w="103504" h="15239">
                  <a:moveTo>
                    <a:pt x="0" y="15214"/>
                  </a:moveTo>
                  <a:lnTo>
                    <a:pt x="103301" y="15214"/>
                  </a:lnTo>
                  <a:lnTo>
                    <a:pt x="10330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39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81985"/>
              <a:ext cx="92710" cy="15240"/>
            </a:xfrm>
            <a:custGeom>
              <a:avLst/>
              <a:gdLst/>
              <a:ahLst/>
              <a:cxnLst/>
              <a:rect l="l" t="t" r="r" b="b"/>
              <a:pathLst>
                <a:path w="92710" h="15239">
                  <a:moveTo>
                    <a:pt x="0" y="15214"/>
                  </a:moveTo>
                  <a:lnTo>
                    <a:pt x="92671" y="15214"/>
                  </a:lnTo>
                  <a:lnTo>
                    <a:pt x="92671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81985"/>
              <a:ext cx="91440" cy="15240"/>
            </a:xfrm>
            <a:custGeom>
              <a:avLst/>
              <a:gdLst/>
              <a:ahLst/>
              <a:cxnLst/>
              <a:rect l="l" t="t" r="r" b="b"/>
              <a:pathLst>
                <a:path w="91439" h="15239">
                  <a:moveTo>
                    <a:pt x="0" y="15214"/>
                  </a:moveTo>
                  <a:lnTo>
                    <a:pt x="91147" y="15214"/>
                  </a:lnTo>
                  <a:lnTo>
                    <a:pt x="91147" y="0"/>
                  </a:lnTo>
                  <a:lnTo>
                    <a:pt x="0" y="0"/>
                  </a:lnTo>
                  <a:lnTo>
                    <a:pt x="0" y="15214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8198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0" y="13614"/>
                  </a:moveTo>
                  <a:lnTo>
                    <a:pt x="8826" y="13614"/>
                  </a:lnTo>
                  <a:lnTo>
                    <a:pt x="8826" y="0"/>
                  </a:lnTo>
                  <a:lnTo>
                    <a:pt x="0" y="0"/>
                  </a:lnTo>
                  <a:lnTo>
                    <a:pt x="0" y="13614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-1231" y="0"/>
            <a:ext cx="5147945" cy="2899410"/>
            <a:chOff x="-1231" y="0"/>
            <a:chExt cx="5147945" cy="2899410"/>
          </a:xfrm>
        </p:grpSpPr>
        <p:sp>
          <p:nvSpPr>
            <p:cNvPr id="58" name="object 58"/>
            <p:cNvSpPr/>
            <p:nvPr/>
          </p:nvSpPr>
          <p:spPr>
            <a:xfrm>
              <a:off x="1523" y="0"/>
              <a:ext cx="73660" cy="441325"/>
            </a:xfrm>
            <a:custGeom>
              <a:avLst/>
              <a:gdLst/>
              <a:ahLst/>
              <a:cxnLst/>
              <a:rect l="l" t="t" r="r" b="b"/>
              <a:pathLst>
                <a:path w="73660" h="441325">
                  <a:moveTo>
                    <a:pt x="73482" y="0"/>
                  </a:moveTo>
                  <a:lnTo>
                    <a:pt x="0" y="0"/>
                  </a:lnTo>
                  <a:lnTo>
                    <a:pt x="0" y="441325"/>
                  </a:lnTo>
                  <a:lnTo>
                    <a:pt x="73482" y="441325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FF6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23" y="444080"/>
              <a:ext cx="5142865" cy="58419"/>
            </a:xfrm>
            <a:custGeom>
              <a:avLst/>
              <a:gdLst/>
              <a:ahLst/>
              <a:cxnLst/>
              <a:rect l="l" t="t" r="r" b="b"/>
              <a:pathLst>
                <a:path w="5142865" h="58420">
                  <a:moveTo>
                    <a:pt x="5142268" y="0"/>
                  </a:moveTo>
                  <a:lnTo>
                    <a:pt x="0" y="0"/>
                  </a:lnTo>
                  <a:lnTo>
                    <a:pt x="0" y="57797"/>
                  </a:lnTo>
                  <a:lnTo>
                    <a:pt x="5142268" y="5779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E7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23" y="501878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4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E4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23" y="579437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47"/>
                  </a:lnTo>
                  <a:lnTo>
                    <a:pt x="5142268" y="7604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E3F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23" y="655485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4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E1F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23" y="733044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47"/>
                  </a:lnTo>
                  <a:lnTo>
                    <a:pt x="5142268" y="7604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EF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23" y="809091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34"/>
                  </a:lnTo>
                  <a:lnTo>
                    <a:pt x="5142268" y="76034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DF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23" y="885126"/>
              <a:ext cx="5142865" cy="95885"/>
            </a:xfrm>
            <a:custGeom>
              <a:avLst/>
              <a:gdLst/>
              <a:ahLst/>
              <a:cxnLst/>
              <a:rect l="l" t="t" r="r" b="b"/>
              <a:pathLst>
                <a:path w="5142865" h="95884">
                  <a:moveTo>
                    <a:pt x="5142268" y="0"/>
                  </a:moveTo>
                  <a:lnTo>
                    <a:pt x="0" y="0"/>
                  </a:lnTo>
                  <a:lnTo>
                    <a:pt x="0" y="95808"/>
                  </a:lnTo>
                  <a:lnTo>
                    <a:pt x="5142268" y="9580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A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23" y="980935"/>
              <a:ext cx="5142865" cy="95885"/>
            </a:xfrm>
            <a:custGeom>
              <a:avLst/>
              <a:gdLst/>
              <a:ahLst/>
              <a:cxnLst/>
              <a:rect l="l" t="t" r="r" b="b"/>
              <a:pathLst>
                <a:path w="5142865" h="95884">
                  <a:moveTo>
                    <a:pt x="5142268" y="0"/>
                  </a:moveTo>
                  <a:lnTo>
                    <a:pt x="0" y="0"/>
                  </a:lnTo>
                  <a:lnTo>
                    <a:pt x="0" y="95821"/>
                  </a:lnTo>
                  <a:lnTo>
                    <a:pt x="5142268" y="95821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23" y="1076756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5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6E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23" y="1154315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47"/>
                  </a:lnTo>
                  <a:lnTo>
                    <a:pt x="5142268" y="7604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5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23" y="1230363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5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3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23" y="1307922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47"/>
                  </a:lnTo>
                  <a:lnTo>
                    <a:pt x="5142268" y="7604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D0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23" y="1383969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34"/>
                  </a:lnTo>
                  <a:lnTo>
                    <a:pt x="5142268" y="76034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F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23" y="1460004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5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CE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23" y="1537563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47"/>
                  </a:lnTo>
                  <a:lnTo>
                    <a:pt x="5142268" y="7604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BE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23" y="1613611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5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8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23" y="1691170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47"/>
                  </a:lnTo>
                  <a:lnTo>
                    <a:pt x="5142268" y="76047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7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23" y="1767217"/>
              <a:ext cx="5142865" cy="82550"/>
            </a:xfrm>
            <a:custGeom>
              <a:avLst/>
              <a:gdLst/>
              <a:ahLst/>
              <a:cxnLst/>
              <a:rect l="l" t="t" r="r" b="b"/>
              <a:pathLst>
                <a:path w="5142865" h="82550">
                  <a:moveTo>
                    <a:pt x="5142268" y="0"/>
                  </a:moveTo>
                  <a:lnTo>
                    <a:pt x="0" y="0"/>
                  </a:lnTo>
                  <a:lnTo>
                    <a:pt x="0" y="82118"/>
                  </a:lnTo>
                  <a:lnTo>
                    <a:pt x="5142268" y="8211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4E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23" y="1849335"/>
              <a:ext cx="5142865" cy="103505"/>
            </a:xfrm>
            <a:custGeom>
              <a:avLst/>
              <a:gdLst/>
              <a:ahLst/>
              <a:cxnLst/>
              <a:rect l="l" t="t" r="r" b="b"/>
              <a:pathLst>
                <a:path w="5142865" h="103505">
                  <a:moveTo>
                    <a:pt x="5142268" y="0"/>
                  </a:moveTo>
                  <a:lnTo>
                    <a:pt x="0" y="0"/>
                  </a:lnTo>
                  <a:lnTo>
                    <a:pt x="0" y="103416"/>
                  </a:lnTo>
                  <a:lnTo>
                    <a:pt x="5142268" y="103416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2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23" y="1952751"/>
              <a:ext cx="5142865" cy="71755"/>
            </a:xfrm>
            <a:custGeom>
              <a:avLst/>
              <a:gdLst/>
              <a:ahLst/>
              <a:cxnLst/>
              <a:rect l="l" t="t" r="r" b="b"/>
              <a:pathLst>
                <a:path w="5142865" h="71755">
                  <a:moveTo>
                    <a:pt x="5142268" y="0"/>
                  </a:moveTo>
                  <a:lnTo>
                    <a:pt x="0" y="0"/>
                  </a:lnTo>
                  <a:lnTo>
                    <a:pt x="0" y="71488"/>
                  </a:lnTo>
                  <a:lnTo>
                    <a:pt x="5142268" y="7148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C1E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23" y="2024240"/>
              <a:ext cx="5142865" cy="60960"/>
            </a:xfrm>
            <a:custGeom>
              <a:avLst/>
              <a:gdLst/>
              <a:ahLst/>
              <a:cxnLst/>
              <a:rect l="l" t="t" r="r" b="b"/>
              <a:pathLst>
                <a:path w="5142865" h="60960">
                  <a:moveTo>
                    <a:pt x="5142268" y="0"/>
                  </a:moveTo>
                  <a:lnTo>
                    <a:pt x="0" y="0"/>
                  </a:lnTo>
                  <a:lnTo>
                    <a:pt x="0" y="60832"/>
                  </a:lnTo>
                  <a:lnTo>
                    <a:pt x="5142268" y="60832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EE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523" y="2085073"/>
              <a:ext cx="5142865" cy="65405"/>
            </a:xfrm>
            <a:custGeom>
              <a:avLst/>
              <a:gdLst/>
              <a:ahLst/>
              <a:cxnLst/>
              <a:rect l="l" t="t" r="r" b="b"/>
              <a:pathLst>
                <a:path w="5142865" h="65405">
                  <a:moveTo>
                    <a:pt x="5142268" y="0"/>
                  </a:moveTo>
                  <a:lnTo>
                    <a:pt x="0" y="0"/>
                  </a:lnTo>
                  <a:lnTo>
                    <a:pt x="0" y="65392"/>
                  </a:lnTo>
                  <a:lnTo>
                    <a:pt x="5142268" y="65392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DE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523" y="2150465"/>
              <a:ext cx="5142865" cy="78105"/>
            </a:xfrm>
            <a:custGeom>
              <a:avLst/>
              <a:gdLst/>
              <a:ahLst/>
              <a:cxnLst/>
              <a:rect l="l" t="t" r="r" b="b"/>
              <a:pathLst>
                <a:path w="5142865" h="78105">
                  <a:moveTo>
                    <a:pt x="5142268" y="0"/>
                  </a:moveTo>
                  <a:lnTo>
                    <a:pt x="0" y="0"/>
                  </a:lnTo>
                  <a:lnTo>
                    <a:pt x="0" y="77558"/>
                  </a:lnTo>
                  <a:lnTo>
                    <a:pt x="5142268" y="7755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A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523" y="2228024"/>
              <a:ext cx="5142865" cy="71755"/>
            </a:xfrm>
            <a:custGeom>
              <a:avLst/>
              <a:gdLst/>
              <a:ahLst/>
              <a:cxnLst/>
              <a:rect l="l" t="t" r="r" b="b"/>
              <a:pathLst>
                <a:path w="5142865" h="71755">
                  <a:moveTo>
                    <a:pt x="5142268" y="0"/>
                  </a:moveTo>
                  <a:lnTo>
                    <a:pt x="0" y="0"/>
                  </a:lnTo>
                  <a:lnTo>
                    <a:pt x="0" y="71488"/>
                  </a:lnTo>
                  <a:lnTo>
                    <a:pt x="5142268" y="71488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9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23" y="2299512"/>
              <a:ext cx="5142865" cy="62865"/>
            </a:xfrm>
            <a:custGeom>
              <a:avLst/>
              <a:gdLst/>
              <a:ahLst/>
              <a:cxnLst/>
              <a:rect l="l" t="t" r="r" b="b"/>
              <a:pathLst>
                <a:path w="5142865" h="62864">
                  <a:moveTo>
                    <a:pt x="5142268" y="0"/>
                  </a:moveTo>
                  <a:lnTo>
                    <a:pt x="0" y="0"/>
                  </a:lnTo>
                  <a:lnTo>
                    <a:pt x="0" y="62344"/>
                  </a:lnTo>
                  <a:lnTo>
                    <a:pt x="5142268" y="62344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6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23" y="2361857"/>
              <a:ext cx="5142865" cy="60960"/>
            </a:xfrm>
            <a:custGeom>
              <a:avLst/>
              <a:gdLst/>
              <a:ahLst/>
              <a:cxnLst/>
              <a:rect l="l" t="t" r="r" b="b"/>
              <a:pathLst>
                <a:path w="5142865" h="60960">
                  <a:moveTo>
                    <a:pt x="5142268" y="0"/>
                  </a:moveTo>
                  <a:lnTo>
                    <a:pt x="0" y="0"/>
                  </a:lnTo>
                  <a:lnTo>
                    <a:pt x="0" y="60845"/>
                  </a:lnTo>
                  <a:lnTo>
                    <a:pt x="5142268" y="60845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4D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23" y="2422702"/>
              <a:ext cx="5142865" cy="60960"/>
            </a:xfrm>
            <a:custGeom>
              <a:avLst/>
              <a:gdLst/>
              <a:ahLst/>
              <a:cxnLst/>
              <a:rect l="l" t="t" r="r" b="b"/>
              <a:pathLst>
                <a:path w="5142865" h="60960">
                  <a:moveTo>
                    <a:pt x="5142268" y="0"/>
                  </a:moveTo>
                  <a:lnTo>
                    <a:pt x="0" y="0"/>
                  </a:lnTo>
                  <a:lnTo>
                    <a:pt x="0" y="60832"/>
                  </a:lnTo>
                  <a:lnTo>
                    <a:pt x="5142268" y="60832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3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23" y="2483535"/>
              <a:ext cx="5142865" cy="62865"/>
            </a:xfrm>
            <a:custGeom>
              <a:avLst/>
              <a:gdLst/>
              <a:ahLst/>
              <a:cxnLst/>
              <a:rect l="l" t="t" r="r" b="b"/>
              <a:pathLst>
                <a:path w="5142865" h="62864">
                  <a:moveTo>
                    <a:pt x="5142268" y="0"/>
                  </a:moveTo>
                  <a:lnTo>
                    <a:pt x="0" y="0"/>
                  </a:lnTo>
                  <a:lnTo>
                    <a:pt x="0" y="62344"/>
                  </a:lnTo>
                  <a:lnTo>
                    <a:pt x="5142268" y="62344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B0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23" y="2545880"/>
              <a:ext cx="5142865" cy="65405"/>
            </a:xfrm>
            <a:custGeom>
              <a:avLst/>
              <a:gdLst/>
              <a:ahLst/>
              <a:cxnLst/>
              <a:rect l="l" t="t" r="r" b="b"/>
              <a:pathLst>
                <a:path w="5142865" h="65405">
                  <a:moveTo>
                    <a:pt x="5142268" y="0"/>
                  </a:moveTo>
                  <a:lnTo>
                    <a:pt x="0" y="0"/>
                  </a:lnTo>
                  <a:lnTo>
                    <a:pt x="0" y="65405"/>
                  </a:lnTo>
                  <a:lnTo>
                    <a:pt x="5142268" y="65405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AFD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23" y="2611285"/>
              <a:ext cx="5142865" cy="76200"/>
            </a:xfrm>
            <a:custGeom>
              <a:avLst/>
              <a:gdLst/>
              <a:ahLst/>
              <a:cxnLst/>
              <a:rect l="l" t="t" r="r" b="b"/>
              <a:pathLst>
                <a:path w="5142865" h="76200">
                  <a:moveTo>
                    <a:pt x="5142268" y="0"/>
                  </a:moveTo>
                  <a:lnTo>
                    <a:pt x="0" y="0"/>
                  </a:lnTo>
                  <a:lnTo>
                    <a:pt x="0" y="76034"/>
                  </a:lnTo>
                  <a:lnTo>
                    <a:pt x="5142268" y="76034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ACD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23" y="2687320"/>
              <a:ext cx="5142865" cy="73025"/>
            </a:xfrm>
            <a:custGeom>
              <a:avLst/>
              <a:gdLst/>
              <a:ahLst/>
              <a:cxnLst/>
              <a:rect l="l" t="t" r="r" b="b"/>
              <a:pathLst>
                <a:path w="5142865" h="73025">
                  <a:moveTo>
                    <a:pt x="5142268" y="0"/>
                  </a:moveTo>
                  <a:lnTo>
                    <a:pt x="0" y="0"/>
                  </a:lnTo>
                  <a:lnTo>
                    <a:pt x="0" y="72999"/>
                  </a:lnTo>
                  <a:lnTo>
                    <a:pt x="5142268" y="72999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ABD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23" y="2760319"/>
              <a:ext cx="5142865" cy="60960"/>
            </a:xfrm>
            <a:custGeom>
              <a:avLst/>
              <a:gdLst/>
              <a:ahLst/>
              <a:cxnLst/>
              <a:rect l="l" t="t" r="r" b="b"/>
              <a:pathLst>
                <a:path w="5142865" h="60960">
                  <a:moveTo>
                    <a:pt x="5142268" y="0"/>
                  </a:moveTo>
                  <a:lnTo>
                    <a:pt x="0" y="0"/>
                  </a:lnTo>
                  <a:lnTo>
                    <a:pt x="0" y="60832"/>
                  </a:lnTo>
                  <a:lnTo>
                    <a:pt x="5142268" y="60832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A8D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23" y="2821152"/>
              <a:ext cx="5142865" cy="60960"/>
            </a:xfrm>
            <a:custGeom>
              <a:avLst/>
              <a:gdLst/>
              <a:ahLst/>
              <a:cxnLst/>
              <a:rect l="l" t="t" r="r" b="b"/>
              <a:pathLst>
                <a:path w="5142865" h="60960">
                  <a:moveTo>
                    <a:pt x="5142268" y="0"/>
                  </a:moveTo>
                  <a:lnTo>
                    <a:pt x="0" y="0"/>
                  </a:lnTo>
                  <a:lnTo>
                    <a:pt x="0" y="60832"/>
                  </a:lnTo>
                  <a:lnTo>
                    <a:pt x="5142268" y="60832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A6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523" y="2881985"/>
              <a:ext cx="5142865" cy="15240"/>
            </a:xfrm>
            <a:custGeom>
              <a:avLst/>
              <a:gdLst/>
              <a:ahLst/>
              <a:cxnLst/>
              <a:rect l="l" t="t" r="r" b="b"/>
              <a:pathLst>
                <a:path w="5142865" h="15239">
                  <a:moveTo>
                    <a:pt x="5142268" y="0"/>
                  </a:moveTo>
                  <a:lnTo>
                    <a:pt x="0" y="0"/>
                  </a:lnTo>
                  <a:lnTo>
                    <a:pt x="0" y="15214"/>
                  </a:lnTo>
                  <a:lnTo>
                    <a:pt x="5142268" y="15214"/>
                  </a:lnTo>
                  <a:lnTo>
                    <a:pt x="5142268" y="0"/>
                  </a:lnTo>
                  <a:close/>
                </a:path>
              </a:pathLst>
            </a:custGeom>
            <a:solidFill>
              <a:srgbClr val="A5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2" y="443229"/>
              <a:ext cx="5144135" cy="2453640"/>
            </a:xfrm>
            <a:custGeom>
              <a:avLst/>
              <a:gdLst/>
              <a:ahLst/>
              <a:cxnLst/>
              <a:rect l="l" t="t" r="r" b="b"/>
              <a:pathLst>
                <a:path w="5144135" h="2453640">
                  <a:moveTo>
                    <a:pt x="5143779" y="0"/>
                  </a:moveTo>
                  <a:lnTo>
                    <a:pt x="5142077" y="0"/>
                  </a:lnTo>
                  <a:lnTo>
                    <a:pt x="5142077" y="1803"/>
                  </a:lnTo>
                  <a:lnTo>
                    <a:pt x="5142077" y="2451887"/>
                  </a:lnTo>
                  <a:lnTo>
                    <a:pt x="1701" y="2451887"/>
                  </a:lnTo>
                  <a:lnTo>
                    <a:pt x="1701" y="1803"/>
                  </a:lnTo>
                  <a:lnTo>
                    <a:pt x="5142077" y="1803"/>
                  </a:lnTo>
                  <a:lnTo>
                    <a:pt x="514207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452370"/>
                  </a:lnTo>
                  <a:lnTo>
                    <a:pt x="0" y="2453640"/>
                  </a:lnTo>
                  <a:lnTo>
                    <a:pt x="5143779" y="2453640"/>
                  </a:lnTo>
                  <a:lnTo>
                    <a:pt x="5143779" y="2452624"/>
                  </a:lnTo>
                  <a:lnTo>
                    <a:pt x="5143779" y="2452370"/>
                  </a:lnTo>
                  <a:lnTo>
                    <a:pt x="5143779" y="2451887"/>
                  </a:lnTo>
                  <a:lnTo>
                    <a:pt x="5143779" y="1803"/>
                  </a:lnTo>
                  <a:lnTo>
                    <a:pt x="5143779" y="1270"/>
                  </a:lnTo>
                  <a:lnTo>
                    <a:pt x="5143779" y="850"/>
                  </a:lnTo>
                  <a:lnTo>
                    <a:pt x="5143779" y="0"/>
                  </a:lnTo>
                  <a:close/>
                </a:path>
              </a:pathLst>
            </a:custGeom>
            <a:solidFill>
              <a:srgbClr val="218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2" y="443318"/>
              <a:ext cx="5144135" cy="2453640"/>
            </a:xfrm>
            <a:custGeom>
              <a:avLst/>
              <a:gdLst/>
              <a:ahLst/>
              <a:cxnLst/>
              <a:rect l="l" t="t" r="r" b="b"/>
              <a:pathLst>
                <a:path w="5144135" h="2453640">
                  <a:moveTo>
                    <a:pt x="0" y="762"/>
                  </a:moveTo>
                  <a:lnTo>
                    <a:pt x="0" y="381"/>
                  </a:lnTo>
                  <a:lnTo>
                    <a:pt x="381" y="0"/>
                  </a:lnTo>
                  <a:lnTo>
                    <a:pt x="762" y="0"/>
                  </a:lnTo>
                  <a:lnTo>
                    <a:pt x="5143030" y="0"/>
                  </a:lnTo>
                  <a:lnTo>
                    <a:pt x="5143411" y="0"/>
                  </a:lnTo>
                  <a:lnTo>
                    <a:pt x="5143779" y="381"/>
                  </a:lnTo>
                  <a:lnTo>
                    <a:pt x="5143779" y="762"/>
                  </a:lnTo>
                  <a:lnTo>
                    <a:pt x="5143779" y="2452547"/>
                  </a:lnTo>
                  <a:lnTo>
                    <a:pt x="5143779" y="2453119"/>
                  </a:lnTo>
                  <a:lnTo>
                    <a:pt x="5143411" y="2453500"/>
                  </a:lnTo>
                  <a:lnTo>
                    <a:pt x="5143030" y="2453500"/>
                  </a:lnTo>
                  <a:lnTo>
                    <a:pt x="762" y="2453500"/>
                  </a:lnTo>
                  <a:lnTo>
                    <a:pt x="381" y="2453500"/>
                  </a:lnTo>
                  <a:lnTo>
                    <a:pt x="0" y="2453119"/>
                  </a:lnTo>
                  <a:lnTo>
                    <a:pt x="0" y="2452547"/>
                  </a:lnTo>
                  <a:lnTo>
                    <a:pt x="0" y="762"/>
                  </a:lnTo>
                  <a:close/>
                </a:path>
                <a:path w="5144135" h="2453640">
                  <a:moveTo>
                    <a:pt x="1701" y="2452547"/>
                  </a:moveTo>
                  <a:lnTo>
                    <a:pt x="762" y="2451785"/>
                  </a:lnTo>
                  <a:lnTo>
                    <a:pt x="5143030" y="2451785"/>
                  </a:lnTo>
                  <a:lnTo>
                    <a:pt x="5142077" y="2452547"/>
                  </a:lnTo>
                  <a:lnTo>
                    <a:pt x="5142077" y="762"/>
                  </a:lnTo>
                  <a:lnTo>
                    <a:pt x="5143030" y="1714"/>
                  </a:lnTo>
                  <a:lnTo>
                    <a:pt x="762" y="1714"/>
                  </a:lnTo>
                  <a:lnTo>
                    <a:pt x="1701" y="762"/>
                  </a:lnTo>
                  <a:lnTo>
                    <a:pt x="1701" y="2452547"/>
                  </a:lnTo>
                  <a:close/>
                </a:path>
              </a:pathLst>
            </a:custGeom>
            <a:ln w="3987">
              <a:solidFill>
                <a:srgbClr val="2189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385060" y="55879"/>
            <a:ext cx="37338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ko-KR" altLang="en-US" sz="1500" spc="-105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목차</a:t>
            </a:r>
            <a:endParaRPr sz="1500" dirty="0">
              <a:latin typeface="+mj-ea"/>
              <a:ea typeface="+mj-ea"/>
              <a:cs typeface="Asia붓체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23875" y="447548"/>
            <a:ext cx="4730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05"/>
              </a:spcBef>
              <a:buClr>
                <a:srgbClr val="4E4E4E"/>
              </a:buClr>
              <a:buChar char="•"/>
              <a:tabLst>
                <a:tab pos="86360" algn="l"/>
              </a:tabLst>
            </a:pPr>
            <a:r>
              <a:rPr sz="1050" spc="-20" dirty="0">
                <a:solidFill>
                  <a:srgbClr val="323232"/>
                </a:solidFill>
                <a:latin typeface="Arial"/>
                <a:cs typeface="Arial"/>
              </a:rPr>
              <a:t>1.</a:t>
            </a:r>
            <a:r>
              <a:rPr sz="1050" spc="-20" dirty="0">
                <a:solidFill>
                  <a:srgbClr val="323232"/>
                </a:solidFill>
              </a:rPr>
              <a:t>정의</a:t>
            </a:r>
            <a:endParaRPr sz="10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875" y="608482"/>
            <a:ext cx="3841750" cy="22479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360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spc="-25" dirty="0">
                <a:solidFill>
                  <a:srgbClr val="323232"/>
                </a:solidFill>
                <a:latin typeface="함초롬돋움"/>
                <a:cs typeface="함초롬돋움"/>
              </a:rPr>
              <a:t>역사</a:t>
            </a:r>
            <a:endParaRPr sz="10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26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spc="-20" dirty="0">
                <a:solidFill>
                  <a:srgbClr val="323232"/>
                </a:solidFill>
                <a:latin typeface="함초롬돋움"/>
                <a:cs typeface="함초롬돋움"/>
              </a:rPr>
              <a:t>법적근거</a:t>
            </a:r>
            <a:endParaRPr sz="10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26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목적과</a:t>
            </a:r>
            <a:r>
              <a:rPr sz="1050" spc="-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성격</a:t>
            </a:r>
            <a:r>
              <a:rPr sz="1050" spc="-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및</a:t>
            </a:r>
            <a:r>
              <a:rPr sz="1050" spc="-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spc="-25" dirty="0">
                <a:solidFill>
                  <a:srgbClr val="323232"/>
                </a:solidFill>
                <a:latin typeface="함초롬돋움"/>
                <a:cs typeface="함초롬돋움"/>
              </a:rPr>
              <a:t>기능</a:t>
            </a:r>
            <a:endParaRPr sz="1050">
              <a:latin typeface="함초롬돋움"/>
              <a:cs typeface="함초롬돋움"/>
            </a:endParaRPr>
          </a:p>
          <a:p>
            <a:pPr marL="125095" indent="-113030">
              <a:lnSpc>
                <a:spcPct val="100000"/>
              </a:lnSpc>
              <a:spcBef>
                <a:spcPts val="265"/>
              </a:spcBef>
              <a:buSzPct val="90476"/>
              <a:buFont typeface="Arial"/>
              <a:buAutoNum type="arabicPeriod" startAt="2"/>
              <a:tabLst>
                <a:tab pos="125730" algn="l"/>
              </a:tabLst>
            </a:pPr>
            <a:r>
              <a:rPr sz="1050" spc="-10" dirty="0">
                <a:solidFill>
                  <a:srgbClr val="323232"/>
                </a:solidFill>
                <a:latin typeface="함초롬돋움"/>
                <a:cs typeface="함초롬돋움"/>
              </a:rPr>
              <a:t>선정기관소개</a:t>
            </a:r>
            <a:endParaRPr sz="1050">
              <a:latin typeface="함초롬돋움"/>
              <a:cs typeface="함초롬돋움"/>
            </a:endParaRPr>
          </a:p>
          <a:p>
            <a:pPr marL="85725" lvl="1" indent="-73660">
              <a:lnSpc>
                <a:spcPct val="100000"/>
              </a:lnSpc>
              <a:spcBef>
                <a:spcPts val="260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spc="-20" dirty="0">
                <a:solidFill>
                  <a:srgbClr val="323232"/>
                </a:solidFill>
                <a:latin typeface="함초롬돋움"/>
                <a:cs typeface="함초롬돋움"/>
              </a:rPr>
              <a:t>운영주체</a:t>
            </a:r>
            <a:endParaRPr sz="1050">
              <a:latin typeface="함초롬돋움"/>
              <a:cs typeface="함초롬돋움"/>
            </a:endParaRPr>
          </a:p>
          <a:p>
            <a:pPr marL="85725" lvl="1" indent="-73660">
              <a:lnSpc>
                <a:spcPct val="100000"/>
              </a:lnSpc>
              <a:spcBef>
                <a:spcPts val="26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설립년도</a:t>
            </a:r>
            <a:r>
              <a:rPr sz="1050" spc="-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및</a:t>
            </a:r>
            <a:r>
              <a:rPr sz="1050" spc="-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중요</a:t>
            </a:r>
            <a:r>
              <a:rPr sz="1050" spc="-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spc="-25" dirty="0">
                <a:solidFill>
                  <a:srgbClr val="323232"/>
                </a:solidFill>
                <a:latin typeface="함초롬돋움"/>
                <a:cs typeface="함초롬돋움"/>
              </a:rPr>
              <a:t>연혁</a:t>
            </a:r>
            <a:endParaRPr sz="1050">
              <a:latin typeface="함초롬돋움"/>
              <a:cs typeface="함초롬돋움"/>
            </a:endParaRPr>
          </a:p>
          <a:p>
            <a:pPr marL="85725" lvl="1" indent="-73660">
              <a:lnSpc>
                <a:spcPct val="100000"/>
              </a:lnSpc>
              <a:spcBef>
                <a:spcPts val="26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기관운영</a:t>
            </a:r>
            <a:r>
              <a:rPr sz="1050" spc="-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미션</a:t>
            </a:r>
            <a:r>
              <a:rPr sz="1050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050" spc="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323232"/>
                </a:solidFill>
                <a:latin typeface="함초롬돋움"/>
                <a:cs typeface="함초롬돋움"/>
              </a:rPr>
              <a:t>비전</a:t>
            </a:r>
            <a:r>
              <a:rPr sz="1050" spc="-25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endParaRPr sz="1050">
              <a:latin typeface="Arial"/>
              <a:cs typeface="Arial"/>
            </a:endParaRPr>
          </a:p>
          <a:p>
            <a:pPr marL="85725" lvl="1" indent="-73660">
              <a:lnSpc>
                <a:spcPct val="100000"/>
              </a:lnSpc>
              <a:spcBef>
                <a:spcPts val="26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spc="-20" dirty="0">
                <a:solidFill>
                  <a:srgbClr val="323232"/>
                </a:solidFill>
                <a:latin typeface="함초롬돋움"/>
                <a:cs typeface="함초롬돋움"/>
              </a:rPr>
              <a:t>예산규모</a:t>
            </a:r>
            <a:endParaRPr sz="1050">
              <a:latin typeface="함초롬돋움"/>
              <a:cs typeface="함초롬돋움"/>
            </a:endParaRPr>
          </a:p>
          <a:p>
            <a:pPr marL="85725" lvl="1" indent="-73660">
              <a:lnSpc>
                <a:spcPct val="100000"/>
              </a:lnSpc>
              <a:spcBef>
                <a:spcPts val="26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조직도</a:t>
            </a:r>
            <a:r>
              <a:rPr sz="1050" spc="-2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Arial"/>
                <a:cs typeface="Arial"/>
              </a:rPr>
              <a:t>(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사회복지사</a:t>
            </a:r>
            <a:r>
              <a:rPr sz="1050" spc="-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수</a:t>
            </a:r>
            <a:r>
              <a:rPr sz="1050" spc="-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기타</a:t>
            </a:r>
            <a:r>
              <a:rPr sz="1050" spc="-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전문자격자</a:t>
            </a:r>
            <a:r>
              <a:rPr sz="1050" spc="-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dirty="0">
                <a:solidFill>
                  <a:srgbClr val="323232"/>
                </a:solidFill>
                <a:latin typeface="함초롬돋움"/>
                <a:cs typeface="함초롬돋움"/>
              </a:rPr>
              <a:t>수도</a:t>
            </a:r>
            <a:r>
              <a:rPr sz="1050" spc="-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1050" spc="-25" dirty="0">
                <a:solidFill>
                  <a:srgbClr val="323232"/>
                </a:solidFill>
                <a:latin typeface="함초롬돋움"/>
                <a:cs typeface="함초롬돋움"/>
              </a:rPr>
              <a:t>확인</a:t>
            </a:r>
            <a:endParaRPr sz="1050">
              <a:latin typeface="함초롬돋움"/>
              <a:cs typeface="함초롬돋움"/>
            </a:endParaRPr>
          </a:p>
          <a:p>
            <a:pPr marL="85725" lvl="1" indent="-73660">
              <a:lnSpc>
                <a:spcPct val="100000"/>
              </a:lnSpc>
              <a:spcBef>
                <a:spcPts val="490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50" dirty="0">
                <a:latin typeface="함초롬바탕"/>
                <a:cs typeface="함초롬바탕"/>
              </a:rPr>
              <a:t>사업소개</a:t>
            </a:r>
            <a:r>
              <a:rPr sz="1050" spc="-5" dirty="0">
                <a:latin typeface="함초롬바탕"/>
                <a:cs typeface="함초롬바탕"/>
              </a:rPr>
              <a:t> </a:t>
            </a:r>
            <a:r>
              <a:rPr sz="1050" dirty="0">
                <a:latin typeface="함초롬바탕"/>
                <a:cs typeface="함초롬바탕"/>
              </a:rPr>
              <a:t>(지역권익옹호사업/</a:t>
            </a:r>
            <a:r>
              <a:rPr sz="1050" spc="10" dirty="0">
                <a:latin typeface="함초롬바탕"/>
                <a:cs typeface="함초롬바탕"/>
              </a:rPr>
              <a:t> </a:t>
            </a:r>
            <a:r>
              <a:rPr sz="1050" dirty="0">
                <a:latin typeface="함초롬바탕"/>
                <a:cs typeface="함초롬바탕"/>
              </a:rPr>
              <a:t>직업지원사업</a:t>
            </a:r>
            <a:r>
              <a:rPr sz="1050" spc="-25" dirty="0">
                <a:latin typeface="함초롬바탕"/>
                <a:cs typeface="함초롬바탕"/>
              </a:rPr>
              <a:t> </a:t>
            </a:r>
            <a:r>
              <a:rPr sz="1050" spc="-10" dirty="0">
                <a:latin typeface="함초롬바탕"/>
                <a:cs typeface="함초롬바탕"/>
              </a:rPr>
              <a:t>/성인주간보호센터)</a:t>
            </a:r>
            <a:endParaRPr sz="1050">
              <a:latin typeface="함초롬바탕"/>
              <a:cs typeface="함초롬바탕"/>
            </a:endParaRPr>
          </a:p>
          <a:p>
            <a:pPr marL="127000" lvl="1" indent="-114300">
              <a:lnSpc>
                <a:spcPct val="100000"/>
              </a:lnSpc>
              <a:spcBef>
                <a:spcPts val="770"/>
              </a:spcBef>
              <a:buClr>
                <a:srgbClr val="4E4E4E"/>
              </a:buClr>
              <a:buFont typeface="Arial"/>
              <a:buChar char="•"/>
              <a:tabLst>
                <a:tab pos="127000" algn="l"/>
              </a:tabLst>
            </a:pPr>
            <a:r>
              <a:rPr sz="1050" dirty="0">
                <a:latin typeface="함초롬바탕"/>
                <a:cs typeface="함초롬바탕"/>
              </a:rPr>
              <a:t>관련기사</a:t>
            </a:r>
            <a:r>
              <a:rPr sz="1050" spc="-5" dirty="0">
                <a:latin typeface="함초롬바탕"/>
                <a:cs typeface="함초롬바탕"/>
              </a:rPr>
              <a:t> </a:t>
            </a:r>
            <a:r>
              <a:rPr sz="1050" spc="-35" dirty="0">
                <a:latin typeface="함초롬바탕"/>
                <a:cs typeface="함초롬바탕"/>
              </a:rPr>
              <a:t>소개</a:t>
            </a:r>
            <a:endParaRPr sz="1050">
              <a:latin typeface="함초롬바탕"/>
              <a:cs typeface="함초롬바탕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4647" y="505460"/>
            <a:ext cx="5024755" cy="20726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직업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상담</a:t>
            </a:r>
            <a:r>
              <a:rPr sz="950" spc="7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평가: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신규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이용자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직업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상담/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평가(초기,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중간,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종결)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MDS(BGT,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PPVT,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HVD</a:t>
            </a:r>
            <a:endParaRPr sz="950">
              <a:latin typeface="함초롬바탕"/>
              <a:cs typeface="함초롬바탕"/>
            </a:endParaRPr>
          </a:p>
          <a:p>
            <a:pPr marL="121920">
              <a:lnSpc>
                <a:spcPct val="100000"/>
              </a:lnSpc>
              <a:spcBef>
                <a:spcPts val="735"/>
              </a:spcBef>
            </a:pPr>
            <a:r>
              <a:rPr sz="950" dirty="0">
                <a:latin typeface="함초롬바탕"/>
                <a:cs typeface="함초롬바탕"/>
              </a:rPr>
              <a:t>T,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MAND)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활용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성인장애인</a:t>
            </a:r>
            <a:endParaRPr sz="950">
              <a:latin typeface="함초롬바탕"/>
              <a:cs typeface="함초롬바탕"/>
            </a:endParaRPr>
          </a:p>
          <a:p>
            <a:pPr marL="121920" marR="5715" indent="-109855">
              <a:lnSpc>
                <a:spcPct val="163200"/>
              </a:lnSpc>
              <a:spcBef>
                <a:spcPts val="1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복지일자리:</a:t>
            </a:r>
            <a:r>
              <a:rPr sz="950" spc="1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취업연계/</a:t>
            </a:r>
            <a:r>
              <a:rPr sz="950" spc="1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직무지도(어린이</a:t>
            </a:r>
            <a:r>
              <a:rPr sz="950" spc="18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안전지도,</a:t>
            </a:r>
            <a:r>
              <a:rPr sz="950" spc="21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환경정화,</a:t>
            </a:r>
            <a:r>
              <a:rPr sz="950" spc="20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세차업무,</a:t>
            </a:r>
            <a:r>
              <a:rPr sz="950" spc="1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바리스타,</a:t>
            </a:r>
            <a:r>
              <a:rPr sz="950" spc="195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간식보 </a:t>
            </a:r>
            <a:r>
              <a:rPr sz="950" dirty="0">
                <a:latin typeface="함초롬바탕"/>
                <a:cs typeface="함초롬바탕"/>
              </a:rPr>
              <a:t>조,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우편분류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등)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spc="-20" dirty="0">
                <a:latin typeface="함초롬바탕"/>
                <a:cs typeface="함초롬바탕"/>
              </a:rPr>
              <a:t>성인장애인</a:t>
            </a:r>
            <a:endParaRPr sz="950">
              <a:latin typeface="함초롬바탕"/>
              <a:cs typeface="함초롬바탕"/>
            </a:endParaRPr>
          </a:p>
          <a:p>
            <a:pPr marL="160020" marR="229870" indent="-147955">
              <a:lnSpc>
                <a:spcPct val="163200"/>
              </a:lnSpc>
              <a:spcBef>
                <a:spcPts val="1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직업적응훈련:</a:t>
            </a:r>
            <a:r>
              <a:rPr sz="950" spc="9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직업교육/</a:t>
            </a:r>
            <a:r>
              <a:rPr sz="950" spc="10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직업기능훈련/</a:t>
            </a:r>
            <a:r>
              <a:rPr sz="950" spc="8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현장맞춤훈련/</a:t>
            </a:r>
            <a:r>
              <a:rPr sz="950" spc="10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사회적응훈련/</a:t>
            </a:r>
            <a:r>
              <a:rPr sz="950" spc="90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권익옹호교육/ </a:t>
            </a:r>
            <a:r>
              <a:rPr sz="950" dirty="0">
                <a:latin typeface="함초롬바탕"/>
                <a:cs typeface="함초롬바탕"/>
              </a:rPr>
              <a:t>적응상담/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임가공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등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성인장애인</a:t>
            </a:r>
            <a:endParaRPr sz="950">
              <a:latin typeface="함초롬바탕"/>
              <a:cs typeface="함초롬바탕"/>
            </a:endParaRPr>
          </a:p>
          <a:p>
            <a:pPr marL="121920" marR="8890" indent="-109855">
              <a:lnSpc>
                <a:spcPct val="164200"/>
              </a:lnSpc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고용지원:</a:t>
            </a:r>
            <a:r>
              <a:rPr sz="950" spc="204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구직상담/</a:t>
            </a:r>
            <a:r>
              <a:rPr sz="950" spc="1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사업체개발/</a:t>
            </a:r>
            <a:r>
              <a:rPr sz="950" spc="19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취업알선</a:t>
            </a:r>
            <a:r>
              <a:rPr sz="950" spc="21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1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면접지원(보호고용,</a:t>
            </a:r>
            <a:r>
              <a:rPr sz="950" spc="204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지원고용,</a:t>
            </a:r>
            <a:r>
              <a:rPr sz="950" spc="210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일반고용)/ </a:t>
            </a:r>
            <a:r>
              <a:rPr sz="950" dirty="0">
                <a:latin typeface="함초롬바탕"/>
                <a:cs typeface="함초롬바탕"/>
              </a:rPr>
              <a:t>사업체,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취업자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사후관리/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취업정보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제공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등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spc="-20" dirty="0">
                <a:latin typeface="함초롬바탕"/>
                <a:cs typeface="함초롬바탕"/>
              </a:rPr>
              <a:t>성인장애인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평생교육: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바리스타</a:t>
            </a:r>
            <a:r>
              <a:rPr sz="950" spc="8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교육(자격증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취득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과정)/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볼링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교육</a:t>
            </a:r>
            <a:r>
              <a:rPr sz="950" spc="5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45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성인장애인</a:t>
            </a:r>
            <a:endParaRPr sz="950">
              <a:latin typeface="함초롬바탕"/>
              <a:cs typeface="함초롬바탕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1898394" y="93979"/>
            <a:ext cx="125836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600" b="1" spc="-20" dirty="0">
                <a:solidFill>
                  <a:srgbClr val="258BA2"/>
                </a:solidFill>
                <a:latin typeface="+mj-ea"/>
                <a:cs typeface="창원단감아삭 Bold"/>
              </a:rPr>
              <a:t>직업지원사업</a:t>
            </a:r>
            <a:endParaRPr sz="1600" dirty="0">
              <a:latin typeface="+mj-ea"/>
              <a:cs typeface="창원단감아삭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3875" y="843788"/>
            <a:ext cx="4676140" cy="136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20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950" dirty="0">
                <a:latin typeface="함초롬바탕"/>
                <a:cs typeface="함초롬바탕"/>
              </a:rPr>
              <a:t>6.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성인주간보호센터</a:t>
            </a:r>
            <a:r>
              <a:rPr sz="950" spc="7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–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이용대상: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성인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(20세~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50세)/</a:t>
            </a:r>
            <a:r>
              <a:rPr sz="950" spc="3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지적,자폐성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장애인</a:t>
            </a:r>
            <a:r>
              <a:rPr sz="950" spc="50" dirty="0">
                <a:latin typeface="함초롬바탕"/>
                <a:cs typeface="함초롬바탕"/>
              </a:rPr>
              <a:t> </a:t>
            </a:r>
            <a:r>
              <a:rPr sz="950" spc="-10" dirty="0">
                <a:latin typeface="함초롬바탕"/>
                <a:cs typeface="함초롬바탕"/>
              </a:rPr>
              <a:t>(심한장애)/</a:t>
            </a:r>
            <a:endParaRPr sz="950">
              <a:latin typeface="함초롬바탕"/>
              <a:cs typeface="함초롬바탕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950" dirty="0">
                <a:latin typeface="함초롬바탕"/>
                <a:cs typeface="함초롬바탕"/>
              </a:rPr>
              <a:t>스스로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신변처리와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독립보행이</a:t>
            </a:r>
            <a:r>
              <a:rPr sz="950" spc="7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가능한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spc="-50" dirty="0">
                <a:latin typeface="함초롬바탕"/>
                <a:cs typeface="함초롬바탕"/>
              </a:rPr>
              <a:t>자</a:t>
            </a:r>
            <a:endParaRPr sz="950">
              <a:latin typeface="함초롬바탕"/>
              <a:cs typeface="함초롬바탕"/>
            </a:endParaRPr>
          </a:p>
          <a:p>
            <a:pPr marL="93345">
              <a:lnSpc>
                <a:spcPct val="100000"/>
              </a:lnSpc>
              <a:spcBef>
                <a:spcPts val="73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일상생활훈련:</a:t>
            </a:r>
            <a:r>
              <a:rPr sz="950" spc="6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개인위생관리/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의사소통기술/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영화감상/</a:t>
            </a:r>
            <a:r>
              <a:rPr sz="950" spc="7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올바른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식습관</a:t>
            </a:r>
            <a:r>
              <a:rPr sz="950" spc="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형성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spc="-50" dirty="0">
                <a:latin typeface="함초롬바탕"/>
                <a:cs typeface="함초롬바탕"/>
              </a:rPr>
              <a:t>등</a:t>
            </a:r>
            <a:endParaRPr sz="950">
              <a:latin typeface="함초롬바탕"/>
              <a:cs typeface="함초롬바탕"/>
            </a:endParaRPr>
          </a:p>
          <a:p>
            <a:pPr marL="93345">
              <a:lnSpc>
                <a:spcPct val="100000"/>
              </a:lnSpc>
              <a:spcBef>
                <a:spcPts val="72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취미여가프로그램:</a:t>
            </a:r>
            <a:r>
              <a:rPr sz="950" spc="8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도예교실/</a:t>
            </a:r>
            <a:r>
              <a:rPr sz="950" spc="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토탈공예/</a:t>
            </a:r>
            <a:r>
              <a:rPr sz="950" spc="8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트레킹&amp;볼링교실/</a:t>
            </a:r>
            <a:r>
              <a:rPr sz="950" spc="9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보드게임</a:t>
            </a:r>
            <a:r>
              <a:rPr sz="950" spc="114" dirty="0">
                <a:latin typeface="함초롬바탕"/>
                <a:cs typeface="함초롬바탕"/>
              </a:rPr>
              <a:t> </a:t>
            </a:r>
            <a:r>
              <a:rPr sz="950" spc="-50" dirty="0">
                <a:latin typeface="함초롬바탕"/>
                <a:cs typeface="함초롬바탕"/>
              </a:rPr>
              <a:t>등</a:t>
            </a:r>
            <a:endParaRPr sz="950">
              <a:latin typeface="함초롬바탕"/>
              <a:cs typeface="함초롬바탕"/>
            </a:endParaRPr>
          </a:p>
          <a:p>
            <a:pPr marL="93345">
              <a:lnSpc>
                <a:spcPct val="100000"/>
              </a:lnSpc>
              <a:spcBef>
                <a:spcPts val="730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음악</a:t>
            </a:r>
            <a:r>
              <a:rPr sz="950" spc="9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체육프로그램:</a:t>
            </a:r>
            <a:r>
              <a:rPr sz="950" spc="7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방송댄스/</a:t>
            </a:r>
            <a:r>
              <a:rPr sz="950" spc="75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축구교실/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스텝박스&amp;스트레칭</a:t>
            </a:r>
            <a:r>
              <a:rPr sz="950" spc="90" dirty="0">
                <a:latin typeface="함초롬바탕"/>
                <a:cs typeface="함초롬바탕"/>
              </a:rPr>
              <a:t> </a:t>
            </a:r>
            <a:r>
              <a:rPr sz="950" spc="-50" dirty="0">
                <a:latin typeface="함초롬바탕"/>
                <a:cs typeface="함초롬바탕"/>
              </a:rPr>
              <a:t>등</a:t>
            </a:r>
            <a:endParaRPr sz="950">
              <a:latin typeface="함초롬바탕"/>
              <a:cs typeface="함초롬바탕"/>
            </a:endParaRPr>
          </a:p>
          <a:p>
            <a:pPr marL="93345">
              <a:lnSpc>
                <a:spcPct val="100000"/>
              </a:lnSpc>
              <a:spcBef>
                <a:spcPts val="735"/>
              </a:spcBef>
            </a:pPr>
            <a:r>
              <a:rPr sz="950" dirty="0">
                <a:solidFill>
                  <a:srgbClr val="3C3C3C"/>
                </a:solidFill>
                <a:latin typeface="Wingdings"/>
                <a:cs typeface="Wingdings"/>
              </a:rPr>
              <a:t></a:t>
            </a:r>
            <a:r>
              <a:rPr sz="950" dirty="0">
                <a:latin typeface="함초롬바탕"/>
                <a:cs typeface="함초롬바탕"/>
              </a:rPr>
              <a:t>이용자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인권교육</a:t>
            </a:r>
            <a:r>
              <a:rPr sz="950" spc="60" dirty="0">
                <a:latin typeface="함초롬바탕"/>
                <a:cs typeface="함초롬바탕"/>
              </a:rPr>
              <a:t> </a:t>
            </a:r>
            <a:r>
              <a:rPr sz="950" dirty="0">
                <a:latin typeface="함초롬바탕"/>
                <a:cs typeface="함초롬바탕"/>
              </a:rPr>
              <a:t>및</a:t>
            </a:r>
            <a:r>
              <a:rPr sz="950" spc="40" dirty="0">
                <a:latin typeface="함초롬바탕"/>
                <a:cs typeface="함초롬바탕"/>
              </a:rPr>
              <a:t> </a:t>
            </a:r>
            <a:r>
              <a:rPr sz="950" spc="-25" dirty="0">
                <a:latin typeface="함초롬바탕"/>
                <a:cs typeface="함초롬바탕"/>
              </a:rPr>
              <a:t>나들이</a:t>
            </a:r>
            <a:endParaRPr sz="950">
              <a:latin typeface="함초롬바탕"/>
              <a:cs typeface="함초롬바탕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1898395" y="93979"/>
            <a:ext cx="166395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600" b="1" spc="-20" dirty="0">
                <a:solidFill>
                  <a:srgbClr val="258BA2"/>
                </a:solidFill>
                <a:latin typeface="+mj-ea"/>
                <a:cs typeface="창원단감아삭 Bold"/>
              </a:rPr>
              <a:t>성인주간보호센터</a:t>
            </a:r>
            <a:endParaRPr sz="1600" dirty="0">
              <a:latin typeface="+mj-ea"/>
              <a:cs typeface="창원단감아삭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3040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21640"/>
          </a:xfrm>
          <a:custGeom>
            <a:avLst/>
            <a:gdLst/>
            <a:ahLst/>
            <a:cxnLst/>
            <a:rect l="l" t="t" r="r" b="b"/>
            <a:pathLst>
              <a:path w="73660" h="421640">
                <a:moveTo>
                  <a:pt x="0" y="421271"/>
                </a:moveTo>
                <a:lnTo>
                  <a:pt x="73482" y="421271"/>
                </a:lnTo>
                <a:lnTo>
                  <a:pt x="73482" y="0"/>
                </a:lnTo>
                <a:lnTo>
                  <a:pt x="0" y="0"/>
                </a:lnTo>
                <a:lnTo>
                  <a:pt x="0" y="421271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844816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ko-KR" altLang="en-US" sz="1600" spc="-145" dirty="0">
                <a:solidFill>
                  <a:srgbClr val="258BA2"/>
                </a:solidFill>
                <a:latin typeface="+mj-ea"/>
                <a:cs typeface="Asia붓체"/>
              </a:rPr>
              <a:t>관련기사</a:t>
            </a:r>
            <a:endParaRPr sz="1600" dirty="0">
              <a:latin typeface="+mj-ea"/>
              <a:cs typeface="Asia붓체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-2222" y="415061"/>
            <a:ext cx="5147945" cy="2156460"/>
            <a:chOff x="-2222" y="415061"/>
            <a:chExt cx="5147945" cy="2156460"/>
          </a:xfrm>
        </p:grpSpPr>
        <p:sp>
          <p:nvSpPr>
            <p:cNvPr id="60" name="object 60"/>
            <p:cNvSpPr/>
            <p:nvPr/>
          </p:nvSpPr>
          <p:spPr>
            <a:xfrm>
              <a:off x="0" y="417283"/>
              <a:ext cx="5143500" cy="2152015"/>
            </a:xfrm>
            <a:custGeom>
              <a:avLst/>
              <a:gdLst/>
              <a:ahLst/>
              <a:cxnLst/>
              <a:rect l="l" t="t" r="r" b="b"/>
              <a:pathLst>
                <a:path w="5143500" h="2152015">
                  <a:moveTo>
                    <a:pt x="5143500" y="0"/>
                  </a:moveTo>
                  <a:lnTo>
                    <a:pt x="0" y="0"/>
                  </a:lnTo>
                  <a:lnTo>
                    <a:pt x="0" y="2151989"/>
                  </a:lnTo>
                  <a:lnTo>
                    <a:pt x="5143500" y="2151989"/>
                  </a:lnTo>
                  <a:lnTo>
                    <a:pt x="5143500" y="2147989"/>
                  </a:lnTo>
                  <a:lnTo>
                    <a:pt x="5702" y="2147989"/>
                  </a:lnTo>
                  <a:lnTo>
                    <a:pt x="1524" y="2144001"/>
                  </a:lnTo>
                  <a:lnTo>
                    <a:pt x="5702" y="2144001"/>
                  </a:lnTo>
                  <a:lnTo>
                    <a:pt x="5702" y="8166"/>
                  </a:lnTo>
                  <a:lnTo>
                    <a:pt x="1524" y="8166"/>
                  </a:lnTo>
                  <a:lnTo>
                    <a:pt x="5702" y="3987"/>
                  </a:lnTo>
                  <a:lnTo>
                    <a:pt x="5143500" y="3987"/>
                  </a:lnTo>
                  <a:lnTo>
                    <a:pt x="5143500" y="0"/>
                  </a:lnTo>
                  <a:close/>
                </a:path>
                <a:path w="5143500" h="2152015">
                  <a:moveTo>
                    <a:pt x="5702" y="2144001"/>
                  </a:moveTo>
                  <a:lnTo>
                    <a:pt x="1524" y="2144001"/>
                  </a:lnTo>
                  <a:lnTo>
                    <a:pt x="5702" y="2147989"/>
                  </a:lnTo>
                  <a:lnTo>
                    <a:pt x="5702" y="2144001"/>
                  </a:lnTo>
                  <a:close/>
                </a:path>
                <a:path w="5143500" h="2152015">
                  <a:moveTo>
                    <a:pt x="5139613" y="2144001"/>
                  </a:moveTo>
                  <a:lnTo>
                    <a:pt x="5702" y="2144001"/>
                  </a:lnTo>
                  <a:lnTo>
                    <a:pt x="5702" y="2147989"/>
                  </a:lnTo>
                  <a:lnTo>
                    <a:pt x="5139613" y="2147989"/>
                  </a:lnTo>
                  <a:lnTo>
                    <a:pt x="5139613" y="2144001"/>
                  </a:lnTo>
                  <a:close/>
                </a:path>
                <a:path w="5143500" h="2152015">
                  <a:moveTo>
                    <a:pt x="5139613" y="3987"/>
                  </a:moveTo>
                  <a:lnTo>
                    <a:pt x="5139613" y="2147989"/>
                  </a:lnTo>
                  <a:lnTo>
                    <a:pt x="5143500" y="2144280"/>
                  </a:lnTo>
                  <a:lnTo>
                    <a:pt x="5143500" y="7873"/>
                  </a:lnTo>
                  <a:lnTo>
                    <a:pt x="5139613" y="3987"/>
                  </a:lnTo>
                  <a:close/>
                </a:path>
                <a:path w="5143500" h="2152015">
                  <a:moveTo>
                    <a:pt x="5143500" y="2144280"/>
                  </a:moveTo>
                  <a:lnTo>
                    <a:pt x="5139613" y="2147989"/>
                  </a:lnTo>
                  <a:lnTo>
                    <a:pt x="5143500" y="2147989"/>
                  </a:lnTo>
                  <a:lnTo>
                    <a:pt x="5143500" y="2144280"/>
                  </a:lnTo>
                  <a:close/>
                </a:path>
                <a:path w="5143500" h="2152015">
                  <a:moveTo>
                    <a:pt x="5702" y="3987"/>
                  </a:moveTo>
                  <a:lnTo>
                    <a:pt x="1524" y="8166"/>
                  </a:lnTo>
                  <a:lnTo>
                    <a:pt x="5702" y="8166"/>
                  </a:lnTo>
                  <a:lnTo>
                    <a:pt x="5702" y="3987"/>
                  </a:lnTo>
                  <a:close/>
                </a:path>
                <a:path w="5143500" h="2152015">
                  <a:moveTo>
                    <a:pt x="5139613" y="3987"/>
                  </a:moveTo>
                  <a:lnTo>
                    <a:pt x="5702" y="3987"/>
                  </a:lnTo>
                  <a:lnTo>
                    <a:pt x="5702" y="8166"/>
                  </a:lnTo>
                  <a:lnTo>
                    <a:pt x="5139613" y="8166"/>
                  </a:lnTo>
                  <a:lnTo>
                    <a:pt x="5139613" y="3987"/>
                  </a:lnTo>
                  <a:close/>
                </a:path>
                <a:path w="5143500" h="2152015">
                  <a:moveTo>
                    <a:pt x="5143500" y="3987"/>
                  </a:moveTo>
                  <a:lnTo>
                    <a:pt x="5139613" y="3987"/>
                  </a:lnTo>
                  <a:lnTo>
                    <a:pt x="5143500" y="7873"/>
                  </a:lnTo>
                  <a:lnTo>
                    <a:pt x="5143500" y="3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417283"/>
              <a:ext cx="5143500" cy="2152015"/>
            </a:xfrm>
            <a:custGeom>
              <a:avLst/>
              <a:gdLst/>
              <a:ahLst/>
              <a:cxnLst/>
              <a:rect l="l" t="t" r="r" b="b"/>
              <a:pathLst>
                <a:path w="5143500" h="2152015">
                  <a:moveTo>
                    <a:pt x="0" y="2151989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5143500" y="0"/>
                  </a:lnTo>
                  <a:lnTo>
                    <a:pt x="5143500" y="2151989"/>
                  </a:lnTo>
                  <a:lnTo>
                    <a:pt x="1524" y="2151989"/>
                  </a:lnTo>
                  <a:lnTo>
                    <a:pt x="0" y="2151989"/>
                  </a:lnTo>
                </a:path>
                <a:path w="5143500" h="2152015">
                  <a:moveTo>
                    <a:pt x="5702" y="2147989"/>
                  </a:moveTo>
                  <a:lnTo>
                    <a:pt x="1524" y="2144001"/>
                  </a:lnTo>
                  <a:lnTo>
                    <a:pt x="5143500" y="2144001"/>
                  </a:lnTo>
                  <a:lnTo>
                    <a:pt x="5143500" y="2144280"/>
                  </a:lnTo>
                  <a:lnTo>
                    <a:pt x="5139613" y="2147989"/>
                  </a:lnTo>
                  <a:lnTo>
                    <a:pt x="5139613" y="3987"/>
                  </a:lnTo>
                  <a:lnTo>
                    <a:pt x="5143500" y="7873"/>
                  </a:lnTo>
                  <a:lnTo>
                    <a:pt x="5143500" y="8166"/>
                  </a:lnTo>
                  <a:lnTo>
                    <a:pt x="1524" y="8166"/>
                  </a:lnTo>
                  <a:lnTo>
                    <a:pt x="5702" y="3987"/>
                  </a:lnTo>
                  <a:lnTo>
                    <a:pt x="5702" y="2147989"/>
                  </a:lnTo>
                </a:path>
              </a:pathLst>
            </a:custGeom>
            <a:ln w="3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3875" y="424688"/>
            <a:ext cx="5101590" cy="16567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dirty="0">
                <a:solidFill>
                  <a:srgbClr val="289A6E"/>
                </a:solidFill>
                <a:latin typeface="함초롬돋움"/>
                <a:cs typeface="함초롬돋움"/>
              </a:rPr>
              <a:t>대전시립장애인종합복지관</a:t>
            </a:r>
            <a:r>
              <a:rPr sz="950" dirty="0">
                <a:solidFill>
                  <a:srgbClr val="289A6E"/>
                </a:solidFill>
                <a:latin typeface="Arial"/>
                <a:cs typeface="Arial"/>
              </a:rPr>
              <a:t>,</a:t>
            </a:r>
            <a:r>
              <a:rPr sz="950" spc="60" dirty="0">
                <a:solidFill>
                  <a:srgbClr val="289A6E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89A6E"/>
                </a:solidFill>
                <a:latin typeface="Arial"/>
                <a:cs typeface="Arial"/>
              </a:rPr>
              <a:t>2024</a:t>
            </a:r>
            <a:r>
              <a:rPr sz="950" dirty="0">
                <a:solidFill>
                  <a:srgbClr val="289A6E"/>
                </a:solidFill>
                <a:latin typeface="함초롬돋움"/>
                <a:cs typeface="함초롬돋움"/>
              </a:rPr>
              <a:t>년</a:t>
            </a:r>
            <a:r>
              <a:rPr sz="950" spc="50" dirty="0">
                <a:solidFill>
                  <a:srgbClr val="289A6E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289A6E"/>
                </a:solidFill>
                <a:latin typeface="Arial"/>
                <a:cs typeface="Arial"/>
              </a:rPr>
              <a:t>'</a:t>
            </a:r>
            <a:r>
              <a:rPr sz="950" dirty="0">
                <a:solidFill>
                  <a:srgbClr val="289A6E"/>
                </a:solidFill>
                <a:latin typeface="함초롬돋움"/>
                <a:cs typeface="함초롬돋움"/>
              </a:rPr>
              <a:t>예담</a:t>
            </a:r>
            <a:r>
              <a:rPr sz="950" spc="60" dirty="0">
                <a:solidFill>
                  <a:srgbClr val="289A6E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289A6E"/>
                </a:solidFill>
                <a:latin typeface="함초롬돋움"/>
                <a:cs typeface="함초롬돋움"/>
              </a:rPr>
              <a:t>프로젝트</a:t>
            </a:r>
            <a:r>
              <a:rPr sz="950" dirty="0">
                <a:solidFill>
                  <a:srgbClr val="289A6E"/>
                </a:solidFill>
                <a:latin typeface="Arial"/>
                <a:cs typeface="Arial"/>
              </a:rPr>
              <a:t>'</a:t>
            </a:r>
            <a:r>
              <a:rPr sz="950" spc="95" dirty="0">
                <a:solidFill>
                  <a:srgbClr val="289A6E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89A6E"/>
                </a:solidFill>
                <a:latin typeface="함초롬돋움"/>
                <a:cs typeface="함초롬돋움"/>
              </a:rPr>
              <a:t>전시회</a:t>
            </a:r>
            <a:endParaRPr sz="950" dirty="0">
              <a:latin typeface="함초롬돋움"/>
              <a:cs typeface="함초롬돋움"/>
            </a:endParaRPr>
          </a:p>
          <a:p>
            <a:pPr marL="12700" marR="44450">
              <a:lnSpc>
                <a:spcPct val="102099"/>
              </a:lnSpc>
            </a:pP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대전시립장애인종합복지관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(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관장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강영규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950" spc="7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이하</a:t>
            </a:r>
            <a:r>
              <a:rPr sz="950" spc="5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대전장복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)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은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11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월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5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일부터</a:t>
            </a:r>
            <a:r>
              <a:rPr sz="950" spc="6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15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일까지</a:t>
            </a:r>
            <a:r>
              <a:rPr sz="950" spc="5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대전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5" dirty="0">
                <a:solidFill>
                  <a:srgbClr val="323232"/>
                </a:solidFill>
                <a:latin typeface="함초롬돋움"/>
                <a:cs typeface="함초롬돋움"/>
              </a:rPr>
              <a:t>중앙로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신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·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구</a:t>
            </a:r>
            <a:r>
              <a:rPr sz="950" spc="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지하상가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연결통로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내에서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'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예담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프로젝트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'</a:t>
            </a:r>
            <a:r>
              <a:rPr sz="950" spc="4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전시회를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0" dirty="0">
                <a:solidFill>
                  <a:srgbClr val="323232"/>
                </a:solidFill>
                <a:latin typeface="함초롬돋움"/>
                <a:cs typeface="함초롬돋움"/>
              </a:rPr>
              <a:t>개최한다</a:t>
            </a:r>
            <a:r>
              <a:rPr sz="950" spc="-20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'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예담</a:t>
            </a:r>
            <a:r>
              <a:rPr sz="950" spc="2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프로젝트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'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는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대전장복</a:t>
            </a:r>
            <a:r>
              <a:rPr sz="950" spc="6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프로그램으로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950" spc="5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청소년과</a:t>
            </a:r>
            <a:r>
              <a:rPr sz="950" spc="6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성인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발달장애인을</a:t>
            </a:r>
            <a:r>
              <a:rPr sz="950" spc="5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대상으로</a:t>
            </a:r>
            <a:r>
              <a:rPr sz="950" spc="5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0" dirty="0">
                <a:solidFill>
                  <a:srgbClr val="323232"/>
                </a:solidFill>
                <a:latin typeface="함초롬돋움"/>
                <a:cs typeface="함초롬돋움"/>
              </a:rPr>
              <a:t>전문적인</a:t>
            </a:r>
            <a:endParaRPr sz="950" dirty="0">
              <a:latin typeface="함초롬돋움"/>
              <a:cs typeface="함초롬돋움"/>
            </a:endParaRPr>
          </a:p>
          <a:p>
            <a:pPr marL="12700" marR="332740">
              <a:lnSpc>
                <a:spcPct val="102099"/>
              </a:lnSpc>
              <a:spcBef>
                <a:spcPts val="10"/>
              </a:spcBef>
            </a:pP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미술</a:t>
            </a:r>
            <a:r>
              <a:rPr sz="950" spc="2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교육을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진행하고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있다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r>
              <a:rPr sz="950" spc="4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그로</a:t>
            </a:r>
            <a:r>
              <a:rPr sz="950" spc="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인해</a:t>
            </a:r>
            <a:r>
              <a:rPr sz="950" spc="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예술적인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재능을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발견하고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그들이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갖고</a:t>
            </a:r>
            <a:r>
              <a:rPr sz="950" spc="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있던</a:t>
            </a:r>
            <a:r>
              <a:rPr sz="950" spc="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5" dirty="0">
                <a:solidFill>
                  <a:srgbClr val="323232"/>
                </a:solidFill>
                <a:latin typeface="함초롬돋움"/>
                <a:cs typeface="함초롬돋움"/>
              </a:rPr>
              <a:t>역량을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발휘해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발달장애인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예술인으로서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자아실현을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실천할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수</a:t>
            </a:r>
            <a:r>
              <a:rPr sz="950" spc="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있는</a:t>
            </a:r>
            <a:r>
              <a:rPr sz="950" spc="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기회를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제공하고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5" dirty="0">
                <a:solidFill>
                  <a:srgbClr val="323232"/>
                </a:solidFill>
                <a:latin typeface="함초롬돋움"/>
                <a:cs typeface="함초롬돋움"/>
              </a:rPr>
              <a:t>있다</a:t>
            </a:r>
            <a:r>
              <a:rPr sz="950" spc="-25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  <a:p>
            <a:pPr marL="12700" marR="586740">
              <a:lnSpc>
                <a:spcPts val="1180"/>
              </a:lnSpc>
              <a:spcBef>
                <a:spcPts val="30"/>
              </a:spcBef>
            </a:pP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또</a:t>
            </a:r>
            <a:r>
              <a:rPr sz="950" spc="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전시회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현장에서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자신의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미술작품을</a:t>
            </a:r>
            <a:r>
              <a:rPr sz="950" spc="5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선보임으로써</a:t>
            </a:r>
            <a:r>
              <a:rPr sz="950" spc="5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작가로서의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성취도를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10" dirty="0">
                <a:solidFill>
                  <a:srgbClr val="323232"/>
                </a:solidFill>
                <a:latin typeface="함초롬돋움"/>
                <a:cs typeface="함초롬돋움"/>
              </a:rPr>
              <a:t>향상하고</a:t>
            </a:r>
            <a:r>
              <a:rPr sz="950" spc="-10" dirty="0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더</a:t>
            </a:r>
            <a:r>
              <a:rPr sz="950" spc="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나아가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지역사회의</a:t>
            </a:r>
            <a:r>
              <a:rPr sz="950" spc="5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장애인식개선에</a:t>
            </a:r>
            <a:r>
              <a:rPr sz="950" spc="5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기여하게</a:t>
            </a:r>
            <a:r>
              <a:rPr sz="950" spc="5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5" dirty="0">
                <a:solidFill>
                  <a:srgbClr val="323232"/>
                </a:solidFill>
                <a:latin typeface="함초롬돋움"/>
                <a:cs typeface="함초롬돋움"/>
              </a:rPr>
              <a:t>된다</a:t>
            </a:r>
            <a:r>
              <a:rPr sz="950" spc="-25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115"/>
              </a:lnSpc>
            </a:pP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강영규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관장은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"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예담</a:t>
            </a:r>
            <a:r>
              <a:rPr sz="950" spc="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프로젝트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전시회를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통해</a:t>
            </a:r>
            <a:r>
              <a:rPr sz="950" spc="2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그들이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작가로서의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자존감을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높이고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950" spc="4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323232"/>
                </a:solidFill>
                <a:latin typeface="함초롬돋움"/>
                <a:cs typeface="함초롬돋움"/>
              </a:rPr>
              <a:t>자아실현을</a:t>
            </a:r>
            <a:endParaRPr sz="950" dirty="0">
              <a:latin typeface="함초롬돋움"/>
              <a:cs typeface="함초롬돋움"/>
            </a:endParaRPr>
          </a:p>
          <a:p>
            <a:pPr marL="12700" marR="5080">
              <a:lnSpc>
                <a:spcPts val="1180"/>
              </a:lnSpc>
              <a:spcBef>
                <a:spcPts val="30"/>
              </a:spcBef>
            </a:pP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실천할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수</a:t>
            </a:r>
            <a:r>
              <a:rPr sz="950" spc="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있게</a:t>
            </a:r>
            <a:r>
              <a:rPr sz="950" spc="3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돼 기쁘다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"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며</a:t>
            </a:r>
            <a:r>
              <a:rPr sz="950" spc="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"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앞으로도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장애인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예술가들이</a:t>
            </a:r>
            <a:r>
              <a:rPr sz="950" spc="4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지속적으로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예술</a:t>
            </a:r>
            <a:r>
              <a:rPr sz="950" spc="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활동을</a:t>
            </a:r>
            <a:r>
              <a:rPr sz="950" spc="3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할</a:t>
            </a:r>
            <a:r>
              <a:rPr sz="950" spc="1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수</a:t>
            </a:r>
            <a:r>
              <a:rPr sz="950" spc="1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5" dirty="0">
                <a:solidFill>
                  <a:srgbClr val="323232"/>
                </a:solidFill>
                <a:latin typeface="함초롬돋움"/>
                <a:cs typeface="함초롬돋움"/>
              </a:rPr>
              <a:t>있도록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적극적으로</a:t>
            </a:r>
            <a:r>
              <a:rPr sz="950" spc="80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지원하겠다</a:t>
            </a:r>
            <a:r>
              <a:rPr sz="950" dirty="0">
                <a:solidFill>
                  <a:srgbClr val="323232"/>
                </a:solidFill>
                <a:latin typeface="Arial"/>
                <a:cs typeface="Arial"/>
              </a:rPr>
              <a:t>"</a:t>
            </a:r>
            <a:r>
              <a:rPr sz="950" dirty="0">
                <a:solidFill>
                  <a:srgbClr val="323232"/>
                </a:solidFill>
                <a:latin typeface="함초롬돋움"/>
                <a:cs typeface="함초롬돋움"/>
              </a:rPr>
              <a:t>고</a:t>
            </a:r>
            <a:r>
              <a:rPr sz="950" spc="45" dirty="0">
                <a:solidFill>
                  <a:srgbClr val="323232"/>
                </a:solidFill>
                <a:latin typeface="함초롬돋움"/>
                <a:cs typeface="함초롬돋움"/>
              </a:rPr>
              <a:t> </a:t>
            </a:r>
            <a:r>
              <a:rPr sz="950" spc="-20" dirty="0">
                <a:solidFill>
                  <a:srgbClr val="323232"/>
                </a:solidFill>
                <a:latin typeface="함초롬돋움"/>
                <a:cs typeface="함초롬돋움"/>
              </a:rPr>
              <a:t>전했다</a:t>
            </a:r>
            <a:r>
              <a:rPr sz="950" spc="-20" dirty="0">
                <a:solidFill>
                  <a:srgbClr val="323232"/>
                </a:solidFill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2736" y="1928418"/>
            <a:ext cx="2798241" cy="9671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05230" y="107696"/>
            <a:ext cx="464707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ko-KR" altLang="en-US" sz="1600" spc="-105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출처</a:t>
            </a:r>
            <a:endParaRPr sz="1600" dirty="0">
              <a:latin typeface="+mj-ea"/>
              <a:ea typeface="+mj-ea"/>
              <a:cs typeface="Asia붓체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5231" y="615187"/>
            <a:ext cx="4732655" cy="9245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20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00" dirty="0">
                <a:latin typeface="함초롬바탕"/>
                <a:cs typeface="함초롬바탕"/>
                <a:hlinkClick r:id="rId3"/>
              </a:rPr>
              <a:t>대전시립장애인복지관사례기사</a:t>
            </a:r>
            <a:r>
              <a:rPr sz="1000" spc="60" dirty="0">
                <a:latin typeface="함초롬바탕"/>
                <a:cs typeface="함초롬바탕"/>
                <a:hlinkClick r:id="rId3"/>
              </a:rPr>
              <a:t> </a:t>
            </a:r>
            <a:r>
              <a:rPr sz="1000" dirty="0">
                <a:latin typeface="함초롬바탕"/>
                <a:cs typeface="함초롬바탕"/>
                <a:hlinkClick r:id="rId3"/>
              </a:rPr>
              <a:t>:</a:t>
            </a:r>
            <a:r>
              <a:rPr sz="1000" spc="80" dirty="0">
                <a:latin typeface="함초롬바탕"/>
                <a:cs typeface="함초롬바탕"/>
                <a:hlinkClick r:id="rId3"/>
              </a:rPr>
              <a:t> </a:t>
            </a:r>
            <a:r>
              <a:rPr sz="1000" u="sng" spc="-10" dirty="0">
                <a:solidFill>
                  <a:srgbClr val="F9F1D3"/>
                </a:solidFill>
                <a:uFill>
                  <a:solidFill>
                    <a:srgbClr val="F9F1D3"/>
                  </a:solidFill>
                </a:uFill>
                <a:latin typeface="함초롬바탕"/>
                <a:cs typeface="함초롬바탕"/>
                <a:hlinkClick r:id="rId3"/>
              </a:rPr>
              <a:t>https://www.joongdo.co.kr/web/view.php?k</a:t>
            </a:r>
            <a:endParaRPr sz="1000">
              <a:latin typeface="함초롬바탕"/>
              <a:cs typeface="함초롬바탕"/>
            </a:endParaRPr>
          </a:p>
          <a:p>
            <a:pPr marL="85725">
              <a:lnSpc>
                <a:spcPct val="100000"/>
              </a:lnSpc>
              <a:spcBef>
                <a:spcPts val="755"/>
              </a:spcBef>
            </a:pPr>
            <a:r>
              <a:rPr sz="1000" u="sng" spc="-10" dirty="0">
                <a:solidFill>
                  <a:srgbClr val="F9F1D3"/>
                </a:solidFill>
                <a:uFill>
                  <a:solidFill>
                    <a:srgbClr val="F9F1D3"/>
                  </a:solidFill>
                </a:uFill>
                <a:latin typeface="함초롬바탕"/>
                <a:cs typeface="함초롬바탕"/>
                <a:hlinkClick r:id="rId3"/>
              </a:rPr>
              <a:t>ey=20241105010001289</a:t>
            </a:r>
            <a:endParaRPr sz="1000">
              <a:latin typeface="함초롬바탕"/>
              <a:cs typeface="함초롬바탕"/>
            </a:endParaRPr>
          </a:p>
          <a:p>
            <a:pPr marL="85725" indent="-73660">
              <a:lnSpc>
                <a:spcPct val="100000"/>
              </a:lnSpc>
              <a:spcBef>
                <a:spcPts val="74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00" b="1" dirty="0">
                <a:latin typeface="함초롬바탕"/>
                <a:cs typeface="함초롬바탕"/>
              </a:rPr>
              <a:t>대전광역시</a:t>
            </a:r>
            <a:r>
              <a:rPr sz="1000" b="1" spc="60" dirty="0">
                <a:latin typeface="함초롬바탕"/>
                <a:cs typeface="함초롬바탕"/>
              </a:rPr>
              <a:t> </a:t>
            </a:r>
            <a:r>
              <a:rPr sz="1000" b="1" spc="-10" dirty="0">
                <a:latin typeface="함초롬바탕"/>
                <a:cs typeface="함초롬바탕"/>
              </a:rPr>
              <a:t>시립장애인복지관</a:t>
            </a:r>
            <a:endParaRPr sz="1000">
              <a:latin typeface="함초롬바탕"/>
              <a:cs typeface="함초롬바탕"/>
            </a:endParaRPr>
          </a:p>
          <a:p>
            <a:pPr marL="85725" indent="-73660">
              <a:lnSpc>
                <a:spcPct val="100000"/>
              </a:lnSpc>
              <a:spcBef>
                <a:spcPts val="755"/>
              </a:spcBef>
              <a:buClr>
                <a:srgbClr val="4E4E4E"/>
              </a:buClr>
              <a:buFont typeface="Arial"/>
              <a:buChar char="•"/>
              <a:tabLst>
                <a:tab pos="86360" algn="l"/>
              </a:tabLst>
            </a:pPr>
            <a:r>
              <a:rPr sz="1000" spc="-10" dirty="0">
                <a:latin typeface="함초롬바탕"/>
                <a:cs typeface="함초롬바탕"/>
              </a:rPr>
              <a:t>국가법률정보센터</a:t>
            </a:r>
            <a:endParaRPr sz="1000">
              <a:latin typeface="함초롬바탕"/>
              <a:cs typeface="함초롬바탕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268C9-2BFF-765D-C5AE-7EDF0D11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58473DE-DD5B-A077-7397-CDC8BFE6BC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EFBACAD1-C8F7-C7DB-68F8-7849B2E93593}"/>
              </a:ext>
            </a:extLst>
          </p:cNvPr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A2CC235-7440-E61E-1182-1EE6770E3685}"/>
                </a:ext>
              </a:extLst>
            </p:cNvPr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C3037AA-4341-9328-EADA-CDE2A814B99E}"/>
                </a:ext>
              </a:extLst>
            </p:cNvPr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B8DAC52-C538-0C2F-E753-A493605077A8}"/>
                </a:ext>
              </a:extLst>
            </p:cNvPr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F058AC6-B408-B109-0927-54A0DF9E4B81}"/>
                </a:ext>
              </a:extLst>
            </p:cNvPr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5E2B18E-1A21-6A00-6781-F852142D6ADF}"/>
                </a:ext>
              </a:extLst>
            </p:cNvPr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B10C49A-2C67-DF4A-FC78-3298F5B96CFB}"/>
                </a:ext>
              </a:extLst>
            </p:cNvPr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4B883C5-14C2-B67B-B0DF-33C265FEC7CB}"/>
                </a:ext>
              </a:extLst>
            </p:cNvPr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A5E44C5-B29C-C07A-1046-5E2D955B6C4B}"/>
                </a:ext>
              </a:extLst>
            </p:cNvPr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E8C1CAF-BB99-7A39-2B36-DAB4551C9EB1}"/>
                </a:ext>
              </a:extLst>
            </p:cNvPr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77FEA8B-1FAC-1246-2CFE-EF70E4606F43}"/>
                </a:ext>
              </a:extLst>
            </p:cNvPr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EC58836-8B2D-7532-AD0E-3679FAEAEA9E}"/>
                </a:ext>
              </a:extLst>
            </p:cNvPr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0F0FD5D-2E2E-4B38-037F-8AF3E1A66EB9}"/>
                </a:ext>
              </a:extLst>
            </p:cNvPr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6E9BB3E-F1E2-9D2B-52CE-BB2EFAABA7B7}"/>
                </a:ext>
              </a:extLst>
            </p:cNvPr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0BB4DB8-1E46-CFD9-5002-122A2AFF8990}"/>
                </a:ext>
              </a:extLst>
            </p:cNvPr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D04269F2-63E9-6104-1095-6D4D2232B523}"/>
                </a:ext>
              </a:extLst>
            </p:cNvPr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1579CEC-86F6-03CB-1AB3-2F4C3C435983}"/>
                </a:ext>
              </a:extLst>
            </p:cNvPr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57AFA198-6536-6B08-F87F-3F83B5C421A3}"/>
                </a:ext>
              </a:extLst>
            </p:cNvPr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B8F9635F-7E17-CEB9-1E78-BB93333B7887}"/>
                </a:ext>
              </a:extLst>
            </p:cNvPr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B4E481A-B119-9094-BB0E-19237A9CC4BF}"/>
                </a:ext>
              </a:extLst>
            </p:cNvPr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7007C74-802B-7D8F-1FF6-530A3F4C77CF}"/>
                </a:ext>
              </a:extLst>
            </p:cNvPr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39D9599-192E-0B32-FF8B-C5FB72C676B2}"/>
                </a:ext>
              </a:extLst>
            </p:cNvPr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72579EAE-2D57-6E1A-8D1F-A9007FEAD0B3}"/>
                </a:ext>
              </a:extLst>
            </p:cNvPr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52C50E35-DD78-080B-829C-484CDAC0C727}"/>
                </a:ext>
              </a:extLst>
            </p:cNvPr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01D558FA-1F83-DA46-A55D-DB6D3FBF3FC9}"/>
                </a:ext>
              </a:extLst>
            </p:cNvPr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24147077-8845-1BE0-4454-5356A230957F}"/>
                </a:ext>
              </a:extLst>
            </p:cNvPr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1B51EDEA-2D88-D560-7D1C-F30827A523BC}"/>
                </a:ext>
              </a:extLst>
            </p:cNvPr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2E58EE18-B17D-A090-77C7-92B5DFC35A00}"/>
                </a:ext>
              </a:extLst>
            </p:cNvPr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FA4B68C8-2C5B-3367-658C-433870EFE16A}"/>
                </a:ext>
              </a:extLst>
            </p:cNvPr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3C75EEF-C54F-436F-9E80-3C3A1C9ED407}"/>
                </a:ext>
              </a:extLst>
            </p:cNvPr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0FE87CC-4055-9393-00CF-5412C76606D7}"/>
                </a:ext>
              </a:extLst>
            </p:cNvPr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7FB73C92-AC59-633C-A8FF-BCBE390D74C5}"/>
                </a:ext>
              </a:extLst>
            </p:cNvPr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68520AD-1846-6B16-97BA-A41245CFDEE3}"/>
                </a:ext>
              </a:extLst>
            </p:cNvPr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547C40EB-6528-F4D9-997A-041363F147F1}"/>
                </a:ext>
              </a:extLst>
            </p:cNvPr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C35C7F99-4497-B0B4-1B1F-36CA4137000D}"/>
                </a:ext>
              </a:extLst>
            </p:cNvPr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C7D8EF9D-B00A-E579-8A98-472CC864ACB7}"/>
                </a:ext>
              </a:extLst>
            </p:cNvPr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9D2AE84-616C-2511-908E-4E8C4971FEC3}"/>
                </a:ext>
              </a:extLst>
            </p:cNvPr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FEFAB45B-D208-628D-3928-27CA2A7FFA57}"/>
                </a:ext>
              </a:extLst>
            </p:cNvPr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C31F2468-43D6-5733-04A4-AA84993F8D0E}"/>
                </a:ext>
              </a:extLst>
            </p:cNvPr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68663A91-C7A9-79F4-6D7F-916875768AEA}"/>
                </a:ext>
              </a:extLst>
            </p:cNvPr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3762D159-8065-07EF-1EEB-290B916251D9}"/>
                </a:ext>
              </a:extLst>
            </p:cNvPr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A28E6857-D9DD-A82B-EC9D-A8AF8E60A8EA}"/>
                </a:ext>
              </a:extLst>
            </p:cNvPr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26B8462B-7C6A-EDC4-00AB-52E3BCC7E167}"/>
                </a:ext>
              </a:extLst>
            </p:cNvPr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A73D566F-AE9F-99AD-A8AA-838EEBDBEEC1}"/>
                </a:ext>
              </a:extLst>
            </p:cNvPr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22FC5CC5-7344-7D01-830A-B69DDA6E81F6}"/>
                </a:ext>
              </a:extLst>
            </p:cNvPr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FC12699-A163-574D-881D-D8092141C8B7}"/>
                </a:ext>
              </a:extLst>
            </p:cNvPr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4ED44F5-A798-93A8-7981-A4D0CE4DC52C}"/>
                </a:ext>
              </a:extLst>
            </p:cNvPr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1F3E73C-EE2A-8EB2-FE28-2F46966AFB8D}"/>
                </a:ext>
              </a:extLst>
            </p:cNvPr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1802C3D0-BF9B-BB5A-7CBC-CC3FC08D6D87}"/>
                </a:ext>
              </a:extLst>
            </p:cNvPr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3BDE6517-E98C-B3C1-AFA3-05C308D80A8B}"/>
                </a:ext>
              </a:extLst>
            </p:cNvPr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ED5442E2-8444-24C4-03B8-D561CE7F3344}"/>
                </a:ext>
              </a:extLst>
            </p:cNvPr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34C13212-D516-1AE1-4FC1-30386F59B57E}"/>
                </a:ext>
              </a:extLst>
            </p:cNvPr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8562CEA2-EB58-B363-DA7E-80759358C444}"/>
                </a:ext>
              </a:extLst>
            </p:cNvPr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2D69DAC9-A684-B7A4-59B7-7EA2852442A4}"/>
                </a:ext>
              </a:extLst>
            </p:cNvPr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9FE5E929-7756-7573-30D5-A0DC77BAF0C9}"/>
              </a:ext>
            </a:extLst>
          </p:cNvPr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C445CB9C-EA15-8D49-AFD5-B9E72917900E}"/>
              </a:ext>
            </a:extLst>
          </p:cNvPr>
          <p:cNvSpPr txBox="1"/>
          <p:nvPr/>
        </p:nvSpPr>
        <p:spPr>
          <a:xfrm>
            <a:off x="179663" y="551311"/>
            <a:ext cx="4760595" cy="206569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전국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266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</a:t>
            </a: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8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</a:t>
            </a:r>
          </a:p>
          <a:p>
            <a:pPr marR="0" lvl="0" algn="just" fontAlgn="base" latinLnBrk="1">
              <a:lnSpc>
                <a:spcPct val="16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밀알복지관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동구아름다운복지관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대전광역시립손소리복지관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대전광역시립산성종합복지관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행복한우리복지관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유성구장애인종합복지관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대전광역시립장애인종합복지관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대덕구장애인종합복지관</a:t>
            </a: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DB491E57-6105-E374-CEF2-A5E2CBF9A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327504"/>
          </a:xfrm>
          <a:prstGeom prst="rect">
            <a:avLst/>
          </a:prstGeom>
        </p:spPr>
        <p:txBody>
          <a:bodyPr vert="horz" wrap="square" lIns="0" tIns="80497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120"/>
              </a:spcBef>
            </a:pPr>
            <a:r>
              <a:rPr sz="1600" dirty="0">
                <a:latin typeface="+mj-ea"/>
              </a:rPr>
              <a:t>장애인복지관</a:t>
            </a:r>
            <a:r>
              <a:rPr sz="1600" spc="75" dirty="0">
                <a:latin typeface="+mj-ea"/>
              </a:rPr>
              <a:t> </a:t>
            </a:r>
            <a:r>
              <a:rPr sz="1600" spc="-25" dirty="0">
                <a:latin typeface="+mj-ea"/>
              </a:rPr>
              <a:t>개수</a:t>
            </a:r>
          </a:p>
        </p:txBody>
      </p:sp>
    </p:spTree>
    <p:extLst>
      <p:ext uri="{BB962C8B-B14F-4D97-AF65-F5344CB8AC3E}">
        <p14:creationId xmlns:p14="http://schemas.microsoft.com/office/powerpoint/2010/main" val="94604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CDFD-C273-9D9E-5391-D944B2C2A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D791A4D-9707-F76A-3318-639422E9CF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B6803664-D808-C1D8-9C2F-8F167DB90BCA}"/>
              </a:ext>
            </a:extLst>
          </p:cNvPr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960784F-F7E5-9501-842E-15F79FF7CD35}"/>
                </a:ext>
              </a:extLst>
            </p:cNvPr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BFF0A1-BF49-E38F-FA07-5F5552836C69}"/>
                </a:ext>
              </a:extLst>
            </p:cNvPr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206512D-90A9-057D-5570-F14391E99DEB}"/>
                </a:ext>
              </a:extLst>
            </p:cNvPr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95DE472-72A3-02A2-B72B-33F6A02A8384}"/>
                </a:ext>
              </a:extLst>
            </p:cNvPr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3610918-30F0-2525-FF0D-6E4870425C0E}"/>
                </a:ext>
              </a:extLst>
            </p:cNvPr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7610C8D-10C9-ADFE-A168-1A9C28078639}"/>
                </a:ext>
              </a:extLst>
            </p:cNvPr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AA4A7BD-8F7A-025F-85A4-C57CA4D50662}"/>
                </a:ext>
              </a:extLst>
            </p:cNvPr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0B10D8A-6EC3-33EE-47F2-275ACD116542}"/>
                </a:ext>
              </a:extLst>
            </p:cNvPr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0A5C824-BFD9-1727-B44C-8D1CB4EACC87}"/>
                </a:ext>
              </a:extLst>
            </p:cNvPr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0B47984-D56F-82C7-11D8-C96B81AD22AE}"/>
                </a:ext>
              </a:extLst>
            </p:cNvPr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8994E17-AB73-EA9F-10C6-C334EE1B3A04}"/>
                </a:ext>
              </a:extLst>
            </p:cNvPr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B36EE0D-B125-6DC1-C5E7-0C64430E681F}"/>
                </a:ext>
              </a:extLst>
            </p:cNvPr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21C6D6-07D0-9108-382F-9BA2367AC2D3}"/>
                </a:ext>
              </a:extLst>
            </p:cNvPr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1D91D7E-E705-E75A-A214-72956456B5B8}"/>
                </a:ext>
              </a:extLst>
            </p:cNvPr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B6C11E39-E8A6-FC07-D815-025F12AFC7B3}"/>
                </a:ext>
              </a:extLst>
            </p:cNvPr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63F87955-25ED-B835-F8C5-EE2C85ECE4B2}"/>
                </a:ext>
              </a:extLst>
            </p:cNvPr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A74108C-A057-3C8F-36F9-97413CD35B6A}"/>
                </a:ext>
              </a:extLst>
            </p:cNvPr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17C003D-77E8-2D93-5644-EABF0D6F1C31}"/>
                </a:ext>
              </a:extLst>
            </p:cNvPr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AC19A17-0746-D455-C6D9-5C9B0DC03DB3}"/>
                </a:ext>
              </a:extLst>
            </p:cNvPr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406AD54-B57A-E6F6-7D73-B4CB799F8792}"/>
                </a:ext>
              </a:extLst>
            </p:cNvPr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0F33E259-E8B9-655E-FEB8-7C1A4D109975}"/>
                </a:ext>
              </a:extLst>
            </p:cNvPr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BECAC25-CAD6-D83C-0871-9900E0CE2AA5}"/>
                </a:ext>
              </a:extLst>
            </p:cNvPr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CF3FABA-A2CB-4FA9-FFEF-6948FF748B45}"/>
                </a:ext>
              </a:extLst>
            </p:cNvPr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24F0B8A-F4DE-ED21-F74B-406EA7858112}"/>
                </a:ext>
              </a:extLst>
            </p:cNvPr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2CE256B2-064D-CFEC-87EC-ABE987EA736C}"/>
                </a:ext>
              </a:extLst>
            </p:cNvPr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3C183037-E839-7FAB-2911-A757BF008A8A}"/>
                </a:ext>
              </a:extLst>
            </p:cNvPr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968E17E5-4602-E63B-F0AD-4F7482821A66}"/>
                </a:ext>
              </a:extLst>
            </p:cNvPr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6BD1FEF-ACEC-AF30-E2D0-CA77B57BCFE5}"/>
                </a:ext>
              </a:extLst>
            </p:cNvPr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B33FD717-2C11-3B13-2F4C-5386CEDF21FC}"/>
                </a:ext>
              </a:extLst>
            </p:cNvPr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E01D8306-3642-B3C6-3B95-DEF319461737}"/>
                </a:ext>
              </a:extLst>
            </p:cNvPr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83BD389B-6BF5-B729-6EF9-417368640316}"/>
                </a:ext>
              </a:extLst>
            </p:cNvPr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24E7D285-0441-BF2F-DABC-FA9C3DD67ADE}"/>
                </a:ext>
              </a:extLst>
            </p:cNvPr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FED3EEE9-CC46-6A1A-713E-1C60A352B589}"/>
                </a:ext>
              </a:extLst>
            </p:cNvPr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26CE1E18-2B43-A582-79D8-6576534DBE4B}"/>
                </a:ext>
              </a:extLst>
            </p:cNvPr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D7340F42-ADB0-3811-599E-6D5270CA6FDF}"/>
                </a:ext>
              </a:extLst>
            </p:cNvPr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25F8359C-9AA5-60EB-67D7-14E3CD0E0AAE}"/>
                </a:ext>
              </a:extLst>
            </p:cNvPr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E5C40347-5CE1-1D3D-30D3-808023707299}"/>
                </a:ext>
              </a:extLst>
            </p:cNvPr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8B5A8D47-BC34-379C-AA3B-73E82B881B4D}"/>
                </a:ext>
              </a:extLst>
            </p:cNvPr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B4DF2359-201C-CD6F-A56C-F0682FEA9959}"/>
                </a:ext>
              </a:extLst>
            </p:cNvPr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96C92A0E-CF52-0DC5-F7E0-342A466CF1AA}"/>
                </a:ext>
              </a:extLst>
            </p:cNvPr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CE8BAFE5-1971-7DCE-BCCE-46E27BAC9913}"/>
                </a:ext>
              </a:extLst>
            </p:cNvPr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086C38A4-D7EE-48B0-DDE8-32B1D77AFB9D}"/>
                </a:ext>
              </a:extLst>
            </p:cNvPr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E2D44D90-C3F2-FCDF-9658-3FAA16A1AA65}"/>
                </a:ext>
              </a:extLst>
            </p:cNvPr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B7F1BC18-F9D3-68DB-B7F9-39818F1450C3}"/>
                </a:ext>
              </a:extLst>
            </p:cNvPr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49901F95-7F6C-796B-2519-C9B07BF8C70C}"/>
                </a:ext>
              </a:extLst>
            </p:cNvPr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D2B3AB75-8494-DA3E-1B3C-8C237B5B7B1C}"/>
                </a:ext>
              </a:extLst>
            </p:cNvPr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49E2DDE5-F81F-5683-CBEA-ECA70F854FE1}"/>
                </a:ext>
              </a:extLst>
            </p:cNvPr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07D606B1-7077-DFBE-CE1A-69A46C75F0EF}"/>
                </a:ext>
              </a:extLst>
            </p:cNvPr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5B13F528-C3AD-2810-429F-E099B5E6BC51}"/>
                </a:ext>
              </a:extLst>
            </p:cNvPr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813C936-1BD9-C4AE-0C85-667CE51BEF56}"/>
                </a:ext>
              </a:extLst>
            </p:cNvPr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1C398029-C853-E07B-1E6B-60C65F606A78}"/>
                </a:ext>
              </a:extLst>
            </p:cNvPr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F7B36CEB-7814-73E4-8063-F604E215FD19}"/>
                </a:ext>
              </a:extLst>
            </p:cNvPr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A750FFF0-84F5-F6C1-5557-60F066DFEA52}"/>
                </a:ext>
              </a:extLst>
            </p:cNvPr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3A97A188-8CC5-9EB4-B83F-8FFDD2060F55}"/>
              </a:ext>
            </a:extLst>
          </p:cNvPr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EC593712-8A58-27A4-5D87-1BAC369B7265}"/>
              </a:ext>
            </a:extLst>
          </p:cNvPr>
          <p:cNvSpPr txBox="1"/>
          <p:nvPr/>
        </p:nvSpPr>
        <p:spPr>
          <a:xfrm>
            <a:off x="179663" y="551311"/>
            <a:ext cx="4760595" cy="194181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연혁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1962. 08. 20.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장애인거주시설 성세재활원 설립인가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1965. 03. 31.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사회복지법인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성재원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설립인가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1967. 06. 02.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대전성세재활학교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설립인가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1987. 05. 10.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 근로사업장 성세재활자립원 설립인가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1988. 01. 01.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성세체육관 개관</a:t>
            </a: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55F2C32E-22EB-1405-2517-1CE616CEDF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327504"/>
          </a:xfrm>
          <a:prstGeom prst="rect">
            <a:avLst/>
          </a:prstGeom>
        </p:spPr>
        <p:txBody>
          <a:bodyPr vert="horz" wrap="square" lIns="0" tIns="80497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120"/>
              </a:spcBef>
            </a:pPr>
            <a:r>
              <a:rPr lang="ko-KR" altLang="en-US" sz="1600" dirty="0">
                <a:latin typeface="+mj-ea"/>
              </a:rPr>
              <a:t>사회복지법인 성재원</a:t>
            </a:r>
          </a:p>
        </p:txBody>
      </p:sp>
    </p:spTree>
    <p:extLst>
      <p:ext uri="{BB962C8B-B14F-4D97-AF65-F5344CB8AC3E}">
        <p14:creationId xmlns:p14="http://schemas.microsoft.com/office/powerpoint/2010/main" val="3637824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800E-C630-EA38-5E49-F6B04D9C3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00E4423-D9FA-AAF7-1E73-D522EA4F90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7276BC68-139C-0ACF-F840-2AC2F12A1DE4}"/>
              </a:ext>
            </a:extLst>
          </p:cNvPr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2D45FE9-09B5-C0A3-0AEA-65B651D209BF}"/>
                </a:ext>
              </a:extLst>
            </p:cNvPr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FCCBF1F-42BA-D05F-396D-7C6E52DA91FF}"/>
                </a:ext>
              </a:extLst>
            </p:cNvPr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031632A-D022-6264-1FD7-4A94397EF2AC}"/>
                </a:ext>
              </a:extLst>
            </p:cNvPr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6C452AB-67F1-D9E4-CE6F-448792249624}"/>
                </a:ext>
              </a:extLst>
            </p:cNvPr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16D9C1E-F637-9616-B1C4-ECBE6E18491C}"/>
                </a:ext>
              </a:extLst>
            </p:cNvPr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755DEB3-5E94-C6EF-F285-0589FBF086CF}"/>
                </a:ext>
              </a:extLst>
            </p:cNvPr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322650E-EAC5-4489-B7E2-99F6CD5C25C0}"/>
                </a:ext>
              </a:extLst>
            </p:cNvPr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5FD704B-018A-B689-B5F3-E0F653E82645}"/>
                </a:ext>
              </a:extLst>
            </p:cNvPr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44FFC06-1F09-F638-1A69-42F24DDEDA3F}"/>
                </a:ext>
              </a:extLst>
            </p:cNvPr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6AEADE8-02B3-8315-B5B2-A5E74FD19CE9}"/>
                </a:ext>
              </a:extLst>
            </p:cNvPr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9FAA5C4-F3F6-D844-0255-3DB16C2FBD09}"/>
                </a:ext>
              </a:extLst>
            </p:cNvPr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8DE95C0-E612-452A-AA4E-153B630ED1D5}"/>
                </a:ext>
              </a:extLst>
            </p:cNvPr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9D5E7AC-52FA-064D-6BF4-FCDFF31B1264}"/>
                </a:ext>
              </a:extLst>
            </p:cNvPr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12D9779-BCF2-2D22-7925-03DC6CFBB999}"/>
                </a:ext>
              </a:extLst>
            </p:cNvPr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B73E3E19-627C-3CAF-9942-7E6BCC0246BC}"/>
                </a:ext>
              </a:extLst>
            </p:cNvPr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10738833-FDA3-3639-ED1F-AA039FB36350}"/>
                </a:ext>
              </a:extLst>
            </p:cNvPr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6FA309A6-1DDD-EA59-6D2D-9F0C997E2AFB}"/>
                </a:ext>
              </a:extLst>
            </p:cNvPr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325ECD79-527D-D588-6320-05E146BC5492}"/>
                </a:ext>
              </a:extLst>
            </p:cNvPr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4B5A78E9-F129-FD91-F6F3-5A5065FDD6AD}"/>
                </a:ext>
              </a:extLst>
            </p:cNvPr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162EF0AF-076D-3C48-96E6-D2F131E90BE2}"/>
                </a:ext>
              </a:extLst>
            </p:cNvPr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A2DA089-28D5-7487-2A55-E20A7B305A6B}"/>
                </a:ext>
              </a:extLst>
            </p:cNvPr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9707C37-AEF5-8760-5E5E-27FD9E0D02E6}"/>
                </a:ext>
              </a:extLst>
            </p:cNvPr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CE3FEFA-8714-A547-5FFF-CC8F260BF49A}"/>
                </a:ext>
              </a:extLst>
            </p:cNvPr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4F5E7CB6-32C4-78AF-21C1-3102054BD7B0}"/>
                </a:ext>
              </a:extLst>
            </p:cNvPr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0256306-6EB5-9FDA-260A-2F6E9C94E505}"/>
                </a:ext>
              </a:extLst>
            </p:cNvPr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AEFE237-5037-3EB0-7069-62CDE7C88B79}"/>
                </a:ext>
              </a:extLst>
            </p:cNvPr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C5A92A7-6DDB-2BA2-61EF-F03C4C1E7225}"/>
                </a:ext>
              </a:extLst>
            </p:cNvPr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E8EF47EF-7286-3CBA-A4F7-5780452F7DD6}"/>
                </a:ext>
              </a:extLst>
            </p:cNvPr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5794D10D-E0DB-EC1C-18FA-E099D7FC3F5E}"/>
                </a:ext>
              </a:extLst>
            </p:cNvPr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C77D043-1747-C1A6-CE3D-A5F4532A0660}"/>
                </a:ext>
              </a:extLst>
            </p:cNvPr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2B4EBD4-000C-6680-B0DB-77CAA45F0CD2}"/>
                </a:ext>
              </a:extLst>
            </p:cNvPr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BB872EB-BA6C-2F0B-1AA9-D42784BB04EE}"/>
                </a:ext>
              </a:extLst>
            </p:cNvPr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ABD93BD2-1E21-0708-96A3-6DDAD690F91A}"/>
                </a:ext>
              </a:extLst>
            </p:cNvPr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00E3C9FB-041E-D868-B12F-BD2EA9763CFF}"/>
                </a:ext>
              </a:extLst>
            </p:cNvPr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A8596C7-1EEF-EF1C-E5B1-04AFEF5B72EB}"/>
                </a:ext>
              </a:extLst>
            </p:cNvPr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3B8C32F6-63B4-50EF-C670-316B531F50B0}"/>
                </a:ext>
              </a:extLst>
            </p:cNvPr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4D9A48F-E7ED-E47B-AFCE-7FDA55A985A4}"/>
                </a:ext>
              </a:extLst>
            </p:cNvPr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A815A470-6122-3C51-A7B6-5BB0EF6DB025}"/>
                </a:ext>
              </a:extLst>
            </p:cNvPr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3E59F51E-DB26-CBD9-27E9-FCB9369EE836}"/>
                </a:ext>
              </a:extLst>
            </p:cNvPr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3CD16C06-B29D-7B22-9883-D90A90683568}"/>
                </a:ext>
              </a:extLst>
            </p:cNvPr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21E6AE05-A6B4-FAE8-0458-C31441348CC8}"/>
                </a:ext>
              </a:extLst>
            </p:cNvPr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F38643F-9E78-BF20-1AD3-CF3224ADC2F3}"/>
                </a:ext>
              </a:extLst>
            </p:cNvPr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2D64F8B2-96AB-9A9A-4940-38F67FD45320}"/>
                </a:ext>
              </a:extLst>
            </p:cNvPr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E7C47727-278A-3AD8-77CE-B7CA0F9E1110}"/>
                </a:ext>
              </a:extLst>
            </p:cNvPr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BA3832E8-8CA1-DFF4-B3CA-F4ADF0C5A4B5}"/>
                </a:ext>
              </a:extLst>
            </p:cNvPr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F3FC01C9-45E2-2C16-C1E1-858E1201BA7C}"/>
                </a:ext>
              </a:extLst>
            </p:cNvPr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C95B00C0-8F57-3542-FEEB-DA80CC7C94B0}"/>
                </a:ext>
              </a:extLst>
            </p:cNvPr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A56ADFEA-9843-9852-DAFF-24FA6444CC30}"/>
                </a:ext>
              </a:extLst>
            </p:cNvPr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B3093086-7FD8-8BB2-8BE9-6C487A2CA701}"/>
                </a:ext>
              </a:extLst>
            </p:cNvPr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9E3EFAD0-E5F3-DC64-BEFF-DED1730C68B6}"/>
                </a:ext>
              </a:extLst>
            </p:cNvPr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6ACE5A88-8FE5-5418-4A9D-9169139637C3}"/>
                </a:ext>
              </a:extLst>
            </p:cNvPr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8D71697C-75B1-8EDD-CEC9-1633D3DAE0DC}"/>
                </a:ext>
              </a:extLst>
            </p:cNvPr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1327F109-39DE-4186-9B66-606705AD5D1E}"/>
                </a:ext>
              </a:extLst>
            </p:cNvPr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1AA7330A-CFE0-661E-068D-04FB98B4DF86}"/>
              </a:ext>
            </a:extLst>
          </p:cNvPr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CBCE276A-0D04-1BA3-02E9-75906C1B1D57}"/>
              </a:ext>
            </a:extLst>
          </p:cNvPr>
          <p:cNvSpPr txBox="1"/>
          <p:nvPr/>
        </p:nvSpPr>
        <p:spPr>
          <a:xfrm>
            <a:off x="179663" y="551311"/>
            <a:ext cx="4760595" cy="194181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1988. 06. 22.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장애인이용시설 대전광역시립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  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장애인종합복지관 개관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1990. 07. 03.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성세재활병원 설립인가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2000. 12. 26.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보호작업시설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성세시온의집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설립인가</a:t>
            </a: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2018. 04. 19.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사회복지법인 성재원 공학박사 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윤여웅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이사장 취임</a:t>
            </a: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03604889-808F-2D13-4694-4E9E2EF78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327504"/>
          </a:xfrm>
          <a:prstGeom prst="rect">
            <a:avLst/>
          </a:prstGeom>
        </p:spPr>
        <p:txBody>
          <a:bodyPr vert="horz" wrap="square" lIns="0" tIns="80497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120"/>
              </a:spcBef>
            </a:pPr>
            <a:r>
              <a:rPr lang="ko-KR" altLang="en-US" sz="1600" dirty="0"/>
              <a:t>사회복지법인 성재원</a:t>
            </a:r>
          </a:p>
        </p:txBody>
      </p:sp>
    </p:spTree>
    <p:extLst>
      <p:ext uri="{BB962C8B-B14F-4D97-AF65-F5344CB8AC3E}">
        <p14:creationId xmlns:p14="http://schemas.microsoft.com/office/powerpoint/2010/main" val="287276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757F6-33E7-1E18-01B4-65CB75CD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AD2BA33-A524-BD93-1376-9BD30391A3A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E980ACBF-C2BB-565F-D200-01CE032D5A9A}"/>
              </a:ext>
            </a:extLst>
          </p:cNvPr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7C8E33C-9871-035C-8110-521415F36794}"/>
                </a:ext>
              </a:extLst>
            </p:cNvPr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D0B12DA-4157-541A-3AC9-B62781D13976}"/>
                </a:ext>
              </a:extLst>
            </p:cNvPr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DCCE5E4-44EC-B2AF-25F1-551F86E2F144}"/>
                </a:ext>
              </a:extLst>
            </p:cNvPr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0930E28-A6A1-8ED6-7A84-B0858F449244}"/>
                </a:ext>
              </a:extLst>
            </p:cNvPr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A7586C7-FD10-FA8C-AEF8-F8DF8B1958E1}"/>
                </a:ext>
              </a:extLst>
            </p:cNvPr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8DC01A-441A-594C-6F47-B5A2EE15DB3F}"/>
                </a:ext>
              </a:extLst>
            </p:cNvPr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248613C-DC62-22D3-59A5-3C4636B7167A}"/>
                </a:ext>
              </a:extLst>
            </p:cNvPr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3F21FCD-13DF-AFEE-78F5-946356F3BD02}"/>
                </a:ext>
              </a:extLst>
            </p:cNvPr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8CC2FA6-95B8-0E3B-40FB-F2B3ABCE2600}"/>
                </a:ext>
              </a:extLst>
            </p:cNvPr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B99ACB8-EAEC-4D3F-049F-68D5F1DE9B83}"/>
                </a:ext>
              </a:extLst>
            </p:cNvPr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AEE73CF-2177-A622-167B-2C9C22AA7100}"/>
                </a:ext>
              </a:extLst>
            </p:cNvPr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43492C5-75FB-4CED-A92E-CEB679B9A7D4}"/>
                </a:ext>
              </a:extLst>
            </p:cNvPr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4E63FC2-A7CA-9EAC-5BEC-FCE734DAA0B4}"/>
                </a:ext>
              </a:extLst>
            </p:cNvPr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68F9F31-025B-1C83-CCA9-00B6A8F7E11D}"/>
                </a:ext>
              </a:extLst>
            </p:cNvPr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AD8E438-5DD4-EB6B-7A47-A1E5ED7D00BC}"/>
                </a:ext>
              </a:extLst>
            </p:cNvPr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2EB4450-EEF6-6AA7-4582-BAB484150BAB}"/>
                </a:ext>
              </a:extLst>
            </p:cNvPr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6503D62D-27F6-49F0-B674-6F6823DA9037}"/>
                </a:ext>
              </a:extLst>
            </p:cNvPr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59DF3697-B139-BCF7-C7C3-9097D812BEEA}"/>
                </a:ext>
              </a:extLst>
            </p:cNvPr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0BC0816C-38C3-8564-6995-D86F8749ABC4}"/>
                </a:ext>
              </a:extLst>
            </p:cNvPr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D1B175D7-C5EE-26F5-9F39-D3356DE6622E}"/>
                </a:ext>
              </a:extLst>
            </p:cNvPr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B4E1A6CF-43F5-29A1-4C04-914E908E45FD}"/>
                </a:ext>
              </a:extLst>
            </p:cNvPr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A405ED08-4946-E8B9-5014-DB6163A6F77F}"/>
                </a:ext>
              </a:extLst>
            </p:cNvPr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BAD95B65-20CD-9AFE-159C-2E5422D4D7BE}"/>
                </a:ext>
              </a:extLst>
            </p:cNvPr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77F508CF-D00F-7958-1613-85CEF85B7421}"/>
                </a:ext>
              </a:extLst>
            </p:cNvPr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76B15073-1EA2-34C6-45EB-1B685F83AF64}"/>
                </a:ext>
              </a:extLst>
            </p:cNvPr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AC118CB8-8CC0-699C-FE85-36EA67945B04}"/>
                </a:ext>
              </a:extLst>
            </p:cNvPr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7439713-8D3B-3F69-8D62-A261B6646219}"/>
                </a:ext>
              </a:extLst>
            </p:cNvPr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A3A017E9-3EC0-976F-209E-D43D9780E4DC}"/>
                </a:ext>
              </a:extLst>
            </p:cNvPr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C1D11956-EC4E-EFC3-0EF1-939596A9A8C4}"/>
                </a:ext>
              </a:extLst>
            </p:cNvPr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D883AB4E-36EE-C7BC-1FF9-6841A43FD428}"/>
                </a:ext>
              </a:extLst>
            </p:cNvPr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D9F7A51-8AE1-E481-6740-87622DFC3341}"/>
                </a:ext>
              </a:extLst>
            </p:cNvPr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CDBFCFE-E019-5158-EE85-D96CE81210B8}"/>
                </a:ext>
              </a:extLst>
            </p:cNvPr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123D461-CC7B-18EF-CF77-C7F655BB372B}"/>
                </a:ext>
              </a:extLst>
            </p:cNvPr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4DCDDF02-A08C-AC95-6233-0B75242ADD69}"/>
                </a:ext>
              </a:extLst>
            </p:cNvPr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CBAEF01C-CE64-7FF4-D0D4-006F647847FB}"/>
                </a:ext>
              </a:extLst>
            </p:cNvPr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6CD8447D-64D4-3BD1-800E-C1C2C82C4E7F}"/>
                </a:ext>
              </a:extLst>
            </p:cNvPr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CF8183F-BC7E-1A5C-26ED-FC55045D558B}"/>
                </a:ext>
              </a:extLst>
            </p:cNvPr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AF33FFB3-F7CF-8F79-C57C-059C6AFCA616}"/>
                </a:ext>
              </a:extLst>
            </p:cNvPr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72617379-1D37-1552-E8F2-AA70560368B9}"/>
                </a:ext>
              </a:extLst>
            </p:cNvPr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3977731-86D0-0326-9B4E-D96AA4F7D4EA}"/>
                </a:ext>
              </a:extLst>
            </p:cNvPr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90892855-E9C8-FE83-C3EE-5657C321DC68}"/>
                </a:ext>
              </a:extLst>
            </p:cNvPr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42CF87B4-6EA9-4CC1-1664-F49DEF6972E3}"/>
                </a:ext>
              </a:extLst>
            </p:cNvPr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749118C3-91B2-8AB6-44F5-EE40BAF28E1A}"/>
                </a:ext>
              </a:extLst>
            </p:cNvPr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49A8BF65-C1CA-BBFC-E785-82B54C71D7BF}"/>
                </a:ext>
              </a:extLst>
            </p:cNvPr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2728E2DD-84FA-48CD-EFC0-05C1D0AB1B22}"/>
                </a:ext>
              </a:extLst>
            </p:cNvPr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A34B82F5-9205-C86C-441C-A24747F38994}"/>
                </a:ext>
              </a:extLst>
            </p:cNvPr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0A4A13EF-969A-081C-5848-CAFDB8F5B9F6}"/>
                </a:ext>
              </a:extLst>
            </p:cNvPr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E45752E1-65A6-DD62-9D2D-17FDECAD2AF1}"/>
                </a:ext>
              </a:extLst>
            </p:cNvPr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6D99D79A-944A-6DC5-8042-5D4D1CE04B7F}"/>
                </a:ext>
              </a:extLst>
            </p:cNvPr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E8D5F07D-0E05-C42F-B7D8-F2DA333F780D}"/>
                </a:ext>
              </a:extLst>
            </p:cNvPr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11FA0081-165D-D667-51AF-AB592BA8256B}"/>
                </a:ext>
              </a:extLst>
            </p:cNvPr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A7687EC3-C2C3-AEF9-F562-FCED74C202B5}"/>
                </a:ext>
              </a:extLst>
            </p:cNvPr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1825E11E-01E7-3966-18E0-2A0E78BD755A}"/>
                </a:ext>
              </a:extLst>
            </p:cNvPr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94CEC319-6BA4-471C-00B9-1E1E74ABAB66}"/>
              </a:ext>
            </a:extLst>
          </p:cNvPr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72964D0A-8427-3124-4D1B-39857CD72F49}"/>
              </a:ext>
            </a:extLst>
          </p:cNvPr>
          <p:cNvSpPr txBox="1"/>
          <p:nvPr/>
        </p:nvSpPr>
        <p:spPr>
          <a:xfrm>
            <a:off x="179663" y="551311"/>
            <a:ext cx="4760595" cy="129548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성세시온의집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</a:p>
          <a:p>
            <a:pPr marR="0" algn="just" fontAlgn="base" latinLnBrk="1">
              <a:lnSpc>
                <a:spcPct val="15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중증장애인의 재활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자립을 목적으로 하여 직업상담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직업훈련 프로그램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직업 전 훈련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사회적응 훈련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기타 지원활동 등을 실시하는 장애인직업재활시설</a:t>
            </a: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0770E044-645A-70E8-0D1C-0741228D6B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327504"/>
          </a:xfrm>
          <a:prstGeom prst="rect">
            <a:avLst/>
          </a:prstGeom>
        </p:spPr>
        <p:txBody>
          <a:bodyPr vert="horz" wrap="square" lIns="0" tIns="80497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120"/>
              </a:spcBef>
            </a:pPr>
            <a:r>
              <a:rPr lang="ko-KR" altLang="en-US" sz="1600" dirty="0"/>
              <a:t>사회복지법인 성재원</a:t>
            </a:r>
          </a:p>
        </p:txBody>
      </p:sp>
    </p:spTree>
    <p:extLst>
      <p:ext uri="{BB962C8B-B14F-4D97-AF65-F5344CB8AC3E}">
        <p14:creationId xmlns:p14="http://schemas.microsoft.com/office/powerpoint/2010/main" val="1647452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D2642-D78F-F1C8-577D-4B4C71C2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4578838-D1B1-60C3-010D-CF06508EDC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1F7C9020-8E6B-B9D9-0831-979A21132C09}"/>
              </a:ext>
            </a:extLst>
          </p:cNvPr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22DEA7A-EEFA-6D44-0167-A2CA21A1D0CE}"/>
                </a:ext>
              </a:extLst>
            </p:cNvPr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CC5F88A-18C6-594C-AB91-B222848F5960}"/>
                </a:ext>
              </a:extLst>
            </p:cNvPr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5F2D0C0-E9E3-7835-944E-1AFD6C8D59EC}"/>
                </a:ext>
              </a:extLst>
            </p:cNvPr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D1E9171-ACAC-550C-7DF2-01A39E09AD57}"/>
                </a:ext>
              </a:extLst>
            </p:cNvPr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5A41D44-AACD-38C5-C24C-FD644420100D}"/>
                </a:ext>
              </a:extLst>
            </p:cNvPr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8AD5F82-B071-9018-F69A-377143706E5E}"/>
                </a:ext>
              </a:extLst>
            </p:cNvPr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9D5D4F4-3B66-D58E-AED4-009EF35E4C56}"/>
                </a:ext>
              </a:extLst>
            </p:cNvPr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4D8637F-85C5-0234-F2B2-03BA818691EE}"/>
                </a:ext>
              </a:extLst>
            </p:cNvPr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42E4698-C174-E802-1D55-AC571FCEE08A}"/>
                </a:ext>
              </a:extLst>
            </p:cNvPr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D17E5DD-DD4F-A42E-E378-73878ED64C88}"/>
                </a:ext>
              </a:extLst>
            </p:cNvPr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F3F4EAE-FF19-13EE-DEBF-4128A00B3596}"/>
                </a:ext>
              </a:extLst>
            </p:cNvPr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56DD5FD-E93C-1AC4-91D5-BE10AE0E6D79}"/>
                </a:ext>
              </a:extLst>
            </p:cNvPr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270A638-4301-9438-421E-F6EF0DABC4C4}"/>
                </a:ext>
              </a:extLst>
            </p:cNvPr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12464BE-61DA-D516-0F7D-E5018BF060CE}"/>
                </a:ext>
              </a:extLst>
            </p:cNvPr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0AF62FA-67BB-6BAC-428C-98B20E0BF51B}"/>
                </a:ext>
              </a:extLst>
            </p:cNvPr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35E3CE0F-2858-0F1D-5CA4-E3495D8DE9AD}"/>
                </a:ext>
              </a:extLst>
            </p:cNvPr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FEF333FF-F875-6385-0BC0-0207AC63FA1B}"/>
                </a:ext>
              </a:extLst>
            </p:cNvPr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1AB84B75-0C6A-29A4-E98E-95C16895BEE9}"/>
                </a:ext>
              </a:extLst>
            </p:cNvPr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0A2972D3-17C1-1C24-3E19-8F1212713EC7}"/>
                </a:ext>
              </a:extLst>
            </p:cNvPr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E410663E-5DB0-5D8E-1586-7967DA2EA033}"/>
                </a:ext>
              </a:extLst>
            </p:cNvPr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824F750E-4C7D-AA4F-0A05-44AC5F8B870E}"/>
                </a:ext>
              </a:extLst>
            </p:cNvPr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32CB2FA-5CF6-A457-66CC-286ABE7825D4}"/>
                </a:ext>
              </a:extLst>
            </p:cNvPr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20FAD23-79FB-5BC2-80C4-0BE818103D88}"/>
                </a:ext>
              </a:extLst>
            </p:cNvPr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B5CEB46A-2D27-53BF-4D68-CB7DF46D0086}"/>
                </a:ext>
              </a:extLst>
            </p:cNvPr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93B64FC-2290-337A-340E-E8F94BFB8116}"/>
                </a:ext>
              </a:extLst>
            </p:cNvPr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8787C3D-C6DA-C153-26DD-A5CAADF8BEB0}"/>
                </a:ext>
              </a:extLst>
            </p:cNvPr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E3DA8347-5CC1-8C66-E59F-EF6A2AF2823A}"/>
                </a:ext>
              </a:extLst>
            </p:cNvPr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18C013EE-6963-F36F-5B7B-60200FA957D4}"/>
                </a:ext>
              </a:extLst>
            </p:cNvPr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1E347DDF-D70A-E469-6092-97FE87E2771D}"/>
                </a:ext>
              </a:extLst>
            </p:cNvPr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7A7BC827-31CA-0737-7150-8BCD60389B0B}"/>
                </a:ext>
              </a:extLst>
            </p:cNvPr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A5716C3-1E9B-5E55-1C96-B2F8CB22F487}"/>
                </a:ext>
              </a:extLst>
            </p:cNvPr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A3DBDA34-0773-570B-B9B2-9A41A7A9B416}"/>
                </a:ext>
              </a:extLst>
            </p:cNvPr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29BF16C6-01F3-B472-C91D-E8B1E5078B64}"/>
                </a:ext>
              </a:extLst>
            </p:cNvPr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291D0C66-0341-4329-04E7-F70CF70367FF}"/>
                </a:ext>
              </a:extLst>
            </p:cNvPr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31C220A-95A6-5D9B-9AE1-9FA75A09EE15}"/>
                </a:ext>
              </a:extLst>
            </p:cNvPr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FCAA1CA2-BE8C-829D-924D-8719A26C3209}"/>
                </a:ext>
              </a:extLst>
            </p:cNvPr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7E27266E-675D-F6EB-B469-475A9DB27C9E}"/>
                </a:ext>
              </a:extLst>
            </p:cNvPr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650E2FD5-DBD1-ECF6-1749-49E56940429F}"/>
                </a:ext>
              </a:extLst>
            </p:cNvPr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4642A831-BB5C-570A-80A8-45B7434554C8}"/>
                </a:ext>
              </a:extLst>
            </p:cNvPr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B35D5EAD-7531-F234-0B79-692D846EC397}"/>
                </a:ext>
              </a:extLst>
            </p:cNvPr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901711D2-6D2E-AD30-A7CC-AD0EABD853CB}"/>
                </a:ext>
              </a:extLst>
            </p:cNvPr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72054D34-A6AE-0C26-5866-80E63BB02502}"/>
                </a:ext>
              </a:extLst>
            </p:cNvPr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D1F63CD8-001D-D469-A385-677A4218328B}"/>
                </a:ext>
              </a:extLst>
            </p:cNvPr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D1064D96-CEAF-65A1-6148-B03FD087DDB8}"/>
                </a:ext>
              </a:extLst>
            </p:cNvPr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948FBA3A-3D3F-C7EF-D9F3-13495400478D}"/>
                </a:ext>
              </a:extLst>
            </p:cNvPr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C7B99D81-790B-2536-ADE2-04D61B6EE20C}"/>
                </a:ext>
              </a:extLst>
            </p:cNvPr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FB861D6E-1F4F-FF8E-0D78-B571EF172E1A}"/>
                </a:ext>
              </a:extLst>
            </p:cNvPr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A0915BF3-352A-C10D-0B52-958D2FF7A2EE}"/>
                </a:ext>
              </a:extLst>
            </p:cNvPr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FA397E04-F997-7269-38B1-BC4CD7FCA1B8}"/>
                </a:ext>
              </a:extLst>
            </p:cNvPr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4EC22EB-9F0B-7843-90BE-1CABD8CAC896}"/>
                </a:ext>
              </a:extLst>
            </p:cNvPr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86A1F950-B24E-F70D-9184-C4B991DD1993}"/>
                </a:ext>
              </a:extLst>
            </p:cNvPr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E9535365-38DF-89B9-33FB-AE9A6FF4C69E}"/>
                </a:ext>
              </a:extLst>
            </p:cNvPr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2368CCB7-606A-2A9D-D9FD-D6FE208F074D}"/>
                </a:ext>
              </a:extLst>
            </p:cNvPr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9C9A4237-CBF5-C057-ECAB-4CB63F8BEBF5}"/>
              </a:ext>
            </a:extLst>
          </p:cNvPr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8E878CF4-EC26-8B42-A8A7-1A0C8D0D6A82}"/>
              </a:ext>
            </a:extLst>
          </p:cNvPr>
          <p:cNvSpPr txBox="1"/>
          <p:nvPr/>
        </p:nvSpPr>
        <p:spPr>
          <a:xfrm>
            <a:off x="179663" y="551311"/>
            <a:ext cx="4760595" cy="129548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장애인의 전인재활 및 복지증진과 직업환경 하에서 고용의 기회를 제공함으로써 직업적 잠재력을 극대화하고 자립기반을 확립하여 일반고용과 사회통합을 통하여 바람직하고 행복한 삶을 추구하고자 한다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2455C047-728E-F443-95FF-05AACFCDD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327504"/>
          </a:xfrm>
          <a:prstGeom prst="rect">
            <a:avLst/>
          </a:prstGeom>
        </p:spPr>
        <p:txBody>
          <a:bodyPr vert="horz" wrap="square" lIns="0" tIns="80497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120"/>
              </a:spcBef>
            </a:pPr>
            <a:r>
              <a:rPr lang="en-US" altLang="ko-KR" sz="1600" dirty="0"/>
              <a:t>2. </a:t>
            </a:r>
            <a:r>
              <a:rPr lang="ko-KR" altLang="en-US" sz="1600" dirty="0"/>
              <a:t>경영이념 </a:t>
            </a:r>
            <a:r>
              <a:rPr lang="en-US" altLang="ko-KR" sz="1600" dirty="0"/>
              <a:t>(</a:t>
            </a:r>
            <a:r>
              <a:rPr lang="ko-KR" altLang="en-US" sz="1600" dirty="0"/>
              <a:t>미션</a:t>
            </a:r>
            <a:r>
              <a:rPr lang="en-US" altLang="ko-K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8482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8C235-BC38-BF42-0831-6B2B4786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101A3F5-49DD-FE23-F6E4-1F03DA3BF9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93CE37FA-DD46-5FC7-4CB7-A02CC71D0219}"/>
              </a:ext>
            </a:extLst>
          </p:cNvPr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807E1BE-11DF-60A9-AA3F-DFD01CD8D109}"/>
                </a:ext>
              </a:extLst>
            </p:cNvPr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42732EC-4DFC-9C67-FCE8-DF2A088A55EA}"/>
                </a:ext>
              </a:extLst>
            </p:cNvPr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0A7851F-A5AC-8541-8A5B-C1046362D7AC}"/>
                </a:ext>
              </a:extLst>
            </p:cNvPr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64B3639-160B-5117-78CE-07CA8695A588}"/>
                </a:ext>
              </a:extLst>
            </p:cNvPr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6B4BF64-1F04-8526-5A09-6BE7E0B89DB6}"/>
                </a:ext>
              </a:extLst>
            </p:cNvPr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B27A7FC-C923-0571-8A40-5268A081FDC2}"/>
                </a:ext>
              </a:extLst>
            </p:cNvPr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9397181-37BD-FCA0-5030-06A7BA476D7C}"/>
                </a:ext>
              </a:extLst>
            </p:cNvPr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383CB4E0-7487-78AA-BB2B-31D4268B3AE4}"/>
                </a:ext>
              </a:extLst>
            </p:cNvPr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D7F4C01-C446-5103-E86E-AB46CC9A6BE7}"/>
                </a:ext>
              </a:extLst>
            </p:cNvPr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27E831E-A6C3-7FE5-4D75-0DCDC12A3A33}"/>
                </a:ext>
              </a:extLst>
            </p:cNvPr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66E60C5-B4AE-28CF-88BE-F4DD7244B239}"/>
                </a:ext>
              </a:extLst>
            </p:cNvPr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BD722-8B12-E8F9-94BE-B7A402F5D3B9}"/>
                </a:ext>
              </a:extLst>
            </p:cNvPr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7B097BB-2D05-2E90-9494-F083E9E7C9B0}"/>
                </a:ext>
              </a:extLst>
            </p:cNvPr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29DCAF-B1D9-519B-1FFA-3168DC4F53ED}"/>
                </a:ext>
              </a:extLst>
            </p:cNvPr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A815EE7-4834-E9FE-7981-5A0D0F7244B6}"/>
                </a:ext>
              </a:extLst>
            </p:cNvPr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46E32CC4-0C19-B602-6495-A756D69E9836}"/>
                </a:ext>
              </a:extLst>
            </p:cNvPr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BD1DBB5-1C80-5A90-94A1-496D88A4411C}"/>
                </a:ext>
              </a:extLst>
            </p:cNvPr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16C01141-DD38-2894-AEE0-696EF2AD33E9}"/>
                </a:ext>
              </a:extLst>
            </p:cNvPr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6559C22-E88A-E08A-3797-3060D5BEB63A}"/>
                </a:ext>
              </a:extLst>
            </p:cNvPr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E6235D0F-7384-3507-1B47-B1E833B500C4}"/>
                </a:ext>
              </a:extLst>
            </p:cNvPr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33F8F25-A548-D05F-C363-88BF50878504}"/>
                </a:ext>
              </a:extLst>
            </p:cNvPr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FD8A3EB9-46F3-AE75-AF71-60E5AD03BD44}"/>
                </a:ext>
              </a:extLst>
            </p:cNvPr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8AB9AFCF-E28A-016C-77EA-414F843A9890}"/>
                </a:ext>
              </a:extLst>
            </p:cNvPr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1D125CCE-EB8F-42C8-0153-9908F943B3C6}"/>
                </a:ext>
              </a:extLst>
            </p:cNvPr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FE398FE5-A56A-C509-0FE3-CBDC137EF83F}"/>
                </a:ext>
              </a:extLst>
            </p:cNvPr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A7D85E1E-B004-C70B-E0D5-678BA22F86E2}"/>
                </a:ext>
              </a:extLst>
            </p:cNvPr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BA2E43C-6BDE-A8E0-1851-9407B48A7C05}"/>
                </a:ext>
              </a:extLst>
            </p:cNvPr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05E15258-9135-1EEB-981A-5ED313BA5A57}"/>
                </a:ext>
              </a:extLst>
            </p:cNvPr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AA1A78F1-7787-7029-CF57-686A5B620C50}"/>
                </a:ext>
              </a:extLst>
            </p:cNvPr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4A54B3C-A3A8-7C17-8743-DEE5F8E3EF61}"/>
                </a:ext>
              </a:extLst>
            </p:cNvPr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5132C98E-E47F-1C67-2039-8598BEF70325}"/>
                </a:ext>
              </a:extLst>
            </p:cNvPr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DB486E0B-71C2-8C14-D8FD-2B4EED64410B}"/>
                </a:ext>
              </a:extLst>
            </p:cNvPr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72434539-7A3E-F586-F032-CEAB6E327DE7}"/>
                </a:ext>
              </a:extLst>
            </p:cNvPr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0E56B06-54A2-548A-8565-4C9499BCAA03}"/>
                </a:ext>
              </a:extLst>
            </p:cNvPr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0901513D-A2FD-BCD1-E370-E49AE674B9A2}"/>
                </a:ext>
              </a:extLst>
            </p:cNvPr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42DA4A48-0929-9DE5-105C-1C124BA2B350}"/>
                </a:ext>
              </a:extLst>
            </p:cNvPr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6CA1B48-55BB-904A-60D9-896127270BB5}"/>
                </a:ext>
              </a:extLst>
            </p:cNvPr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02B8B9F4-7D6E-4035-F449-73A44EA82172}"/>
                </a:ext>
              </a:extLst>
            </p:cNvPr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24F93D90-397E-8608-EB76-9F2849641BA5}"/>
                </a:ext>
              </a:extLst>
            </p:cNvPr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A5BACE0C-6C45-7DC0-E927-7363BAAC80F8}"/>
                </a:ext>
              </a:extLst>
            </p:cNvPr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B1E7FBB8-C29D-7713-5CFD-615B262B639D}"/>
                </a:ext>
              </a:extLst>
            </p:cNvPr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95D91EC-CCA9-5A32-AFCA-DCEFED6755AF}"/>
                </a:ext>
              </a:extLst>
            </p:cNvPr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C7E997E-5D1F-B6C2-9B4F-FCE6B4E53E63}"/>
                </a:ext>
              </a:extLst>
            </p:cNvPr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9A05C1E9-B610-FB59-48A7-8EF4A29FE34C}"/>
                </a:ext>
              </a:extLst>
            </p:cNvPr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18FBD282-E5B4-1D55-210A-FAB100E68962}"/>
                </a:ext>
              </a:extLst>
            </p:cNvPr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FF8376FD-E511-6B18-5A2A-07DE93E19AFB}"/>
                </a:ext>
              </a:extLst>
            </p:cNvPr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B67D51EF-FA02-E3AE-3081-70D4889F6A95}"/>
                </a:ext>
              </a:extLst>
            </p:cNvPr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6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6" y="56273"/>
                  </a:lnTo>
                  <a:lnTo>
                    <a:pt x="10633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AE7F30D4-120E-7AD0-02FB-E38667717A12}"/>
                </a:ext>
              </a:extLst>
            </p:cNvPr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EC1139AB-50DA-2257-FF82-C04232214A6F}"/>
                </a:ext>
              </a:extLst>
            </p:cNvPr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D16154C4-A355-1D84-8C1A-0288AEED65D7}"/>
                </a:ext>
              </a:extLst>
            </p:cNvPr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BC197BE3-2E9D-0ED7-B7C0-A6070997AD20}"/>
                </a:ext>
              </a:extLst>
            </p:cNvPr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07788EF9-B978-1719-F643-D0467DEDD53F}"/>
                </a:ext>
              </a:extLst>
            </p:cNvPr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9A4683AC-EA79-329E-8EB3-72E223DED628}"/>
                </a:ext>
              </a:extLst>
            </p:cNvPr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8826" y="0"/>
                  </a:lnTo>
                  <a:lnTo>
                    <a:pt x="8826" y="54673"/>
                  </a:lnTo>
                  <a:lnTo>
                    <a:pt x="0" y="54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E0EA01BA-9A73-DE52-D990-6C368DC55101}"/>
              </a:ext>
            </a:extLst>
          </p:cNvPr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30681B28-1C61-9683-4881-11C3B6166476}"/>
              </a:ext>
            </a:extLst>
          </p:cNvPr>
          <p:cNvSpPr txBox="1"/>
          <p:nvPr/>
        </p:nvSpPr>
        <p:spPr>
          <a:xfrm>
            <a:off x="179663" y="551311"/>
            <a:ext cx="4760595" cy="64915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직업으로 장애를 넘습니다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285750" marR="0" indent="-285750" algn="just" fontAlgn="base" latinLnBrk="1">
              <a:lnSpc>
                <a:spcPct val="150000"/>
              </a:lnSpc>
              <a:buFontTx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직업으로 세상과 통합니다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396DE943-A6FF-6777-8409-FB6BF5C58E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" y="92456"/>
            <a:ext cx="4940300" cy="327504"/>
          </a:xfrm>
          <a:prstGeom prst="rect">
            <a:avLst/>
          </a:prstGeom>
        </p:spPr>
        <p:txBody>
          <a:bodyPr vert="horz" wrap="square" lIns="0" tIns="80497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120"/>
              </a:spcBef>
            </a:pPr>
            <a:r>
              <a:rPr lang="en-US" altLang="ko-KR" sz="1600" dirty="0">
                <a:latin typeface="+mj-ea"/>
              </a:rPr>
              <a:t>3. </a:t>
            </a:r>
            <a:r>
              <a:rPr lang="ko-KR" altLang="en-US" sz="1600" dirty="0">
                <a:latin typeface="+mj-ea"/>
              </a:rPr>
              <a:t>비전</a:t>
            </a:r>
            <a:endParaRPr lang="en-US" altLang="ko-KR" sz="1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388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180868" y="97231"/>
            <a:ext cx="65049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1500" spc="-55" dirty="0">
                <a:solidFill>
                  <a:srgbClr val="258BA2"/>
                </a:solidFill>
                <a:latin typeface="+mn-ea"/>
                <a:ea typeface="+mn-ea"/>
                <a:cs typeface="Arial"/>
              </a:rPr>
              <a:t>1. </a:t>
            </a:r>
            <a:r>
              <a:rPr lang="ko-KR" altLang="en-US" sz="1500" spc="-55" dirty="0">
                <a:solidFill>
                  <a:srgbClr val="258BA2"/>
                </a:solidFill>
                <a:latin typeface="+mn-ea"/>
                <a:ea typeface="+mn-ea"/>
                <a:cs typeface="Arial"/>
              </a:rPr>
              <a:t>정의</a:t>
            </a:r>
            <a:endParaRPr sz="1500" dirty="0">
              <a:latin typeface="+mn-ea"/>
              <a:ea typeface="+mn-ea"/>
              <a:cs typeface="Asia붓체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7960" y="543610"/>
            <a:ext cx="4767580" cy="721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0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장애인이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지역사회에서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살아갈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수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있도록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종합적인</a:t>
            </a:r>
            <a:r>
              <a:rPr sz="1250" spc="39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재활서비스를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제공하고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장애인에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대한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사회적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인식을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개선해야 기능을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가지고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장애당사자의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지역사회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참여 및</a:t>
            </a:r>
            <a:r>
              <a:rPr sz="1250" spc="3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촉진하도록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지원하는 시설을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말한다</a:t>
            </a:r>
            <a:r>
              <a:rPr sz="1250" spc="-20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CB404D-0C65-1A0B-595B-E967283C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46221"/>
          </a:xfrm>
        </p:spPr>
        <p:txBody>
          <a:bodyPr/>
          <a:lstStyle/>
          <a:p>
            <a:pPr algn="ctr"/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j-ea"/>
              </a:rPr>
              <a:t>복지관 이용 방법</a:t>
            </a:r>
            <a:endParaRPr lang="ko-KR" altLang="en-US" sz="16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EE2AFE-920F-B238-28B0-62368139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115690"/>
          </a:xfrm>
        </p:spPr>
        <p:txBody>
          <a:bodyPr/>
          <a:lstStyle/>
          <a:p>
            <a:pPr algn="just"/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상담예약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전화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내방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-&gt;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접수상담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신청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-&gt;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영역별 진단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-&gt;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이용 계획하기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-&gt;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이용하기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-&gt;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평가하기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/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/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대전시립장애인복지관의 사업 운영기준은 대전광역시의 장애인 복지 정책과 관련 법령에 따라 설정된다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15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A332B2-74C1-90FA-1CD2-3B77DF52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469359"/>
          </a:xfrm>
        </p:spPr>
        <p:txBody>
          <a:bodyPr/>
          <a:lstStyle/>
          <a:p>
            <a:b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3B2315-5BCC-6EFE-6448-E314AC3D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381000"/>
            <a:ext cx="4638548" cy="2362200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목표 및 방향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장애인의 자립과 사회 참여를 촉진하기 위한 구체적인 목표 설정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 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재활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문화 및 여가 활동 등 다양한 서비스 제공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이용자 중심 서비스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개별 이용자의 필요에 맞춘 맞춤형 서비스 제공 및 이용자 권리 보장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4.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인력 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전문 인력 확충 및 지속적인 교육을 통한 서비스 품질 향상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2369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BD0194-3F34-28B2-0A79-1D4825EA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5"/>
            <a:ext cx="4638548" cy="2031696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5.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시설 운영 및 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안전하고 편리한 시설 제공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접근성 확보 등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6.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평가 및 개선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정기적인 서비스 평가 및 이용자 피드백 반영을 통한 서비스 개선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7.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법적 준수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관련 법령 및 규정을 준수하며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투명한 운영을 위한 감사 체계 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지역권익옹호사업은 장애인의 권리와 이익을 보호하고 증진하기 위해 매우 중요한 사업이다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4301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8A5383-7B58-03A2-337B-AEC28DB75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533400"/>
            <a:ext cx="4638548" cy="1732462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 권리 보호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장애인이 사회에서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차별받지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않도록 돕고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그들의 권리를 보장하는 데 중요한 역할을 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자립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장애인이 자립적인 생활을 할 수 있도록 지원하며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사회 참여를 촉진한다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정보 제공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 및 그 가족에게 필요한 정보와 자원을 제공하여 의사 결정에 도움을 준다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186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F63BDD-DB1D-FE77-69A8-C9D3DEE01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141403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4.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사회 인식 개선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내 장애인에 대한 인식을 개선하고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포용적인 환경을 조성하는 데 기여한다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5.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법적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장애인과 관련된 법적 문제에 대한 지원을 통해 권익을 옹호한다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855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67848D-06D1-A6F3-647C-B8B9C21E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46221"/>
          </a:xfrm>
        </p:spPr>
        <p:txBody>
          <a:bodyPr/>
          <a:lstStyle/>
          <a:p>
            <a:pPr algn="ctr"/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j-ea"/>
              </a:rPr>
              <a:t>장애인복지관이 필수로 해야 하는 사업</a:t>
            </a:r>
            <a:endParaRPr lang="ko-KR" altLang="en-US" sz="16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8F33EE-1C87-82B0-2A22-8D565D6C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73162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상담 서비스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 및 가족을 위한 정보 제공과 상담을 통해 필요한 지원을 안내한다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상담가족문화지원사업</a:t>
            </a: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2.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재활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장애인의 신체적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정신적 재활을 위한 프로그램을 운영하여 생활 능력을 향상시킨다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..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기능향상지원사업</a:t>
            </a: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 훈련 및 취업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장애인이 자립적인 생활을 할 수 있도록 직업 훈련과 취업 알선 서비스를 제공한다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직업지원사업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5105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AC89A-C949-6027-F8A8-73D3217B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46221"/>
          </a:xfrm>
        </p:spPr>
        <p:txBody>
          <a:bodyPr/>
          <a:lstStyle/>
          <a:p>
            <a:pPr algn="ctr"/>
            <a:r>
              <a:rPr lang="ko-KR" altLang="en-US" sz="1600" kern="0" spc="0" dirty="0">
                <a:solidFill>
                  <a:srgbClr val="000000"/>
                </a:solidFill>
                <a:effectLst/>
                <a:latin typeface="+mj-ea"/>
              </a:rPr>
              <a:t>장애인복지관이 필수로 해야 하는 사업</a:t>
            </a:r>
            <a:endParaRPr lang="ko-KR" altLang="en-US" sz="16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BADE1C-ABDD-5AEB-8B89-BC01650D9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731628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4.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문화 및 여가 활동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장애인이 사회에 참여하고 즐길 수 있는 다양한 문화 및 여가 프로그램을 운영한다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성인주간보호센터</a:t>
            </a: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5.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권익 옹호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장애인의 권리를 보호하고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차별을 방지하기 위한 활동을 실시한다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–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지역권익옹호산업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6.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가족 지원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장애인을 돌보는 가족을 위한 지원 및 정보 제공 프로그램을 운영한다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-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상담가족문화지원사업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396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DE3B9-6D98-9A3B-1D4C-D016AAE9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1.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기획운영지원사업</a:t>
            </a:r>
            <a:endParaRPr lang="ko-KR" altLang="en-US" sz="14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DC7375-326E-CA08-32B8-02F151BF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381000"/>
            <a:ext cx="4638548" cy="2362200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후원 개발 및 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후원 유치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후원자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지지격려프로그램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시설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지역사회연계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공헌 활동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협약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네트워크 모임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보장구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대여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연결고리 지원사업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시설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대외 홍보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사업 및 행사 홍보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매뉴얼 제작 및 방문 홍보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기관 견학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홈페이지 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유튜브 채널 운영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언론매체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시설</a:t>
            </a:r>
          </a:p>
        </p:txBody>
      </p:sp>
    </p:spTree>
    <p:extLst>
      <p:ext uri="{BB962C8B-B14F-4D97-AF65-F5344CB8AC3E}">
        <p14:creationId xmlns:p14="http://schemas.microsoft.com/office/powerpoint/2010/main" val="96167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50449-715F-F9BA-1C3F-4E4C48A0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184666"/>
          </a:xfrm>
        </p:spPr>
        <p:txBody>
          <a:bodyPr/>
          <a:lstStyle/>
          <a:p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j-ea"/>
              </a:rPr>
              <a:t>1.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j-ea"/>
              </a:rPr>
              <a:t>기획운영지원사업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D8B770-68C0-7759-D3D5-FC19AEEE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374438"/>
            <a:ext cx="4638548" cy="2260296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이용자 권리 증진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이용자 인권교육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인권침해예방 관련 정보 제공 이용대상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복지관 이용자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가족 역량 강화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스탬프 투어 </a:t>
            </a:r>
            <a:r>
              <a:rPr lang="en-US" altLang="ko-KR" sz="1400" kern="0" spc="0" dirty="0">
                <a:solidFill>
                  <a:srgbClr val="222222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사계절 문화 데이 </a:t>
            </a:r>
            <a:r>
              <a:rPr lang="en-US" altLang="ko-KR" sz="1400" kern="0" spc="0" dirty="0">
                <a:solidFill>
                  <a:srgbClr val="222222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시립이랑 힐링 투어 시립 가족 </a:t>
            </a:r>
            <a:r>
              <a:rPr lang="en-US" altLang="ko-KR" sz="1400" kern="0" spc="0" dirty="0">
                <a:solidFill>
                  <a:srgbClr val="222222"/>
                </a:solidFill>
                <a:effectLst/>
                <a:latin typeface="+mn-ea"/>
              </a:rPr>
              <a:t>day/ 1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인 가구 정서 지원 프로젝트 이용대상</a:t>
            </a:r>
            <a:r>
              <a:rPr lang="en-US" altLang="ko-KR" sz="1400" kern="0" spc="0" dirty="0">
                <a:solidFill>
                  <a:srgbClr val="222222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성인 장애인 및 보호자</a:t>
            </a:r>
            <a:endParaRPr lang="en-US" altLang="ko-KR" sz="1200" kern="0" spc="0" dirty="0">
              <a:solidFill>
                <a:srgbClr val="222222"/>
              </a:solidFill>
              <a:effectLst/>
              <a:latin typeface="+mn-ea"/>
            </a:endParaRPr>
          </a:p>
          <a:p>
            <a:pPr marL="34290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기관 행사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나눔 바자회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복지관이 쏜다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!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나눔 팡팡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!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이용자 및 보호자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45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43A95-5784-94DA-B683-12BFE5A7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1.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기획운영지원사업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D313A7-FB61-FBEA-CE94-0D2FFD90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457200"/>
            <a:ext cx="4638548" cy="1732334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욕구 및 만족도조사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욕구 및 만족도 조사 실시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향후 사업 운영 반영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이용자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직원역량강화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법정의무교육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직원역량강화교육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직무교육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신입직원교육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직원포상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종사자연합행사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직원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교통서비스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진잠방면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유성방면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순환버스 운행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방문자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지역주민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43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152904" y="87884"/>
            <a:ext cx="58864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500" dirty="0">
                <a:solidFill>
                  <a:srgbClr val="258BA2"/>
                </a:solidFill>
                <a:latin typeface="Arial"/>
                <a:cs typeface="Arial"/>
              </a:rPr>
              <a:t>2.</a:t>
            </a:r>
            <a:r>
              <a:rPr lang="ko-KR" altLang="en-US" sz="1500" dirty="0">
                <a:solidFill>
                  <a:srgbClr val="258BA2"/>
                </a:solidFill>
                <a:latin typeface="Arial"/>
                <a:cs typeface="Arial"/>
              </a:rPr>
              <a:t>역사</a:t>
            </a:r>
            <a:endParaRPr sz="1500" dirty="0">
              <a:latin typeface="Asia붓체"/>
              <a:cs typeface="Asia붓체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75" y="426370"/>
            <a:ext cx="5020945" cy="2419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6880" indent="73660">
              <a:lnSpc>
                <a:spcPct val="120800"/>
              </a:lnSpc>
              <a:spcBef>
                <a:spcPts val="9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1950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2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한국전쟁으로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인해</a:t>
            </a:r>
            <a:r>
              <a:rPr sz="1250" spc="3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장애인수용시설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생활시설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이</a:t>
            </a:r>
            <a:r>
              <a:rPr sz="1250" spc="3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증가함</a:t>
            </a:r>
            <a:r>
              <a:rPr sz="1250" spc="-20" dirty="0">
                <a:solidFill>
                  <a:srgbClr val="4E4E4E"/>
                </a:solidFill>
                <a:latin typeface="Arial"/>
                <a:cs typeface="Arial"/>
              </a:rPr>
              <a:t>.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하지만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재활서비스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사업은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반달하지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않았음</a:t>
            </a:r>
            <a:r>
              <a:rPr sz="1250" spc="-20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85725" marR="10795" indent="-73660">
              <a:lnSpc>
                <a:spcPct val="111600"/>
              </a:lnSpc>
              <a:spcBef>
                <a:spcPts val="150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1975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2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장애인분야 최초의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이용시설인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정립회관</a:t>
            </a:r>
            <a:r>
              <a:rPr sz="1250" spc="-10" dirty="0">
                <a:solidFill>
                  <a:srgbClr val="4E4E4E"/>
                </a:solidFill>
                <a:latin typeface="Arial"/>
                <a:cs typeface="Arial"/>
              </a:rPr>
              <a:t>(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한국소아마비협회</a:t>
            </a:r>
            <a:r>
              <a:rPr sz="1250" spc="-10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가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등장함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그리고</a:t>
            </a:r>
            <a:r>
              <a:rPr sz="1250" spc="3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삼육아동재활원</a:t>
            </a:r>
            <a:r>
              <a:rPr sz="1250" spc="3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재활의학과가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신설되었고</a:t>
            </a:r>
            <a:r>
              <a:rPr sz="1250" spc="500" dirty="0">
                <a:solidFill>
                  <a:srgbClr val="4E4E4E"/>
                </a:solidFill>
                <a:latin typeface="함초롬돋움"/>
                <a:cs typeface="함초롬돋움"/>
              </a:rPr>
              <a:t> 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보호작업장이</a:t>
            </a:r>
            <a:r>
              <a:rPr sz="1250" spc="3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설치되었음</a:t>
            </a:r>
            <a:endParaRPr sz="1250" dirty="0">
              <a:latin typeface="함초롬돋움"/>
              <a:cs typeface="함초롬돋움"/>
            </a:endParaRPr>
          </a:p>
          <a:p>
            <a:pPr marL="85725" marR="27940" indent="-73660">
              <a:lnSpc>
                <a:spcPct val="100800"/>
              </a:lnSpc>
              <a:spcBef>
                <a:spcPts val="32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1982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서울장애인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종합복지관을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개관하고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명확한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역할과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기능이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부여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되지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않은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상황에서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설립되고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운영되었음</a:t>
            </a:r>
            <a:endParaRPr sz="1250" dirty="0">
              <a:latin typeface="함초롬돋움"/>
              <a:cs typeface="함초롬돋움"/>
            </a:endParaRPr>
          </a:p>
          <a:p>
            <a:pPr marL="85725" marR="862965" indent="-73660">
              <a:lnSpc>
                <a:spcPct val="101600"/>
              </a:lnSpc>
              <a:spcBef>
                <a:spcPts val="310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1988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서울장애인올릭픽을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위해</a:t>
            </a:r>
            <a:r>
              <a:rPr sz="1250" spc="40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정부는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Arial"/>
                <a:cs typeface="Arial"/>
              </a:rPr>
              <a:t>‘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시설현대화계획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(1985~1987)’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수립함</a:t>
            </a:r>
            <a:r>
              <a:rPr sz="1250" spc="-20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85725" marR="5080" indent="-73660">
              <a:lnSpc>
                <a:spcPct val="101600"/>
              </a:lnSpc>
              <a:spcBef>
                <a:spcPts val="300"/>
              </a:spcBef>
              <a:buFont typeface="Arial"/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장애인복지설의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영세성과</a:t>
            </a:r>
            <a:r>
              <a:rPr sz="1250" spc="4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비전문성을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보완하여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장애인시설이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확충되었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음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→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장애인복지관의</a:t>
            </a:r>
            <a:r>
              <a:rPr sz="1250" spc="-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양적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증가</a:t>
            </a:r>
            <a:endParaRPr sz="1250" dirty="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708ED-4753-2497-2F11-2786FC83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1.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기획운영지원사업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9BF006-F05D-2C96-0F22-7D04C205C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5"/>
            <a:ext cx="4638548" cy="1915909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시설안전관리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안전관리 점검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소방관리점검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편의시설점검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청결유지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보수관리 등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이용대상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복지관 방문자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식당운영관리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중식제공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배식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식자재관리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n-ea"/>
              </a:rPr>
              <a:t>보존식관리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위생관리 이용대상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복지관 전원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주간보호 및 직업훈련 이용자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85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066E77-AEC2-F216-C901-3FD67C21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2.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기능향상지원사업</a:t>
            </a:r>
            <a:endParaRPr lang="ko-KR" altLang="en-US" sz="14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AE6BAE-2E94-27E8-1AEA-9A7DF0A2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2027927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진단평가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각 치료 및 교육 영역 이용자 선정을 위한 진단평가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치료 및 특수교육 이용 예정자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의료재활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물리치료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작업치료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언어치료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각 치료영역 대기자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심리재활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심리치료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미술치료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음악치료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각 치료영역 대기자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특수교육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개별 특수교육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특수교육 대기자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8962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770B5-E32E-ABDF-8857-5B7B3587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2.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기능향상지원사업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C8F9E5-920E-E9F4-F4C6-87CC42286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731628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스크린 승마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기승활동 및 사회성 활동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스크린 승마 대기자 및 복지관 이용자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다정 다감 다감각 놀이터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치료 대기자 그룹 프로그램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장애아동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어린이집 무료 발달검사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대전 지역 내 사립어린이집 대상 무료 발달검사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15~48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개월 유아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0009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75C5AE-BB71-35AC-3A04-FB38465E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3.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상담가족문화지원사업</a:t>
            </a:r>
            <a:endParaRPr lang="ko-KR" altLang="en-US" sz="14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AD1175-01CA-399B-8466-99C849E4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381000"/>
            <a:ext cx="4638548" cy="2322559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접수 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이용자 욕구 파악 및 서비스 안내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이용자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사례 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사례 관리 실천을 통한 복합적 욕구 해결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대전 지역 장애인 및 가족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사회 심리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무용 교실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원목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블록 놀이터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예담프로젝트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작가반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정보화교육 등 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재활 체육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특수 체육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배드민턴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슐런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축구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농구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탁구 교실 등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7005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CD416C-BCFC-950B-6FF2-A2146111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3.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상담가족문화지원사업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E3C088-1FCF-CA40-5972-1EDE3C5D4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2027093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음악 재활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사물놀이 동아리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우쿨렐레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모듬북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드럼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칼림바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교실 등</a:t>
            </a:r>
          </a:p>
          <a:p>
            <a:pPr marL="0" marR="0" indent="0" algn="just" fontAlgn="base" latinLnBrk="1">
              <a:lnSpc>
                <a:spcPct val="160000"/>
              </a:lnSpc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프로그램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생애 주기 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학년 기준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 아동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1~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6),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 청소년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중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1~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3),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 장애인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세 이상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나들이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시설 이용 및 체험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개별 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개별 욕구 파악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보호자 상담 등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이용자 및 보호자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2257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0F936-423D-3C51-84DC-7CD79EB5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4.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지역권익옹호사업</a:t>
            </a:r>
            <a:endParaRPr lang="ko-KR" altLang="en-US" sz="14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381909-3F1B-837F-DF0D-A044BA45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381000"/>
            <a:ext cx="4638548" cy="2323393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개인별 서비스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행정복지센터 연계 욕구 및 위기도 조사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서비스 제공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후원 물품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결연 등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재가장애인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권익옹호 사업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권익옹호 정보제공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실천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캠페인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리플렛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제작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재가장애인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찾아가는 인권센터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장애 인식 및 인권 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체험 활동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유치원 아동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초등학생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무료법률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무료법률 접수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사후관리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이용자</a:t>
            </a:r>
          </a:p>
        </p:txBody>
      </p:sp>
    </p:spTree>
    <p:extLst>
      <p:ext uri="{BB962C8B-B14F-4D97-AF65-F5344CB8AC3E}">
        <p14:creationId xmlns:p14="http://schemas.microsoft.com/office/powerpoint/2010/main" val="2420286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23463F-F075-9A6A-2948-C12E9A7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4.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지역권익옹호사업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341D77-B68B-0DCC-0E31-D7101C42F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381000"/>
            <a:ext cx="4638548" cy="2323265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재가서비스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식사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도시락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반찬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피자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떡 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빵 지원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재가장애인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특별한 맞춤 제작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중증장애인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리폼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의류 제작 및 제공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및 장애인 가정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소독서비스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전문 방역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해충 관리 및 소독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지원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재가장애인 가정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김치의 달인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이용자들이 직접 김치를 만들어 수령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재가장애인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1766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E0CC61-2FFD-3AE5-ED4A-A9EA7F6A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4.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지역권익옹호사업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94AEDB-A248-6480-A9E6-7B5742F25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929311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김치 더하기 사랑 한 포기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재가장애인 김장 김치 지원 이용대상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재가장애인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후원 개발 사업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추석 명절 선물 전달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가전제품 무상 점검</a:t>
            </a:r>
            <a:r>
              <a:rPr lang="en-US" altLang="ko-KR" sz="1400" kern="0" spc="0" dirty="0">
                <a:solidFill>
                  <a:srgbClr val="222222"/>
                </a:solidFill>
                <a:effectLst/>
                <a:latin typeface="+mn-ea"/>
              </a:rPr>
              <a:t>·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수리 이용대상</a:t>
            </a:r>
            <a:r>
              <a:rPr lang="en-US" altLang="ko-KR" sz="1400" kern="0" spc="0" dirty="0">
                <a:solidFill>
                  <a:srgbClr val="222222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222222"/>
                </a:solidFill>
                <a:effectLst/>
                <a:latin typeface="+mn-ea"/>
              </a:rPr>
              <a:t>재가장애인</a:t>
            </a:r>
            <a:endParaRPr lang="en-US" altLang="ko-KR" sz="1200" kern="0" spc="0" dirty="0">
              <a:solidFill>
                <a:srgbClr val="222222"/>
              </a:solidFill>
              <a:effectLst/>
              <a:latin typeface="+mn-ea"/>
            </a:endParaRPr>
          </a:p>
          <a:p>
            <a:pPr marL="34290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여성장애인 가사도우미 사업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임신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출산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육아보조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가사활동보조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가사도우미 파견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저소득 여성장애인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492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158C35-5C50-009E-5AB7-6DB1586B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4.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지역권익옹호사업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16B223-9D03-DBDF-1852-33B4D628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4"/>
            <a:ext cx="4638548" cy="1436162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스몰스파크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관계맺기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시민옹호단 활동 등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대전시민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성인발달장애인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나들이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지역사회 시설 이용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청소년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 여성장애인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평생교육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자격증 취득 과정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):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토탈공예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바리스타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클라이밍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3774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AD9594-E1BC-71BC-92EE-7A509EC6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5.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직업지원사업</a:t>
            </a:r>
            <a:endParaRPr lang="ko-KR" altLang="en-US" sz="14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EB2335-6C44-A908-960B-04B58370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" y="382550"/>
            <a:ext cx="4724400" cy="2130500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 상담 및 평가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신규 이용자 직업 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평가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초기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중간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종결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MDS(BGT, PPVT, HVDT, MAND)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활용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 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복지일자리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취업연계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직무지도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어린이 안전지도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환경정화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세차업무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바리스타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간식보조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우편분류 등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직업적응훈련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직업기능훈련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현장맞춤훈련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사회적응훈련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권익옹호교육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적응상담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임가공 등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154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026589" y="71119"/>
            <a:ext cx="1054151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1500" dirty="0">
                <a:solidFill>
                  <a:srgbClr val="258BA2"/>
                </a:solidFill>
                <a:latin typeface="Arial"/>
                <a:cs typeface="Arial"/>
              </a:rPr>
              <a:t>3. </a:t>
            </a:r>
            <a:r>
              <a:rPr lang="ko-KR" altLang="en-US" sz="1500" dirty="0">
                <a:solidFill>
                  <a:srgbClr val="258BA2"/>
                </a:solidFill>
                <a:latin typeface="Arial"/>
                <a:cs typeface="Arial"/>
              </a:rPr>
              <a:t>법적근거</a:t>
            </a:r>
            <a:endParaRPr sz="1500" dirty="0">
              <a:latin typeface="Asia붓체"/>
              <a:cs typeface="Asia붓체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75" y="441325"/>
            <a:ext cx="5076190" cy="23818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85725" indent="-73660" algn="just">
              <a:lnSpc>
                <a:spcPct val="100000"/>
              </a:lnSpc>
              <a:spcBef>
                <a:spcPts val="40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(1)</a:t>
            </a:r>
            <a:r>
              <a:rPr sz="1250" spc="6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장애인복지법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57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조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장애인복지시설의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이용</a:t>
            </a:r>
            <a:r>
              <a:rPr sz="1250" spc="3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등</a:t>
            </a:r>
            <a:r>
              <a:rPr sz="1250" spc="-25" dirty="0">
                <a:solidFill>
                  <a:srgbClr val="4E4E4E"/>
                </a:solidFill>
                <a:latin typeface="Arial"/>
                <a:cs typeface="Arial"/>
              </a:rPr>
              <a:t>)</a:t>
            </a:r>
            <a:endParaRPr sz="1250" dirty="0">
              <a:latin typeface="Arial"/>
              <a:cs typeface="Arial"/>
            </a:endParaRPr>
          </a:p>
          <a:p>
            <a:pPr marL="230504" marR="137160" indent="-218440" algn="just">
              <a:lnSpc>
                <a:spcPct val="101600"/>
              </a:lnSpc>
              <a:spcBef>
                <a:spcPts val="290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①</a:t>
            </a:r>
            <a:r>
              <a:rPr sz="1250" spc="16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국가와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지방자치단계는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58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조에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따른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장애인복지시설을</a:t>
            </a:r>
            <a:r>
              <a:rPr sz="1250" spc="-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이용하는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장애인의보호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하기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위하여 필요한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정책을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마련하고 관련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프로그램을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실시할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수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있는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기반을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조성하여야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한다</a:t>
            </a:r>
            <a:r>
              <a:rPr sz="1250" spc="-25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230504" marR="5080" indent="-218440">
              <a:lnSpc>
                <a:spcPct val="101600"/>
              </a:lnSpc>
              <a:spcBef>
                <a:spcPts val="300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②</a:t>
            </a:r>
            <a:r>
              <a:rPr sz="1250" spc="16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장애인복지실시기관은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58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조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따른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장애인복지시설에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대한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장애인의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선택권을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최대한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보장하여야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한다</a:t>
            </a:r>
            <a:r>
              <a:rPr sz="1250" spc="-25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230504" marR="5080" indent="-218440">
              <a:lnSpc>
                <a:spcPct val="101600"/>
              </a:lnSpc>
              <a:spcBef>
                <a:spcPts val="310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③</a:t>
            </a:r>
            <a:r>
              <a:rPr sz="1250" spc="16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장애인복지실시기관은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58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조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따른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장애인복지시설에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대한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장애인의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선택권을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최대한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보장하여야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한다</a:t>
            </a:r>
            <a:r>
              <a:rPr sz="1250" spc="-25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  <a:p>
            <a:pPr marL="230504" marR="116205" indent="-218440">
              <a:lnSpc>
                <a:spcPct val="101600"/>
              </a:lnSpc>
              <a:spcBef>
                <a:spcPts val="300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④</a:t>
            </a:r>
            <a:r>
              <a:rPr sz="1250" spc="15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58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조에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따른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장애인복지시설의</a:t>
            </a:r>
            <a:r>
              <a:rPr sz="1250" spc="-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선택에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필요한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정보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제공과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서비스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제공 시에는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장애인의</a:t>
            </a:r>
            <a:r>
              <a:rPr sz="1250" spc="-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성별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·</a:t>
            </a:r>
            <a:r>
              <a:rPr sz="12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연령 및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장애의</a:t>
            </a:r>
            <a:r>
              <a:rPr sz="1250" spc="-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유형과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정도를</a:t>
            </a:r>
            <a:endParaRPr sz="1250" dirty="0">
              <a:latin typeface="함초롬돋움"/>
              <a:cs typeface="함초롬돋움"/>
            </a:endParaRPr>
          </a:p>
          <a:p>
            <a:pPr marL="238125">
              <a:lnSpc>
                <a:spcPct val="100000"/>
              </a:lnSpc>
              <a:spcBef>
                <a:spcPts val="325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고려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하여야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한다</a:t>
            </a:r>
            <a:r>
              <a:rPr sz="1250" spc="-25" dirty="0">
                <a:solidFill>
                  <a:srgbClr val="4E4E4E"/>
                </a:solidFill>
                <a:latin typeface="Arial"/>
                <a:cs typeface="Arial"/>
              </a:rPr>
              <a:t>.</a:t>
            </a:r>
            <a:endParaRPr sz="1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F28452-21B1-1061-109E-D2B4C592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5.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직업지원사업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20D03A-59C1-4BAA-A233-4415978F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6" y="381000"/>
            <a:ext cx="4638548" cy="2027927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고용지원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구직상담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사업체개발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취업알선 및 면접지원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보호고용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지원고용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일반고용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사업체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취업자 사후관리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취업정보 제공 등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건강카페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카페운영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음료 및 디저트 판매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복지관 방문자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평생교육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바리스타 교육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자격증 취득 과정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볼링 교육 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7963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7A0935-B643-DFFC-DDDE-4F96684D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5.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직업지원사업</a:t>
            </a:r>
            <a:endParaRPr lang="ko-KR" altLang="en-US" sz="14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BC83CD-1D6B-B239-3734-52967A16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475" y="559105"/>
            <a:ext cx="4638548" cy="1803096"/>
          </a:xfrm>
        </p:spPr>
        <p:txBody>
          <a:bodyPr/>
          <a:lstStyle/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직업단과반 직업플러스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+: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직업교육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직종훈련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경제교육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디지털 교육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현장맞춤훈련 등 이용대상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성인장애인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나들이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아빠와 함께하는 여행 프로그램 이용대상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장애인 및 보호자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n-ea"/>
              </a:rPr>
              <a:t>부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400" dirty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95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CABA3-7B93-EC56-1BBC-9CF5AC36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en-US" altLang="ko-KR" sz="1400" kern="0" spc="0" dirty="0">
                <a:solidFill>
                  <a:srgbClr val="000000"/>
                </a:solidFill>
                <a:effectLst/>
                <a:latin typeface="+mj-ea"/>
              </a:rPr>
              <a:t>6.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+mj-ea"/>
              </a:rPr>
              <a:t>성인주간보호센터</a:t>
            </a:r>
            <a:endParaRPr lang="ko-KR" altLang="en-US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F2BDE2-F305-4D3C-63E5-86BCCAA2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350" y="381000"/>
            <a:ext cx="4908550" cy="2359100"/>
          </a:xfrm>
        </p:spPr>
        <p:txBody>
          <a:bodyPr/>
          <a:lstStyle/>
          <a:p>
            <a:pPr marL="0" marR="0" indent="0" algn="just" fontAlgn="base" latinLnBrk="1">
              <a:lnSpc>
                <a:spcPct val="16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–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이용대상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성인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(20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~ 50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세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지적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,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자폐성 장애인 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심한장애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)/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스스로 신변처리와 독립보행이 가능한 자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일상생활훈련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개인위생관리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의사소통기술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영화감상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올바른 식습관 형성 등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취미여가프로그램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도예교실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+mn-ea"/>
              </a:rPr>
              <a:t>토탈공예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트레킹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&amp;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볼링교실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보드게임 등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음악 및 체육프로그램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방송댄스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축구교실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스텝박스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&amp;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스트레칭 등</a:t>
            </a:r>
          </a:p>
          <a:p>
            <a:pPr marL="342900" marR="0" lvl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-"/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이용자 인권교육 및 나들이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0088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55255A-0870-987A-7815-77EFCE9F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92456"/>
            <a:ext cx="4940300" cy="215444"/>
          </a:xfrm>
        </p:spPr>
        <p:txBody>
          <a:bodyPr/>
          <a:lstStyle/>
          <a:p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+mj-ea"/>
              </a:rPr>
              <a:t>대전시립장애인복지관사례기사</a:t>
            </a:r>
            <a:endParaRPr lang="ko-KR" altLang="en-US" sz="1400" dirty="0">
              <a:latin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BC22CD-3397-00EA-7DBF-38AC1DFC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559104"/>
            <a:ext cx="4832349" cy="215444"/>
          </a:xfrm>
        </p:spPr>
        <p:txBody>
          <a:bodyPr/>
          <a:lstStyle/>
          <a:p>
            <a:pPr algn="just"/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https://www.joongdo.co.kr/web/view.php?key=20241105010001289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473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438147" y="1122680"/>
            <a:ext cx="211264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spc="-10" dirty="0"/>
              <a:t>감사합니다</a:t>
            </a:r>
            <a:endParaRPr sz="3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599148" y="98260"/>
            <a:ext cx="1945202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500" dirty="0">
                <a:solidFill>
                  <a:srgbClr val="258BA2"/>
                </a:solidFill>
                <a:latin typeface="Arial"/>
                <a:cs typeface="Arial"/>
              </a:rPr>
              <a:t>4. </a:t>
            </a:r>
            <a:r>
              <a:rPr lang="ko-KR" altLang="en-US" sz="1500" dirty="0">
                <a:solidFill>
                  <a:srgbClr val="258BA2"/>
                </a:solidFill>
                <a:latin typeface="Arial"/>
                <a:cs typeface="Arial"/>
              </a:rPr>
              <a:t>목적과 성격 및 기능</a:t>
            </a:r>
            <a:endParaRPr sz="1500" dirty="0">
              <a:latin typeface="Asia붓체"/>
              <a:cs typeface="Asia붓체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body" idx="1"/>
          </p:nvPr>
        </p:nvSpPr>
        <p:spPr>
          <a:xfrm>
            <a:off x="252475" y="533400"/>
            <a:ext cx="4638548" cy="19945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5904" indent="-218440">
              <a:lnSpc>
                <a:spcPct val="100000"/>
              </a:lnSpc>
              <a:spcBef>
                <a:spcPts val="405"/>
              </a:spcBef>
              <a:buFont typeface="Arial"/>
              <a:buAutoNum type="arabicParenBoth"/>
              <a:tabLst>
                <a:tab pos="257175" algn="l"/>
              </a:tabLst>
            </a:pPr>
            <a:r>
              <a:rPr spc="-25" dirty="0"/>
              <a:t>목적</a:t>
            </a:r>
          </a:p>
          <a:p>
            <a:pPr marL="38100" marR="26034">
              <a:lnSpc>
                <a:spcPct val="111600"/>
              </a:lnSpc>
              <a:spcBef>
                <a:spcPts val="140"/>
              </a:spcBef>
            </a:pPr>
            <a:r>
              <a:rPr dirty="0"/>
              <a:t>의료</a:t>
            </a:r>
            <a:r>
              <a:rPr dirty="0">
                <a:latin typeface="Arial"/>
                <a:cs typeface="Arial"/>
              </a:rPr>
              <a:t>,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/>
              <a:t>교육</a:t>
            </a:r>
            <a:r>
              <a:rPr dirty="0">
                <a:latin typeface="Arial"/>
                <a:cs typeface="Arial"/>
              </a:rPr>
              <a:t>,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/>
              <a:t>사회심리</a:t>
            </a:r>
            <a:r>
              <a:rPr dirty="0">
                <a:latin typeface="Arial"/>
                <a:cs typeface="Arial"/>
              </a:rPr>
              <a:t>,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/>
              <a:t>직업</a:t>
            </a:r>
            <a:r>
              <a:rPr spc="5" dirty="0"/>
              <a:t> </a:t>
            </a:r>
            <a:r>
              <a:rPr dirty="0"/>
              <a:t>등의</a:t>
            </a:r>
            <a:r>
              <a:rPr spc="10" dirty="0"/>
              <a:t> </a:t>
            </a:r>
            <a:r>
              <a:rPr dirty="0"/>
              <a:t>종합적</a:t>
            </a:r>
            <a:r>
              <a:rPr spc="-15" dirty="0"/>
              <a:t> </a:t>
            </a:r>
            <a:r>
              <a:rPr dirty="0"/>
              <a:t>접근을</a:t>
            </a:r>
            <a:r>
              <a:rPr spc="10" dirty="0"/>
              <a:t> </a:t>
            </a:r>
            <a:r>
              <a:rPr dirty="0"/>
              <a:t>통하여</a:t>
            </a:r>
            <a:r>
              <a:rPr spc="-10" dirty="0"/>
              <a:t> 장애인에게 </a:t>
            </a:r>
            <a:r>
              <a:rPr dirty="0"/>
              <a:t>정당한</a:t>
            </a:r>
            <a:r>
              <a:rPr spc="15" dirty="0"/>
              <a:t> </a:t>
            </a:r>
            <a:r>
              <a:rPr dirty="0"/>
              <a:t>기회와</a:t>
            </a:r>
            <a:r>
              <a:rPr spc="-5" dirty="0"/>
              <a:t> </a:t>
            </a:r>
            <a:r>
              <a:rPr dirty="0"/>
              <a:t>전문적인 서비스를</a:t>
            </a:r>
            <a:r>
              <a:rPr spc="15" dirty="0"/>
              <a:t> </a:t>
            </a:r>
            <a:r>
              <a:rPr dirty="0"/>
              <a:t>제공하는 장애인</a:t>
            </a:r>
            <a:r>
              <a:rPr spc="15" dirty="0"/>
              <a:t> </a:t>
            </a:r>
            <a:r>
              <a:rPr dirty="0"/>
              <a:t>복지</a:t>
            </a:r>
            <a:r>
              <a:rPr spc="15" dirty="0"/>
              <a:t> </a:t>
            </a:r>
            <a:r>
              <a:rPr spc="-25" dirty="0"/>
              <a:t>사업의 </a:t>
            </a:r>
            <a:r>
              <a:rPr dirty="0"/>
              <a:t>중추</a:t>
            </a:r>
            <a:r>
              <a:rPr spc="15" dirty="0"/>
              <a:t> </a:t>
            </a:r>
            <a:r>
              <a:rPr dirty="0"/>
              <a:t>기관으로서 잠재능력을 최대한</a:t>
            </a:r>
            <a:r>
              <a:rPr spc="5" dirty="0"/>
              <a:t> </a:t>
            </a:r>
            <a:r>
              <a:rPr dirty="0"/>
              <a:t>계발하고</a:t>
            </a:r>
            <a:r>
              <a:rPr spc="15" dirty="0"/>
              <a:t> </a:t>
            </a:r>
            <a:r>
              <a:rPr dirty="0"/>
              <a:t>그들의 욕구</a:t>
            </a:r>
            <a:r>
              <a:rPr spc="20" dirty="0"/>
              <a:t> </a:t>
            </a:r>
            <a:r>
              <a:rPr spc="-25" dirty="0"/>
              <a:t>충족과</a:t>
            </a: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dirty="0"/>
              <a:t>행복한</a:t>
            </a:r>
            <a:r>
              <a:rPr spc="5" dirty="0"/>
              <a:t> </a:t>
            </a:r>
            <a:r>
              <a:rPr dirty="0"/>
              <a:t>삶을</a:t>
            </a:r>
            <a:r>
              <a:rPr spc="380" dirty="0"/>
              <a:t> </a:t>
            </a:r>
            <a:r>
              <a:rPr dirty="0"/>
              <a:t>누릴</a:t>
            </a:r>
            <a:r>
              <a:rPr spc="5" dirty="0"/>
              <a:t> </a:t>
            </a:r>
            <a:r>
              <a:rPr dirty="0"/>
              <a:t>수</a:t>
            </a:r>
            <a:r>
              <a:rPr spc="10" dirty="0"/>
              <a:t> </a:t>
            </a:r>
            <a:r>
              <a:rPr dirty="0"/>
              <a:t>있도록</a:t>
            </a:r>
            <a:r>
              <a:rPr spc="5" dirty="0"/>
              <a:t> </a:t>
            </a:r>
            <a:r>
              <a:rPr dirty="0"/>
              <a:t>재활자립을</a:t>
            </a:r>
            <a:r>
              <a:rPr spc="-10" dirty="0"/>
              <a:t> </a:t>
            </a:r>
            <a:r>
              <a:rPr dirty="0"/>
              <a:t>도우며</a:t>
            </a:r>
            <a:r>
              <a:rPr spc="-10" dirty="0"/>
              <a:t> </a:t>
            </a:r>
            <a:r>
              <a:rPr dirty="0"/>
              <a:t>장애인에</a:t>
            </a:r>
            <a:r>
              <a:rPr spc="5" dirty="0"/>
              <a:t> </a:t>
            </a:r>
            <a:r>
              <a:rPr spc="-25" dirty="0"/>
              <a:t>대한</a:t>
            </a: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dirty="0"/>
              <a:t>국민의식의</a:t>
            </a:r>
            <a:r>
              <a:rPr spc="5" dirty="0"/>
              <a:t> </a:t>
            </a:r>
            <a:r>
              <a:rPr dirty="0"/>
              <a:t>개선과</a:t>
            </a:r>
            <a:r>
              <a:rPr spc="25" dirty="0"/>
              <a:t> </a:t>
            </a:r>
            <a:r>
              <a:rPr dirty="0"/>
              <a:t>장애인복지</a:t>
            </a:r>
            <a:r>
              <a:rPr spc="10" dirty="0"/>
              <a:t> </a:t>
            </a:r>
            <a:r>
              <a:rPr dirty="0"/>
              <a:t>증진에</a:t>
            </a:r>
            <a:r>
              <a:rPr spc="5" dirty="0"/>
              <a:t> </a:t>
            </a:r>
            <a:r>
              <a:rPr spc="-10" dirty="0"/>
              <a:t>이바지함</a:t>
            </a:r>
            <a:r>
              <a:rPr spc="-10" dirty="0">
                <a:latin typeface="Arial"/>
                <a:cs typeface="Arial"/>
              </a:rPr>
              <a:t>.</a:t>
            </a:r>
          </a:p>
          <a:p>
            <a:pPr marL="280035" indent="-242570">
              <a:lnSpc>
                <a:spcPct val="100000"/>
              </a:lnSpc>
              <a:spcBef>
                <a:spcPts val="325"/>
              </a:spcBef>
              <a:buFont typeface="Arial"/>
              <a:buAutoNum type="arabicParenBoth" startAt="2"/>
              <a:tabLst>
                <a:tab pos="281305" algn="l"/>
              </a:tabLst>
            </a:pPr>
            <a:r>
              <a:rPr dirty="0"/>
              <a:t>성격</a:t>
            </a:r>
            <a:r>
              <a:rPr spc="-10" dirty="0"/>
              <a:t> </a:t>
            </a:r>
            <a:r>
              <a:rPr dirty="0"/>
              <a:t>및</a:t>
            </a:r>
            <a:r>
              <a:rPr spc="-5" dirty="0"/>
              <a:t> </a:t>
            </a:r>
            <a:r>
              <a:rPr spc="-25" dirty="0"/>
              <a:t>기능</a:t>
            </a:r>
          </a:p>
          <a:p>
            <a:pPr marL="38100" marR="5080">
              <a:lnSpc>
                <a:spcPct val="101600"/>
              </a:lnSpc>
              <a:spcBef>
                <a:spcPts val="300"/>
              </a:spcBef>
            </a:pPr>
            <a:r>
              <a:rPr dirty="0"/>
              <a:t>장애인의</a:t>
            </a:r>
            <a:r>
              <a:rPr spc="-5" dirty="0"/>
              <a:t> </a:t>
            </a:r>
            <a:r>
              <a:rPr dirty="0"/>
              <a:t>지역</a:t>
            </a:r>
            <a:r>
              <a:rPr spc="10" dirty="0"/>
              <a:t> </a:t>
            </a:r>
            <a:r>
              <a:rPr dirty="0"/>
              <a:t>내</a:t>
            </a:r>
            <a:r>
              <a:rPr spc="10" dirty="0"/>
              <a:t> </a:t>
            </a:r>
            <a:r>
              <a:rPr dirty="0"/>
              <a:t>보호와</a:t>
            </a:r>
            <a:r>
              <a:rPr spc="15" dirty="0"/>
              <a:t> </a:t>
            </a:r>
            <a:r>
              <a:rPr dirty="0"/>
              <a:t>적응능력을</a:t>
            </a:r>
            <a:r>
              <a:rPr spc="-5" dirty="0"/>
              <a:t> </a:t>
            </a:r>
            <a:r>
              <a:rPr dirty="0"/>
              <a:t>준비시켜</a:t>
            </a:r>
            <a:r>
              <a:rPr spc="-5" dirty="0"/>
              <a:t> </a:t>
            </a:r>
            <a:r>
              <a:rPr dirty="0"/>
              <a:t>지역사회에</a:t>
            </a:r>
            <a:r>
              <a:rPr spc="395" dirty="0"/>
              <a:t> </a:t>
            </a:r>
            <a:r>
              <a:rPr spc="-25" dirty="0"/>
              <a:t>참여하 </a:t>
            </a:r>
            <a:r>
              <a:rPr dirty="0"/>
              <a:t>며</a:t>
            </a:r>
            <a:r>
              <a:rPr spc="-5" dirty="0"/>
              <a:t> </a:t>
            </a:r>
            <a:r>
              <a:rPr dirty="0"/>
              <a:t>함께</a:t>
            </a:r>
            <a:r>
              <a:rPr spc="-5" dirty="0"/>
              <a:t> </a:t>
            </a:r>
            <a:r>
              <a:rPr dirty="0"/>
              <a:t>살아갈</a:t>
            </a:r>
            <a:r>
              <a:rPr spc="-5" dirty="0"/>
              <a:t> </a:t>
            </a:r>
            <a:r>
              <a:rPr dirty="0"/>
              <a:t>수 있도록</a:t>
            </a:r>
            <a:r>
              <a:rPr spc="-5" dirty="0"/>
              <a:t> </a:t>
            </a:r>
            <a:r>
              <a:rPr dirty="0"/>
              <a:t>하는</a:t>
            </a:r>
            <a:r>
              <a:rPr spc="-20" dirty="0"/>
              <a:t> </a:t>
            </a:r>
            <a:r>
              <a:rPr dirty="0"/>
              <a:t>역할이 주</a:t>
            </a:r>
            <a:r>
              <a:rPr spc="375" dirty="0"/>
              <a:t> </a:t>
            </a:r>
            <a:r>
              <a:rPr spc="-20" dirty="0"/>
              <a:t>기능임</a:t>
            </a:r>
            <a:r>
              <a:rPr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06245" y="97231"/>
            <a:ext cx="1894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ko-KR" altLang="en-US" sz="1500" spc="-110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선정기관소개</a:t>
            </a:r>
            <a:r>
              <a:rPr lang="en-US" altLang="ko-KR" sz="1500" spc="-110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(</a:t>
            </a:r>
            <a:r>
              <a:rPr lang="ko-KR" altLang="en-US" sz="1500" spc="-110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운영주체</a:t>
            </a:r>
            <a:r>
              <a:rPr lang="en-US" altLang="ko-KR" sz="1500" spc="-110" dirty="0">
                <a:solidFill>
                  <a:srgbClr val="258BA2"/>
                </a:solidFill>
                <a:latin typeface="+mj-ea"/>
                <a:ea typeface="+mj-ea"/>
                <a:cs typeface="Asia붓체"/>
              </a:rPr>
              <a:t>)</a:t>
            </a:r>
            <a:endParaRPr sz="1500" dirty="0">
              <a:latin typeface="+mj-ea"/>
              <a:ea typeface="+mj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8094" y="441324"/>
            <a:ext cx="2453005" cy="71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660">
              <a:lnSpc>
                <a:spcPct val="120800"/>
              </a:lnSpc>
              <a:spcBef>
                <a:spcPts val="95"/>
              </a:spcBef>
              <a:buFont typeface="Arial"/>
              <a:buChar char="•"/>
              <a:tabLst>
                <a:tab pos="86360" algn="l"/>
              </a:tabLst>
            </a:pP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대전광역시시립장애인종합복지관 </a:t>
            </a:r>
            <a:r>
              <a:rPr sz="1250" spc="-10" dirty="0">
                <a:solidFill>
                  <a:srgbClr val="4E4E4E"/>
                </a:solidFill>
                <a:latin typeface="Arial"/>
                <a:cs typeface="Arial"/>
              </a:rPr>
              <a:t>1)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운영주체</a:t>
            </a:r>
            <a:endParaRPr sz="1250" dirty="0">
              <a:latin typeface="함초롬돋움"/>
              <a:cs typeface="함초롬돋움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사회복지법인</a:t>
            </a:r>
            <a:r>
              <a:rPr sz="1250" spc="3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성재원</a:t>
            </a:r>
            <a:endParaRPr sz="1250" dirty="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4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406143" y="42164"/>
            <a:ext cx="2256485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700" spc="-135" dirty="0">
                <a:solidFill>
                  <a:srgbClr val="258BA2"/>
                </a:solidFill>
                <a:latin typeface="+mj-ea"/>
                <a:cs typeface="Arial"/>
              </a:rPr>
              <a:t>2) </a:t>
            </a:r>
            <a:r>
              <a:rPr lang="ko-KR" altLang="en-US" sz="1700" spc="-135" dirty="0">
                <a:solidFill>
                  <a:srgbClr val="258BA2"/>
                </a:solidFill>
                <a:latin typeface="+mj-ea"/>
                <a:cs typeface="Arial"/>
              </a:rPr>
              <a:t>설립 년도 및 중요 연혁</a:t>
            </a:r>
            <a:endParaRPr sz="1700" dirty="0">
              <a:latin typeface="+mj-ea"/>
              <a:cs typeface="Asia붓체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75" y="414655"/>
            <a:ext cx="5132070" cy="14141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40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1988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대전시립장애인종합복지관</a:t>
            </a:r>
            <a:r>
              <a:rPr sz="1250" spc="37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개관</a:t>
            </a:r>
            <a:endParaRPr sz="1250" dirty="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1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1992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제가복지봉사센터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개소</a:t>
            </a:r>
            <a:endParaRPr sz="1250" dirty="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3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1999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주간보호센터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개소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2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감각토합치료실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개설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250" spc="5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여성장애인쉼터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개설</a:t>
            </a:r>
            <a:endParaRPr sz="1250" dirty="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2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2002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장애이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이동목욕서비스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개소</a:t>
            </a:r>
            <a:endParaRPr sz="1250" dirty="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20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2004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미술치료실 개설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,</a:t>
            </a:r>
            <a:r>
              <a:rPr sz="12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잘비생활훈련 프로그램실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개소</a:t>
            </a:r>
            <a:endParaRPr sz="1250" dirty="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2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2010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년</a:t>
            </a:r>
            <a:r>
              <a:rPr sz="1250" spc="2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여성장애인어울림센터</a:t>
            </a:r>
            <a:r>
              <a:rPr sz="1250" spc="-2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개소</a:t>
            </a:r>
            <a:endParaRPr sz="1250" dirty="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65" y="0"/>
            <a:ext cx="5069065" cy="4416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3" y="2840926"/>
            <a:ext cx="5142230" cy="56515"/>
            <a:chOff x="1523" y="2840926"/>
            <a:chExt cx="5142230" cy="56515"/>
          </a:xfrm>
        </p:grpSpPr>
        <p:sp>
          <p:nvSpPr>
            <p:cNvPr id="4" name="object 4"/>
            <p:cNvSpPr/>
            <p:nvPr/>
          </p:nvSpPr>
          <p:spPr>
            <a:xfrm>
              <a:off x="1523" y="2840926"/>
              <a:ext cx="70485" cy="56515"/>
            </a:xfrm>
            <a:custGeom>
              <a:avLst/>
              <a:gdLst/>
              <a:ahLst/>
              <a:cxnLst/>
              <a:rect l="l" t="t" r="r" b="b"/>
              <a:pathLst>
                <a:path w="70485" h="56514">
                  <a:moveTo>
                    <a:pt x="6987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69875" y="56273"/>
                  </a:lnTo>
                  <a:lnTo>
                    <a:pt x="69875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99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07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730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37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7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6635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3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60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40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375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416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9718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757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63916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4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962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52295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09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495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0662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8523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4860" y="2840926"/>
              <a:ext cx="105410" cy="56515"/>
            </a:xfrm>
            <a:custGeom>
              <a:avLst/>
              <a:gdLst/>
              <a:ahLst/>
              <a:cxnLst/>
              <a:rect l="l" t="t" r="r" b="b"/>
              <a:pathLst>
                <a:path w="105410" h="56514">
                  <a:moveTo>
                    <a:pt x="104825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4825" y="56273"/>
                  </a:lnTo>
                  <a:lnTo>
                    <a:pt x="10482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59686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0834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493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34641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5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794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5804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53665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1526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80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67863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75724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1431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409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6762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2469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8807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6666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69970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59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59" y="56273"/>
                  </a:lnTo>
                  <a:lnTo>
                    <a:pt x="92659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6262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53777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46448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9750" y="2840926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4">
                  <a:moveTo>
                    <a:pt x="10786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7861" y="56273"/>
                  </a:lnTo>
                  <a:lnTo>
                    <a:pt x="107861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7612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948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9656" y="2840926"/>
              <a:ext cx="94615" cy="56515"/>
            </a:xfrm>
            <a:custGeom>
              <a:avLst/>
              <a:gdLst/>
              <a:ahLst/>
              <a:cxnLst/>
              <a:rect l="l" t="t" r="r" b="b"/>
              <a:pathLst>
                <a:path w="94614" h="56514">
                  <a:moveTo>
                    <a:pt x="94183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4183" y="56273"/>
                  </a:lnTo>
                  <a:lnTo>
                    <a:pt x="94183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3839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4987" y="2840926"/>
              <a:ext cx="95885" cy="56515"/>
            </a:xfrm>
            <a:custGeom>
              <a:avLst/>
              <a:gdLst/>
              <a:ahLst/>
              <a:cxnLst/>
              <a:rect l="l" t="t" r="r" b="b"/>
              <a:pathLst>
                <a:path w="95885" h="56514">
                  <a:moveTo>
                    <a:pt x="9570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5707" y="56273"/>
                  </a:lnTo>
                  <a:lnTo>
                    <a:pt x="957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40694" y="2840926"/>
              <a:ext cx="106680" cy="56515"/>
            </a:xfrm>
            <a:custGeom>
              <a:avLst/>
              <a:gdLst/>
              <a:ahLst/>
              <a:cxnLst/>
              <a:rect l="l" t="t" r="r" b="b"/>
              <a:pathLst>
                <a:path w="106679" h="56514">
                  <a:moveTo>
                    <a:pt x="10633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6337" y="56273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47031" y="2840926"/>
              <a:ext cx="109855" cy="56515"/>
            </a:xfrm>
            <a:custGeom>
              <a:avLst/>
              <a:gdLst/>
              <a:ahLst/>
              <a:cxnLst/>
              <a:rect l="l" t="t" r="r" b="b"/>
              <a:pathLst>
                <a:path w="109854" h="56514">
                  <a:moveTo>
                    <a:pt x="109372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9372" y="56273"/>
                  </a:lnTo>
                  <a:lnTo>
                    <a:pt x="10937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56403" y="2840926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10330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103301" y="56273"/>
                  </a:lnTo>
                  <a:lnTo>
                    <a:pt x="103301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5970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50853" y="2840926"/>
              <a:ext cx="92710" cy="56515"/>
            </a:xfrm>
            <a:custGeom>
              <a:avLst/>
              <a:gdLst/>
              <a:ahLst/>
              <a:cxnLst/>
              <a:rect l="l" t="t" r="r" b="b"/>
              <a:pathLst>
                <a:path w="92710" h="56514">
                  <a:moveTo>
                    <a:pt x="92671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2671" y="56273"/>
                  </a:lnTo>
                  <a:lnTo>
                    <a:pt x="92671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3525" y="284092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91147" y="0"/>
                  </a:moveTo>
                  <a:lnTo>
                    <a:pt x="0" y="0"/>
                  </a:lnTo>
                  <a:lnTo>
                    <a:pt x="0" y="56273"/>
                  </a:lnTo>
                  <a:lnTo>
                    <a:pt x="91147" y="56273"/>
                  </a:lnTo>
                  <a:lnTo>
                    <a:pt x="9114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34673" y="2840926"/>
              <a:ext cx="8890" cy="55244"/>
            </a:xfrm>
            <a:custGeom>
              <a:avLst/>
              <a:gdLst/>
              <a:ahLst/>
              <a:cxnLst/>
              <a:rect l="l" t="t" r="r" b="b"/>
              <a:pathLst>
                <a:path w="8889" h="55244">
                  <a:moveTo>
                    <a:pt x="0" y="0"/>
                  </a:moveTo>
                  <a:lnTo>
                    <a:pt x="0" y="54673"/>
                  </a:lnTo>
                  <a:lnTo>
                    <a:pt x="8826" y="54673"/>
                  </a:lnTo>
                  <a:lnTo>
                    <a:pt x="88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23" y="0"/>
            <a:ext cx="73660" cy="441325"/>
          </a:xfrm>
          <a:custGeom>
            <a:avLst/>
            <a:gdLst/>
            <a:ahLst/>
            <a:cxnLst/>
            <a:rect l="l" t="t" r="r" b="b"/>
            <a:pathLst>
              <a:path w="73660" h="441325">
                <a:moveTo>
                  <a:pt x="73482" y="0"/>
                </a:moveTo>
                <a:lnTo>
                  <a:pt x="0" y="0"/>
                </a:lnTo>
                <a:lnTo>
                  <a:pt x="0" y="441325"/>
                </a:lnTo>
                <a:lnTo>
                  <a:pt x="73482" y="441325"/>
                </a:lnTo>
                <a:lnTo>
                  <a:pt x="73482" y="0"/>
                </a:lnTo>
                <a:close/>
              </a:path>
            </a:pathLst>
          </a:custGeom>
          <a:solidFill>
            <a:srgbClr val="FF6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544953" y="86360"/>
            <a:ext cx="2208823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700" spc="-135" dirty="0">
                <a:solidFill>
                  <a:srgbClr val="258BA2"/>
                </a:solidFill>
                <a:latin typeface="+mj-ea"/>
                <a:cs typeface="Arial"/>
              </a:rPr>
              <a:t>3) </a:t>
            </a:r>
            <a:r>
              <a:rPr lang="ko-KR" altLang="en-US" sz="1700" spc="-135" dirty="0">
                <a:solidFill>
                  <a:srgbClr val="258BA2"/>
                </a:solidFill>
                <a:latin typeface="+mj-ea"/>
                <a:cs typeface="Arial"/>
              </a:rPr>
              <a:t>기관운영 미션과 비전</a:t>
            </a:r>
            <a:endParaRPr sz="1700" dirty="0">
              <a:latin typeface="+mj-ea"/>
              <a:cs typeface="Asia붓체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1491" y="659688"/>
            <a:ext cx="3531870" cy="164718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405"/>
              </a:spcBef>
              <a:buChar char="•"/>
              <a:tabLst>
                <a:tab pos="86360" algn="l"/>
              </a:tabLst>
            </a:pPr>
            <a:r>
              <a:rPr sz="1250" spc="-10" dirty="0">
                <a:solidFill>
                  <a:srgbClr val="4E4E4E"/>
                </a:solidFill>
                <a:latin typeface="Arial"/>
                <a:cs typeface="Arial"/>
              </a:rPr>
              <a:t>(1)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미션</a:t>
            </a:r>
            <a:endParaRPr sz="12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15"/>
              </a:spcBef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Only</a:t>
            </a:r>
            <a:r>
              <a:rPr sz="12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you</a:t>
            </a:r>
            <a:r>
              <a:rPr sz="12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서비스로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미래를</a:t>
            </a:r>
            <a:r>
              <a:rPr sz="1250" spc="-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여는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복지관</a:t>
            </a:r>
            <a:endParaRPr sz="12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35"/>
              </a:spcBef>
              <a:buChar char="•"/>
              <a:tabLst>
                <a:tab pos="86360" algn="l"/>
              </a:tabLst>
            </a:pPr>
            <a:r>
              <a:rPr sz="1250" spc="-10" dirty="0">
                <a:solidFill>
                  <a:srgbClr val="4E4E4E"/>
                </a:solidFill>
                <a:latin typeface="Arial"/>
                <a:cs typeface="Arial"/>
              </a:rPr>
              <a:t>(2)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비전</a:t>
            </a:r>
            <a:endParaRPr sz="12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전문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(Behave)</a:t>
            </a:r>
            <a:r>
              <a:rPr sz="1250" spc="4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1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장애인</a:t>
            </a:r>
            <a:r>
              <a:rPr sz="1250" spc="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복지서비스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전문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복지관</a:t>
            </a:r>
            <a:endParaRPr sz="12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책임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(Ensure)</a:t>
            </a:r>
            <a:r>
              <a:rPr sz="1250" spc="3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2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책임을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다하는</a:t>
            </a:r>
            <a:r>
              <a:rPr sz="1250" spc="-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복지관</a:t>
            </a:r>
            <a:endParaRPr sz="12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소통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(Share):</a:t>
            </a:r>
            <a:r>
              <a:rPr sz="1250" spc="5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구성원들과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소통하는</a:t>
            </a:r>
            <a:r>
              <a:rPr sz="1250" spc="10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복지관</a:t>
            </a:r>
            <a:endParaRPr sz="1250">
              <a:latin typeface="함초롬돋움"/>
              <a:cs typeface="함초롬돋움"/>
            </a:endParaRPr>
          </a:p>
          <a:p>
            <a:pPr marL="85725" indent="-7366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86360" algn="l"/>
              </a:tabLst>
            </a:pP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현식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(Think)</a:t>
            </a:r>
            <a:r>
              <a:rPr sz="1250" spc="40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Arial"/>
                <a:cs typeface="Arial"/>
              </a:rPr>
              <a:t>:</a:t>
            </a:r>
            <a:r>
              <a:rPr sz="1250" spc="45" dirty="0">
                <a:solidFill>
                  <a:srgbClr val="4E4E4E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현신적인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서비스를</a:t>
            </a:r>
            <a:r>
              <a:rPr sz="1250" spc="-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dirty="0">
                <a:solidFill>
                  <a:srgbClr val="4E4E4E"/>
                </a:solidFill>
                <a:latin typeface="함초롬돋움"/>
                <a:cs typeface="함초롬돋움"/>
              </a:rPr>
              <a:t>창출하는</a:t>
            </a:r>
            <a:r>
              <a:rPr sz="1250" spc="15" dirty="0">
                <a:solidFill>
                  <a:srgbClr val="4E4E4E"/>
                </a:solidFill>
                <a:latin typeface="함초롬돋움"/>
                <a:cs typeface="함초롬돋움"/>
              </a:rPr>
              <a:t> </a:t>
            </a:r>
            <a:r>
              <a:rPr sz="1250" spc="-25" dirty="0">
                <a:solidFill>
                  <a:srgbClr val="4E4E4E"/>
                </a:solidFill>
                <a:latin typeface="함초롬돋움"/>
                <a:cs typeface="함초롬돋움"/>
              </a:rPr>
              <a:t>복지관</a:t>
            </a:r>
            <a:endParaRPr sz="1250">
              <a:latin typeface="함초롬돋움"/>
              <a:cs typeface="함초롬돋움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2942</Words>
  <Application>Microsoft Office PowerPoint</Application>
  <PresentationFormat>사용자 지정</PresentationFormat>
  <Paragraphs>512</Paragraphs>
  <Slides>54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62" baseType="lpstr">
      <vt:lpstr>Asia붓체</vt:lpstr>
      <vt:lpstr>창원단감아삭 Bold</vt:lpstr>
      <vt:lpstr>함초롬돋움</vt:lpstr>
      <vt:lpstr>함초롬바탕</vt:lpstr>
      <vt:lpstr>Arial</vt:lpstr>
      <vt:lpstr>Times New Roman</vt:lpstr>
      <vt:lpstr>Wingdings</vt:lpstr>
      <vt:lpstr>Office Theme</vt:lpstr>
      <vt:lpstr>장애인복지관</vt:lpstr>
      <vt:lpstr>1.정의</vt:lpstr>
      <vt:lpstr>1. 정의</vt:lpstr>
      <vt:lpstr>2.역사</vt:lpstr>
      <vt:lpstr>3. 법적근거</vt:lpstr>
      <vt:lpstr>4. 목적과 성격 및 기능</vt:lpstr>
      <vt:lpstr>PowerPoint 프레젠테이션</vt:lpstr>
      <vt:lpstr>2) 설립 년도 및 중요 연혁</vt:lpstr>
      <vt:lpstr>3) 기관운영 미션과 비전</vt:lpstr>
      <vt:lpstr>PowerPoint 프레젠테이션</vt:lpstr>
      <vt:lpstr>예산규모</vt:lpstr>
      <vt:lpstr>3. 조직도(사회복지사 수, 기타 전문자격자 수도 확인)</vt:lpstr>
      <vt:lpstr>PowerPoint 프레젠테이션</vt:lpstr>
      <vt:lpstr>PowerPoint 프레젠테이션</vt:lpstr>
      <vt:lpstr>PowerPoint 프레젠테이션</vt:lpstr>
      <vt:lpstr>3. 조직도(사회복지사 수, 기타 전문자격자 수도 확인)</vt:lpstr>
      <vt:lpstr>PowerPoint 프레젠테이션</vt:lpstr>
      <vt:lpstr>PowerPoint 프레젠테이션</vt:lpstr>
      <vt:lpstr>지역권익옹호사업</vt:lpstr>
      <vt:lpstr>직업지원사업</vt:lpstr>
      <vt:lpstr>성인주간보호센터</vt:lpstr>
      <vt:lpstr>관련기사</vt:lpstr>
      <vt:lpstr>PowerPoint 프레젠테이션</vt:lpstr>
      <vt:lpstr>장애인복지관 개수</vt:lpstr>
      <vt:lpstr>사회복지법인 성재원</vt:lpstr>
      <vt:lpstr>사회복지법인 성재원</vt:lpstr>
      <vt:lpstr>사회복지법인 성재원</vt:lpstr>
      <vt:lpstr>2. 경영이념 (미션)</vt:lpstr>
      <vt:lpstr>3. 비전</vt:lpstr>
      <vt:lpstr>복지관 이용 방법</vt:lpstr>
      <vt:lpstr> </vt:lpstr>
      <vt:lpstr>PowerPoint 프레젠테이션</vt:lpstr>
      <vt:lpstr>PowerPoint 프레젠테이션</vt:lpstr>
      <vt:lpstr>PowerPoint 프레젠테이션</vt:lpstr>
      <vt:lpstr>장애인복지관이 필수로 해야 하는 사업</vt:lpstr>
      <vt:lpstr>장애인복지관이 필수로 해야 하는 사업</vt:lpstr>
      <vt:lpstr>1. 기획운영지원사업</vt:lpstr>
      <vt:lpstr>1. 기획운영지원사업</vt:lpstr>
      <vt:lpstr>1. 기획운영지원사업</vt:lpstr>
      <vt:lpstr>1. 기획운영지원사업</vt:lpstr>
      <vt:lpstr>2. 기능향상지원사업</vt:lpstr>
      <vt:lpstr>2. 기능향상지원사업</vt:lpstr>
      <vt:lpstr>3. 상담가족문화지원사업</vt:lpstr>
      <vt:lpstr>3. 상담가족문화지원사업</vt:lpstr>
      <vt:lpstr>4. 지역권익옹호사업</vt:lpstr>
      <vt:lpstr>4. 지역권익옹호사업</vt:lpstr>
      <vt:lpstr>4. 지역권익옹호사업</vt:lpstr>
      <vt:lpstr>4. 지역권익옹호사업</vt:lpstr>
      <vt:lpstr>5. 직업지원사업</vt:lpstr>
      <vt:lpstr>5. 직업지원사업</vt:lpstr>
      <vt:lpstr>5. 직업지원사업</vt:lpstr>
      <vt:lpstr>6. 성인주간보호센터</vt:lpstr>
      <vt:lpstr>대전시립장애인복지관사례기사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949</cp:lastModifiedBy>
  <cp:revision>7</cp:revision>
  <dcterms:created xsi:type="dcterms:W3CDTF">2024-11-30T13:04:19Z</dcterms:created>
  <dcterms:modified xsi:type="dcterms:W3CDTF">2024-11-30T20:17:16Z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2024-11-17T00:00:00Z</vt:filetime>
  </property>
  <property fmtid="{D5CDD505-2E9C-101B-9397-08002B2CF9AE}" pid="3" name="Creator">
    <vt:lpwstr>Show 2022 12.0.0.3747</vt:lpwstr>
  </property>
  <property fmtid="{D5CDD505-2E9C-101B-9397-08002B2CF9AE}" pid="4" name="LastSaved">
    <vt:filetime>2024-11-30T00:00:00Z</vt:filetime>
  </property>
  <property fmtid="{D5CDD505-2E9C-101B-9397-08002B2CF9AE}" pid="5" name="PDFVersion">
    <vt:lpwstr>1.4</vt:lpwstr>
  </property>
  <property fmtid="{D5CDD505-2E9C-101B-9397-08002B2CF9AE}" pid="6" name="Producer">
    <vt:lpwstr>Hancom PDF 1.3.0.547</vt:lpwstr>
  </property>
</Properties>
</file>