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3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93" r:id="rId4"/>
    <p:sldId id="294" r:id="rId5"/>
    <p:sldId id="295" r:id="rId6"/>
    <p:sldId id="296" r:id="rId7"/>
    <p:sldId id="297" r:id="rId8"/>
    <p:sldId id="308" r:id="rId9"/>
    <p:sldId id="292" r:id="rId10"/>
    <p:sldId id="264" r:id="rId11"/>
    <p:sldId id="300" r:id="rId12"/>
    <p:sldId id="301" r:id="rId13"/>
    <p:sldId id="313" r:id="rId14"/>
    <p:sldId id="267" r:id="rId15"/>
    <p:sldId id="270" r:id="rId16"/>
    <p:sldId id="310" r:id="rId17"/>
    <p:sldId id="263" r:id="rId18"/>
    <p:sldId id="304" r:id="rId19"/>
    <p:sldId id="265" r:id="rId20"/>
    <p:sldId id="305" r:id="rId21"/>
    <p:sldId id="266" r:id="rId22"/>
    <p:sldId id="262" r:id="rId23"/>
    <p:sldId id="312" r:id="rId24"/>
    <p:sldId id="311" r:id="rId25"/>
    <p:sldId id="302" r:id="rId26"/>
    <p:sldId id="275" r:id="rId27"/>
    <p:sldId id="269" r:id="rId28"/>
    <p:sldId id="271" r:id="rId29"/>
    <p:sldId id="272" r:id="rId30"/>
    <p:sldId id="268" r:id="rId31"/>
    <p:sldId id="280" r:id="rId32"/>
    <p:sldId id="281" r:id="rId33"/>
    <p:sldId id="282" r:id="rId34"/>
    <p:sldId id="284" r:id="rId35"/>
    <p:sldId id="285" r:id="rId36"/>
    <p:sldId id="274" r:id="rId37"/>
    <p:sldId id="276" r:id="rId38"/>
    <p:sldId id="277" r:id="rId39"/>
    <p:sldId id="278" r:id="rId40"/>
    <p:sldId id="286" r:id="rId41"/>
    <p:sldId id="288" r:id="rId42"/>
    <p:sldId id="289" r:id="rId43"/>
    <p:sldId id="290" r:id="rId44"/>
    <p:sldId id="291" r:id="rId45"/>
  </p:sldIdLst>
  <p:sldSz cx="9144000" cy="6858000" type="screen4x3"/>
  <p:notesSz cx="9939338" cy="6805613"/>
  <p:embeddedFontLst>
    <p:embeddedFont>
      <p:font typeface="자연Regular" panose="02030600000101010101" pitchFamily="18" charset="-127"/>
      <p:regular r:id="rId48"/>
    </p:embeddedFont>
    <p:embeddedFont>
      <p:font typeface="HY궁서B" panose="02030600000101010101" pitchFamily="18" charset="-127"/>
      <p:regular r:id="rId49"/>
    </p:embeddedFont>
    <p:embeddedFont>
      <p:font typeface="맑은 고딕" panose="020B0503020000020004" pitchFamily="50" charset="-127"/>
      <p:regular r:id="rId50"/>
      <p:bold r:id="rId51"/>
    </p:embeddedFont>
    <p:embeddedFont>
      <p:font typeface="HY울릉도M" panose="02030600000101010101" pitchFamily="18" charset="-127"/>
      <p:regular r:id="rId52"/>
    </p:embeddedFont>
    <p:embeddedFont>
      <p:font typeface="나눔고딕" panose="020D0604000000000000" pitchFamily="50" charset="-127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  <p:embeddedFont>
      <p:font typeface="스냅스 Cre쿨재즈 M" panose="02020603020101020101" pitchFamily="18" charset="-127"/>
      <p:regular r:id="rId58"/>
    </p:embeddedFont>
    <p:embeddedFont>
      <p:font typeface="스냅스 두번째쪽지" panose="02020603020101020101" pitchFamily="18" charset="-127"/>
      <p:regular r:id="rId59"/>
    </p:embeddedFont>
    <p:embeddedFont>
      <p:font typeface="아리따-돋움(TTF)-Bold" panose="02020603020101020101" pitchFamily="18" charset="-127"/>
      <p:regular r:id="rId60"/>
    </p:embeddedFont>
    <p:embeddedFont>
      <p:font typeface="Calibri Light" panose="020F0302020204030204" pitchFamily="34" charset="0"/>
      <p:regular r:id="rId61"/>
      <p:italic r:id="rId62"/>
    </p:embeddedFont>
    <p:embeddedFont>
      <p:font typeface="스냅스 쉬리 M" panose="02020603020101020101" pitchFamily="18" charset="-127"/>
      <p:regular r:id="rId63"/>
    </p:embeddedFont>
    <p:embeddedFont>
      <p:font typeface="아리따-돋움(TTF)-Medium" panose="02020603020101020101" pitchFamily="18" charset="-127"/>
      <p:regular r:id="rId64"/>
    </p:embeddedFont>
    <p:embeddedFont>
      <p:font typeface="나눔고딕 Light" panose="020B0600000101010101" charset="-127"/>
      <p:regular r:id="rId6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90CD"/>
    <a:srgbClr val="DAB2B0"/>
    <a:srgbClr val="FF9966"/>
    <a:srgbClr val="F2F2F2"/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712" autoAdjust="0"/>
  </p:normalViewPr>
  <p:slideViewPr>
    <p:cSldViewPr snapToGrid="0" showGuides="1">
      <p:cViewPr varScale="1">
        <p:scale>
          <a:sx n="109" d="100"/>
          <a:sy n="109" d="100"/>
        </p:scale>
        <p:origin x="188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4" d="100"/>
          <a:sy n="64" d="100"/>
        </p:scale>
        <p:origin x="2266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63" Type="http://schemas.openxmlformats.org/officeDocument/2006/relationships/font" Target="fonts/font16.fntdata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font" Target="fonts/font17.fntdata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font" Target="fonts/font12.fntdata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font" Target="fonts/font3.fntdata"/><Relationship Id="rId55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D1A72-E3A0-430D-8974-A064AEF30001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1BA9-6D33-4183-871B-2D17313BC12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915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14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439D7-378E-4887-9F69-46813F8602C8}" type="datetimeFigureOut">
              <a:rPr lang="ko-KR" altLang="en-US" smtClean="0"/>
              <a:t>2019-03-04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4" y="3275201"/>
            <a:ext cx="7951470" cy="26797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2" y="646415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181C2-2A5C-4E7B-A892-13EEBE3955A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59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 smtClean="0"/>
              <a:t>휴학기간은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재한연한에</a:t>
            </a:r>
            <a:r>
              <a:rPr lang="ko-KR" altLang="en-US" dirty="0" smtClean="0"/>
              <a:t> 포함되지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수업연한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초과시 장학금 혜택 없음</a:t>
            </a:r>
            <a:endParaRPr lang="en-US" altLang="ko-KR" dirty="0" smtClean="0"/>
          </a:p>
          <a:p>
            <a:r>
              <a:rPr lang="ko-KR" altLang="en-US" dirty="0" err="1" smtClean="0"/>
              <a:t>재학연한</a:t>
            </a:r>
            <a:r>
              <a:rPr lang="en-US" altLang="ko-KR" dirty="0" smtClean="0"/>
              <a:t>: </a:t>
            </a:r>
            <a:r>
              <a:rPr lang="ko-KR" altLang="en-US" dirty="0" smtClean="0"/>
              <a:t>초과 불가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 위원회의 의결을 거쳐 신학대학원장의 승인을 얻어 </a:t>
            </a:r>
            <a:r>
              <a:rPr lang="en-US" altLang="ko-KR" dirty="0" smtClean="0"/>
              <a:t>1</a:t>
            </a:r>
            <a:r>
              <a:rPr lang="ko-KR" altLang="en-US" dirty="0" smtClean="0"/>
              <a:t>년간 재학 연한을 연장할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2181C2-2A5C-4E7B-A892-13EEBE3955AB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79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5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61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006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표지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3" y="1882175"/>
            <a:ext cx="5651897" cy="3093657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다이아몬드 3"/>
          <p:cNvSpPr/>
          <p:nvPr userDrawn="1"/>
        </p:nvSpPr>
        <p:spPr>
          <a:xfrm>
            <a:off x="3972549" y="2641813"/>
            <a:ext cx="1180786" cy="157438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5" name="다이아몬드 4"/>
          <p:cNvSpPr/>
          <p:nvPr userDrawn="1"/>
        </p:nvSpPr>
        <p:spPr>
          <a:xfrm>
            <a:off x="4787503" y="2276478"/>
            <a:ext cx="1728788" cy="2305051"/>
          </a:xfrm>
          <a:prstGeom prst="diamond">
            <a:avLst/>
          </a:prstGeom>
          <a:noFill/>
          <a:ln w="571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6" name="다이아몬드 5"/>
          <p:cNvSpPr/>
          <p:nvPr userDrawn="1"/>
        </p:nvSpPr>
        <p:spPr>
          <a:xfrm>
            <a:off x="3805710" y="2641813"/>
            <a:ext cx="1180786" cy="1574381"/>
          </a:xfrm>
          <a:prstGeom prst="diamond">
            <a:avLst/>
          </a:prstGeom>
          <a:noFill/>
          <a:ln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0" hasCustomPrompt="1"/>
          </p:nvPr>
        </p:nvSpPr>
        <p:spPr>
          <a:xfrm>
            <a:off x="5706666" y="4184655"/>
            <a:ext cx="2522934" cy="27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ko-KR" altLang="en-US" sz="1350" dirty="0">
                <a:ln>
                  <a:solidFill>
                    <a:schemeClr val="bg2">
                      <a:lumMod val="25000"/>
                      <a:alpha val="30000"/>
                    </a:schemeClr>
                  </a:solidFill>
                </a:ln>
                <a:solidFill>
                  <a:schemeClr val="bg2">
                    <a:lumMod val="25000"/>
                    <a:alpha val="90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marL="0" lvl="0"/>
            <a:r>
              <a:rPr lang="ko-KR" altLang="en-US" dirty="0" err="1"/>
              <a:t>리까망의</a:t>
            </a:r>
            <a:r>
              <a:rPr lang="ko-KR" altLang="en-US" dirty="0"/>
              <a:t> </a:t>
            </a:r>
            <a:r>
              <a:rPr lang="en-US" altLang="ko-KR" dirty="0"/>
              <a:t>POWERPOINT</a:t>
            </a:r>
            <a:endParaRPr lang="ko-KR" altLang="en-US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2" hasCustomPrompt="1"/>
          </p:nvPr>
        </p:nvSpPr>
        <p:spPr>
          <a:xfrm>
            <a:off x="5651899" y="2816229"/>
            <a:ext cx="3168253" cy="612775"/>
          </a:xfrm>
          <a:prstGeom prst="rect">
            <a:avLst/>
          </a:prstGeom>
        </p:spPr>
        <p:txBody>
          <a:bodyPr anchor="ctr"/>
          <a:lstStyle>
            <a:lvl1pPr marL="0" indent="0" algn="l" defTabSz="685783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308" kern="1200" spc="-113" dirty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  <a:cs typeface="+mn-cs"/>
              </a:defRPr>
            </a:lvl1pPr>
          </a:lstStyle>
          <a:p>
            <a:pPr lvl="0"/>
            <a:r>
              <a:rPr lang="en-US" altLang="ko-KR" dirty="0"/>
              <a:t>CATALOG</a:t>
            </a:r>
            <a:endParaRPr lang="ko-KR" altLang="en-US" dirty="0"/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3" hasCustomPrompt="1"/>
          </p:nvPr>
        </p:nvSpPr>
        <p:spPr>
          <a:xfrm>
            <a:off x="5651898" y="3429005"/>
            <a:ext cx="3176588" cy="612775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PPT</a:t>
            </a:r>
            <a:r>
              <a:rPr lang="ko-KR" altLang="en-US" dirty="0"/>
              <a:t> </a:t>
            </a:r>
            <a:r>
              <a:rPr lang="en-US" altLang="ko-KR" dirty="0"/>
              <a:t>TEMPLATE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63894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목차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1331121" y="549275"/>
            <a:ext cx="6481763" cy="5759450"/>
            <a:chOff x="1774825" y="549275"/>
            <a:chExt cx="8642350" cy="5759450"/>
          </a:xfrm>
        </p:grpSpPr>
        <p:sp>
          <p:nvSpPr>
            <p:cNvPr id="3" name="1/2 액자 2"/>
            <p:cNvSpPr/>
            <p:nvPr userDrawn="1"/>
          </p:nvSpPr>
          <p:spPr>
            <a:xfrm>
              <a:off x="177482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4" name="1/2 액자 3"/>
            <p:cNvSpPr/>
            <p:nvPr userDrawn="1"/>
          </p:nvSpPr>
          <p:spPr>
            <a:xfrm flipH="1">
              <a:off x="8954135" y="54927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5" name="1/2 액자 4"/>
            <p:cNvSpPr/>
            <p:nvPr userDrawn="1"/>
          </p:nvSpPr>
          <p:spPr>
            <a:xfrm flipV="1">
              <a:off x="177482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  <p:sp>
          <p:nvSpPr>
            <p:cNvPr id="6" name="1/2 액자 5"/>
            <p:cNvSpPr/>
            <p:nvPr userDrawn="1"/>
          </p:nvSpPr>
          <p:spPr>
            <a:xfrm flipH="1" flipV="1">
              <a:off x="8954135" y="4149725"/>
              <a:ext cx="1463040" cy="2159000"/>
            </a:xfrm>
            <a:prstGeom prst="halfFrame">
              <a:avLst>
                <a:gd name="adj1" fmla="val 6616"/>
                <a:gd name="adj2" fmla="val 7167"/>
              </a:avLst>
            </a:prstGeom>
            <a:solidFill>
              <a:srgbClr val="DAB2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>
                <a:solidFill>
                  <a:schemeClr val="tx1"/>
                </a:solidFill>
              </a:endParaRPr>
            </a:p>
          </p:txBody>
        </p:sp>
      </p:grpSp>
      <p:sp>
        <p:nvSpPr>
          <p:cNvPr id="8" name="제목 7"/>
          <p:cNvSpPr>
            <a:spLocks noGrp="1"/>
          </p:cNvSpPr>
          <p:nvPr>
            <p:ph type="title" hasCustomPrompt="1"/>
          </p:nvPr>
        </p:nvSpPr>
        <p:spPr>
          <a:xfrm>
            <a:off x="2238937" y="836618"/>
            <a:ext cx="4666130" cy="720725"/>
          </a:xfrm>
          <a:prstGeom prst="rect">
            <a:avLst/>
          </a:prstGeom>
        </p:spPr>
        <p:txBody>
          <a:bodyPr anchor="ctr"/>
          <a:lstStyle>
            <a:lvl1pPr algn="ctr">
              <a:defRPr sz="3308">
                <a:ln>
                  <a:solidFill>
                    <a:srgbClr val="7590CD">
                      <a:alpha val="30000"/>
                    </a:srgbClr>
                  </a:solidFill>
                </a:ln>
                <a:solidFill>
                  <a:srgbClr val="7590CD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defRPr>
            </a:lvl1pPr>
          </a:lstStyle>
          <a:p>
            <a:r>
              <a:rPr lang="en-US" altLang="ko-KR" dirty="0"/>
              <a:t>CONTENTS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0" hasCustomPrompt="1"/>
          </p:nvPr>
        </p:nvSpPr>
        <p:spPr>
          <a:xfrm>
            <a:off x="2951562" y="1916118"/>
            <a:ext cx="540544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3492106" y="1916118"/>
            <a:ext cx="2349103" cy="43338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9" name="텍스트 개체 틀 8"/>
          <p:cNvSpPr>
            <a:spLocks noGrp="1"/>
          </p:cNvSpPr>
          <p:nvPr>
            <p:ph type="body" sz="quarter" idx="12" hasCustomPrompt="1"/>
          </p:nvPr>
        </p:nvSpPr>
        <p:spPr>
          <a:xfrm>
            <a:off x="2951562" y="335756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002</a:t>
            </a:r>
            <a:endParaRPr lang="ko-KR" altLang="en-US" dirty="0"/>
          </a:p>
        </p:txBody>
      </p:sp>
      <p:sp>
        <p:nvSpPr>
          <p:cNvPr id="13" name="텍스트 개체 틀 8"/>
          <p:cNvSpPr>
            <a:spLocks noGrp="1"/>
          </p:cNvSpPr>
          <p:nvPr>
            <p:ph type="body" sz="quarter" idx="13" hasCustomPrompt="1"/>
          </p:nvPr>
        </p:nvSpPr>
        <p:spPr>
          <a:xfrm>
            <a:off x="3492106" y="335756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14" hasCustomPrompt="1"/>
          </p:nvPr>
        </p:nvSpPr>
        <p:spPr>
          <a:xfrm>
            <a:off x="2951562" y="4760913"/>
            <a:ext cx="540544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en-US" altLang="ko-KR" dirty="0"/>
              <a:t>003</a:t>
            </a:r>
            <a:endParaRPr lang="ko-KR" altLang="en-US" dirty="0"/>
          </a:p>
        </p:txBody>
      </p:sp>
      <p:sp>
        <p:nvSpPr>
          <p:cNvPr id="15" name="텍스트 개체 틀 13"/>
          <p:cNvSpPr>
            <a:spLocks noGrp="1"/>
          </p:cNvSpPr>
          <p:nvPr>
            <p:ph type="body" sz="quarter" idx="15" hasCustomPrompt="1"/>
          </p:nvPr>
        </p:nvSpPr>
        <p:spPr>
          <a:xfrm>
            <a:off x="3492106" y="4760913"/>
            <a:ext cx="2349103" cy="4318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725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Medium" panose="02020603020101020101" pitchFamily="18" charset="-127"/>
                <a:ea typeface="아리따-돋움(TTF)-Medium" panose="02020603020101020101" pitchFamily="18" charset="-127"/>
              </a:defRPr>
            </a:lvl1pPr>
          </a:lstStyle>
          <a:p>
            <a:pPr lvl="0"/>
            <a:r>
              <a:rPr lang="ko-KR" altLang="en-US" dirty="0"/>
              <a:t>목차를 입력하세요</a:t>
            </a:r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6" hasCustomPrompt="1"/>
          </p:nvPr>
        </p:nvSpPr>
        <p:spPr>
          <a:xfrm>
            <a:off x="3492104" y="2368761"/>
            <a:ext cx="3299529" cy="9888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8" name="텍스트 개체 틀 16"/>
          <p:cNvSpPr>
            <a:spLocks noGrp="1"/>
          </p:cNvSpPr>
          <p:nvPr>
            <p:ph type="body" sz="quarter" idx="17" hasCustomPrompt="1"/>
          </p:nvPr>
        </p:nvSpPr>
        <p:spPr>
          <a:xfrm>
            <a:off x="3492104" y="3808623"/>
            <a:ext cx="3299529" cy="952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9" name="텍스트 개체 틀 16"/>
          <p:cNvSpPr>
            <a:spLocks noGrp="1"/>
          </p:cNvSpPr>
          <p:nvPr>
            <p:ph type="body" sz="quarter" idx="18" hasCustomPrompt="1"/>
          </p:nvPr>
        </p:nvSpPr>
        <p:spPr>
          <a:xfrm>
            <a:off x="3492104" y="5206494"/>
            <a:ext cx="3299529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ln>
                  <a:solidFill>
                    <a:schemeClr val="tx1">
                      <a:lumMod val="65000"/>
                      <a:lumOff val="35000"/>
                      <a:alpha val="30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amet,consectetur</a:t>
            </a:r>
            <a:r>
              <a:rPr lang="en-US" altLang="ko-KR" dirty="0"/>
              <a:t> </a:t>
            </a:r>
            <a:r>
              <a:rPr lang="en-US" altLang="ko-KR" dirty="0" err="1"/>
              <a:t>adipiscing</a:t>
            </a:r>
            <a:r>
              <a:rPr lang="en-US" altLang="ko-KR" dirty="0"/>
              <a:t> </a:t>
            </a:r>
            <a:r>
              <a:rPr lang="en-US" altLang="ko-KR" dirty="0" err="1"/>
              <a:t>elit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202072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카탈로그 스타일 본문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 userDrawn="1"/>
        </p:nvSpPr>
        <p:spPr>
          <a:xfrm>
            <a:off x="0" y="5"/>
            <a:ext cx="249382" cy="1700213"/>
          </a:xfrm>
          <a:prstGeom prst="rect">
            <a:avLst/>
          </a:prstGeom>
          <a:solidFill>
            <a:srgbClr val="DAB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4" name="텍스트 개체 틀 8"/>
          <p:cNvSpPr>
            <a:spLocks noGrp="1"/>
          </p:cNvSpPr>
          <p:nvPr>
            <p:ph type="body" sz="quarter" idx="10" hasCustomPrompt="1"/>
          </p:nvPr>
        </p:nvSpPr>
        <p:spPr>
          <a:xfrm>
            <a:off x="596623" y="635672"/>
            <a:ext cx="1145954" cy="4758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360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en-US" altLang="ko-KR" dirty="0"/>
              <a:t>001</a:t>
            </a:r>
            <a:endParaRPr lang="ko-KR" altLang="en-US" dirty="0"/>
          </a:p>
        </p:txBody>
      </p:sp>
      <p:sp>
        <p:nvSpPr>
          <p:cNvPr id="5" name="제목 5"/>
          <p:cNvSpPr>
            <a:spLocks noGrp="1"/>
          </p:cNvSpPr>
          <p:nvPr>
            <p:ph type="title" hasCustomPrompt="1"/>
          </p:nvPr>
        </p:nvSpPr>
        <p:spPr>
          <a:xfrm>
            <a:off x="1742576" y="633516"/>
            <a:ext cx="5890124" cy="480131"/>
          </a:xfrm>
          <a:prstGeom prst="rect">
            <a:avLst/>
          </a:prstGeom>
        </p:spPr>
        <p:txBody>
          <a:bodyPr anchor="ctr"/>
          <a:lstStyle>
            <a:lvl1pPr algn="l">
              <a:defRPr sz="36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r>
              <a:rPr lang="ko-KR" altLang="en-US" dirty="0"/>
              <a:t>제목을 입력하세요</a:t>
            </a:r>
          </a:p>
        </p:txBody>
      </p:sp>
      <p:sp>
        <p:nvSpPr>
          <p:cNvPr id="6" name="텍스트 개체 틀 11"/>
          <p:cNvSpPr>
            <a:spLocks noGrp="1"/>
          </p:cNvSpPr>
          <p:nvPr>
            <p:ph type="body" sz="quarter" idx="11" hasCustomPrompt="1"/>
          </p:nvPr>
        </p:nvSpPr>
        <p:spPr>
          <a:xfrm>
            <a:off x="1413484" y="1177596"/>
            <a:ext cx="3158516" cy="21907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200" baseline="0">
                <a:ln>
                  <a:solidFill>
                    <a:schemeClr val="tx1">
                      <a:lumMod val="75000"/>
                      <a:lumOff val="25000"/>
                      <a:alpha val="3000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 Light" panose="020D0904000000000000" pitchFamily="50" charset="-127"/>
                <a:ea typeface="나눔고딕 Light" panose="020D0904000000000000" pitchFamily="50" charset="-127"/>
              </a:defRPr>
            </a:lvl1pPr>
          </a:lstStyle>
          <a:p>
            <a:pPr lvl="0"/>
            <a:r>
              <a:rPr lang="en-US" altLang="ko-KR" dirty="0"/>
              <a:t>Lorem ipsum dolor sit </a:t>
            </a:r>
            <a:r>
              <a:rPr lang="en-US" altLang="ko-KR" dirty="0" err="1"/>
              <a:t>amet</a:t>
            </a:r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1331119" y="720288"/>
            <a:ext cx="0" cy="30723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3"/>
          <p:cNvSpPr>
            <a:spLocks noGrp="1"/>
          </p:cNvSpPr>
          <p:nvPr>
            <p:ph type="body" sz="quarter" idx="12" hasCustomPrompt="1"/>
          </p:nvPr>
        </p:nvSpPr>
        <p:spPr>
          <a:xfrm>
            <a:off x="596624" y="354254"/>
            <a:ext cx="3480077" cy="2153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4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pPr lvl="0"/>
            <a:r>
              <a:rPr lang="ko-KR" altLang="en-US" dirty="0" err="1"/>
              <a:t>리까망의</a:t>
            </a:r>
            <a:r>
              <a:rPr lang="ko-KR" altLang="en-US" dirty="0"/>
              <a:t> 파워포인트</a:t>
            </a:r>
          </a:p>
        </p:txBody>
      </p:sp>
      <p:sp>
        <p:nvSpPr>
          <p:cNvPr id="49" name="자유형: 도형 48"/>
          <p:cNvSpPr/>
          <p:nvPr userDrawn="1"/>
        </p:nvSpPr>
        <p:spPr>
          <a:xfrm>
            <a:off x="4842274" y="1573768"/>
            <a:ext cx="3181964" cy="91520"/>
          </a:xfrm>
          <a:custGeom>
            <a:avLst/>
            <a:gdLst>
              <a:gd name="connsiteX0" fmla="*/ 4148524 w 4148524"/>
              <a:gd name="connsiteY0" fmla="*/ 0 h 91520"/>
              <a:gd name="connsiteX1" fmla="*/ 4114246 w 4148524"/>
              <a:gd name="connsiteY1" fmla="*/ 91520 h 91520"/>
              <a:gd name="connsiteX2" fmla="*/ 0 w 4148524"/>
              <a:gd name="connsiteY2" fmla="*/ 91520 h 91520"/>
              <a:gd name="connsiteX3" fmla="*/ 34279 w 4148524"/>
              <a:gd name="connsiteY3" fmla="*/ 0 h 9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8524" h="91520">
                <a:moveTo>
                  <a:pt x="4148524" y="0"/>
                </a:moveTo>
                <a:lnTo>
                  <a:pt x="4114246" y="91520"/>
                </a:lnTo>
                <a:lnTo>
                  <a:pt x="0" y="91520"/>
                </a:lnTo>
                <a:lnTo>
                  <a:pt x="34279" y="0"/>
                </a:lnTo>
                <a:close/>
              </a:path>
            </a:pathLst>
          </a:custGeom>
          <a:solidFill>
            <a:srgbClr val="7590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1350"/>
          </a:p>
        </p:txBody>
      </p:sp>
    </p:spTree>
    <p:extLst>
      <p:ext uri="{BB962C8B-B14F-4D97-AF65-F5344CB8AC3E}">
        <p14:creationId xmlns:p14="http://schemas.microsoft.com/office/powerpoint/2010/main" val="9881397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67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61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669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79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6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384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5"/>
          <p:cNvSpPr>
            <a:spLocks noGrp="1"/>
          </p:cNvSpPr>
          <p:nvPr>
            <p:ph type="body" sz="quarter" idx="10"/>
          </p:nvPr>
        </p:nvSpPr>
        <p:spPr>
          <a:xfrm>
            <a:off x="5706666" y="4254029"/>
            <a:ext cx="2522934" cy="279307"/>
          </a:xfrm>
        </p:spPr>
        <p:txBody>
          <a:bodyPr/>
          <a:lstStyle/>
          <a:p>
            <a:r>
              <a:rPr lang="ko-KR" altLang="en-US" dirty="0" smtClean="0"/>
              <a:t>목원대학교 신학대학원</a:t>
            </a:r>
            <a:endParaRPr lang="ko-KR" altLang="en-US" dirty="0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2"/>
          </p:nvPr>
        </p:nvSpPr>
        <p:spPr>
          <a:xfrm>
            <a:off x="5651901" y="2728947"/>
            <a:ext cx="3168253" cy="459581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/>
              <a:t>2019</a:t>
            </a:r>
            <a:r>
              <a:rPr lang="ko-KR" altLang="en-US" dirty="0" smtClean="0"/>
              <a:t>학년도 전기</a:t>
            </a:r>
            <a:endParaRPr lang="ko-KR" altLang="en-US" dirty="0"/>
          </a:p>
        </p:txBody>
      </p:sp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3226378"/>
            <a:ext cx="3492103" cy="947207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sz="3300" dirty="0" smtClean="0"/>
              <a:t>신</a:t>
            </a:r>
            <a:r>
              <a:rPr lang="en-US" altLang="ko-KR" sz="3300" dirty="0" smtClean="0"/>
              <a:t>(</a:t>
            </a:r>
            <a:r>
              <a:rPr lang="ko-KR" altLang="en-US" sz="3300" dirty="0" smtClean="0"/>
              <a:t>편</a:t>
            </a:r>
            <a:r>
              <a:rPr lang="en-US" altLang="ko-KR" sz="3300" dirty="0" smtClean="0"/>
              <a:t>)</a:t>
            </a:r>
            <a:r>
              <a:rPr lang="ko-KR" altLang="en-US" sz="3300" dirty="0" err="1" smtClean="0"/>
              <a:t>입생</a:t>
            </a:r>
            <a:endParaRPr lang="en-US" altLang="ko-KR" sz="3300" dirty="0"/>
          </a:p>
          <a:p>
            <a:r>
              <a:rPr lang="ko-KR" altLang="en-US" sz="3300" dirty="0"/>
              <a:t>오리엔테이션</a:t>
            </a:r>
          </a:p>
        </p:txBody>
      </p:sp>
    </p:spTree>
    <p:extLst>
      <p:ext uri="{BB962C8B-B14F-4D97-AF65-F5344CB8AC3E}">
        <p14:creationId xmlns:p14="http://schemas.microsoft.com/office/powerpoint/2010/main" val="16002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001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err="1" smtClean="0"/>
              <a:t>과정구분</a:t>
            </a:r>
            <a:r>
              <a:rPr lang="ko-KR" altLang="en-US" dirty="0" smtClean="0"/>
              <a:t> 및 수업</a:t>
            </a:r>
            <a:r>
              <a:rPr lang="en-US" altLang="ko-KR" dirty="0" smtClean="0"/>
              <a:t>·</a:t>
            </a:r>
            <a:r>
              <a:rPr lang="ko-KR" altLang="en-US" dirty="0" smtClean="0"/>
              <a:t>재학연한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510063"/>
              </p:ext>
            </p:extLst>
          </p:nvPr>
        </p:nvGraphicFramePr>
        <p:xfrm>
          <a:off x="630284" y="1881552"/>
          <a:ext cx="7748784" cy="449751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50208">
                  <a:extLst>
                    <a:ext uri="{9D8B030D-6E8A-4147-A177-3AD203B41FA5}">
                      <a16:colId xmlns:a16="http://schemas.microsoft.com/office/drawing/2014/main" val="717006638"/>
                    </a:ext>
                  </a:extLst>
                </a:gridCol>
                <a:gridCol w="2324184">
                  <a:extLst>
                    <a:ext uri="{9D8B030D-6E8A-4147-A177-3AD203B41FA5}">
                      <a16:colId xmlns:a16="http://schemas.microsoft.com/office/drawing/2014/main" val="71058179"/>
                    </a:ext>
                  </a:extLst>
                </a:gridCol>
                <a:gridCol w="1937196">
                  <a:extLst>
                    <a:ext uri="{9D8B030D-6E8A-4147-A177-3AD203B41FA5}">
                      <a16:colId xmlns:a16="http://schemas.microsoft.com/office/drawing/2014/main" val="1728103099"/>
                    </a:ext>
                  </a:extLst>
                </a:gridCol>
                <a:gridCol w="1937196">
                  <a:extLst>
                    <a:ext uri="{9D8B030D-6E8A-4147-A177-3AD203B41FA5}">
                      <a16:colId xmlns:a16="http://schemas.microsoft.com/office/drawing/2014/main" val="2717793365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 구분</a:t>
                      </a:r>
                      <a:endParaRPr lang="ko-KR" altLang="en-US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Th.M. </a:t>
                      </a:r>
                      <a:r>
                        <a:rPr lang="ko-KR" altLang="en-US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400" b="1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ea typeface="나눔고딕" panose="020D0604000000000000" pitchFamily="50" charset="-127"/>
                        </a:rPr>
                        <a:t>M.Div</a:t>
                      </a:r>
                      <a:r>
                        <a:rPr lang="en-US" altLang="ko-KR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</a:t>
                      </a:r>
                      <a:endParaRPr lang="ko-KR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2400" b="1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ea typeface="나눔고딕" panose="020D0604000000000000" pitchFamily="50" charset="-127"/>
                        </a:rPr>
                        <a:t>M.A</a:t>
                      </a:r>
                      <a:r>
                        <a:rPr lang="en-US" altLang="ko-KR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+mn-lt"/>
                          <a:ea typeface="나눔고딕" panose="020D0604000000000000" pitchFamily="50" charset="-127"/>
                          <a:cs typeface="+mn-cs"/>
                        </a:rPr>
                        <a:t>. </a:t>
                      </a:r>
                      <a:r>
                        <a:rPr lang="ko-KR" altLang="en-US" sz="2400" b="1" kern="1200" dirty="0" smtClean="0">
                          <a:ln/>
                          <a:pattFill prst="dkUpDiag">
                            <a:fgClr>
                              <a:schemeClr val="bg1">
                                <a:lumMod val="50000"/>
                              </a:schemeClr>
                            </a:fgClr>
                            <a:bgClr>
                              <a:schemeClr val="tx1">
                                <a:lumMod val="75000"/>
                                <a:lumOff val="25000"/>
                              </a:schemeClr>
                            </a:bgClr>
                          </a:patt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과정</a:t>
                      </a:r>
                      <a:endParaRPr lang="ko-KR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8631435"/>
                  </a:ext>
                </a:extLst>
              </a:tr>
              <a:tr h="10990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수업 및</a:t>
                      </a:r>
                      <a:endParaRPr lang="en-US" altLang="ko-KR" sz="2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1" kern="1200" dirty="0" err="1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재학연한</a:t>
                      </a:r>
                      <a:endParaRPr lang="ko-KR" altLang="en-US" sz="2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2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년</a:t>
                      </a: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/5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년</a:t>
                      </a:r>
                      <a:endParaRPr lang="ko-KR" altLang="en-US" sz="2400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3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년</a:t>
                      </a: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/6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년</a:t>
                      </a:r>
                      <a:endParaRPr lang="ko-KR" altLang="en-US" sz="2400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2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년</a:t>
                      </a:r>
                      <a:r>
                        <a:rPr lang="en-US" altLang="ko-KR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/5</a:t>
                      </a:r>
                      <a:r>
                        <a:rPr lang="ko-KR" altLang="en-US" sz="24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7553581"/>
                  </a:ext>
                </a:extLst>
              </a:tr>
              <a:tr h="149469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대상</a:t>
                      </a:r>
                      <a:endParaRPr lang="ko-KR" alt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감리교계열의 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신학과를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졸업한자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(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목원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 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감신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협성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)</a:t>
                      </a:r>
                      <a:endParaRPr lang="ko-KR" altLang="en-US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타교단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신학과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일반계열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대학교를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졸업한자</a:t>
                      </a:r>
                      <a:endParaRPr lang="ko-KR" altLang="en-US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타교단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신학과</a:t>
                      </a:r>
                      <a:r>
                        <a:rPr lang="en-US" altLang="ko-KR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,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</a:t>
                      </a:r>
                      <a:endParaRPr lang="en-US" altLang="ko-KR" dirty="0" smtClean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일반계열</a:t>
                      </a:r>
                      <a:r>
                        <a:rPr lang="ko-KR" altLang="en-US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대학교를 </a:t>
                      </a:r>
                      <a:r>
                        <a:rPr lang="ko-KR" altLang="en-US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졸업한자</a:t>
                      </a:r>
                      <a:endParaRPr lang="ko-KR" altLang="en-US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7823013"/>
                  </a:ext>
                </a:extLst>
              </a:tr>
              <a:tr h="11564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3200" b="1" kern="1200" dirty="0" smtClean="0">
                          <a:ln/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lumMod val="50000"/>
                                <a:alpha val="40000"/>
                              </a:schemeClr>
                            </a:outerShdw>
                          </a:effectLst>
                          <a:latin typeface="자연Regular" panose="02030600000101010101" pitchFamily="18" charset="-127"/>
                          <a:ea typeface="자연Regular" panose="02030600000101010101" pitchFamily="18" charset="-127"/>
                          <a:cs typeface="+mn-cs"/>
                        </a:rPr>
                        <a:t>전형</a:t>
                      </a:r>
                      <a:endParaRPr lang="ko-KR" altLang="en-US" sz="3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목회자 전형</a:t>
                      </a:r>
                      <a:endParaRPr lang="ko-KR" altLang="en-US" sz="2000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목회자 전형</a:t>
                      </a:r>
                      <a:endParaRPr lang="ko-KR" altLang="en-US" sz="2000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비목회자</a:t>
                      </a:r>
                      <a:r>
                        <a:rPr lang="ko-KR" altLang="en-US" sz="2000" baseline="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 </a:t>
                      </a:r>
                      <a:r>
                        <a:rPr lang="ko-KR" altLang="en-US" sz="2000" dirty="0" smtClean="0">
                          <a:latin typeface="자연Regular" panose="02030600000101010101" pitchFamily="18" charset="-127"/>
                          <a:ea typeface="자연Regular" panose="02030600000101010101" pitchFamily="18" charset="-127"/>
                        </a:rPr>
                        <a:t>전형</a:t>
                      </a:r>
                      <a:endParaRPr lang="ko-KR" altLang="en-US" sz="2000" dirty="0">
                        <a:latin typeface="자연Regular" panose="02030600000101010101" pitchFamily="18" charset="-127"/>
                        <a:ea typeface="자연Regular" panose="02030600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385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2675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740698"/>
            <a:ext cx="7877078" cy="4475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정규등록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14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Th.M.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000" dirty="0" smtClean="0">
                <a:solidFill>
                  <a:schemeClr val="accent1">
                    <a:lumMod val="7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/ 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M.A.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4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endParaRPr lang="en-US" altLang="ko-KR" sz="40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M.</a:t>
            </a:r>
            <a:r>
              <a:rPr lang="en-US" altLang="ko-KR" sz="4000" b="1" dirty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Div</a:t>
            </a:r>
            <a:r>
              <a:rPr lang="en-US" altLang="ko-KR" sz="4000" b="1" dirty="0" smtClean="0">
                <a:solidFill>
                  <a:schemeClr val="accent1">
                    <a:lumMod val="75000"/>
                  </a:schemeClr>
                </a:solidFill>
                <a:ea typeface="자연Regular" panose="02030600000101010101" pitchFamily="18" charset="-127"/>
              </a:rPr>
              <a:t>.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6</a:t>
            </a:r>
            <a:r>
              <a:rPr lang="ko-KR" altLang="en-US" sz="40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연구등록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err="1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학점만을</a:t>
            </a:r>
            <a:r>
              <a:rPr lang="ko-KR" altLang="en-US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이수하고 학위를 취득하지 못한 원생은 </a:t>
            </a:r>
            <a:endParaRPr lang="en-US" altLang="ko-KR" sz="3200" dirty="0" smtClean="0"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학위를 취득할 때까지 </a:t>
            </a:r>
            <a:r>
              <a:rPr lang="ko-KR" altLang="en-US" sz="3200" dirty="0" err="1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연구등록을</a:t>
            </a:r>
            <a:r>
              <a:rPr lang="ko-KR" altLang="en-US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 한다</a:t>
            </a:r>
            <a:r>
              <a:rPr lang="en-US" altLang="ko-KR" sz="3200" dirty="0" smtClean="0"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954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682069"/>
            <a:ext cx="7877078" cy="49134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휴학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일반휴학은 재학 중 최대 </a:t>
            </a:r>
            <a:r>
              <a:rPr lang="en-US" altLang="ko-KR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4</a:t>
            </a:r>
            <a:r>
              <a:rPr lang="ko-KR" altLang="en-US" b="1" u="sng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학기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군휴학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등 예외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en-US" altLang="ko-KR" sz="36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종합정보시스템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▶학사행정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▶휴학원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출력▶작성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복학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신청서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미제출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altLang="ko-KR" sz="1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종합정보시스템▶학사행정▶복학신청</a:t>
            </a: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단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제대복학자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외국인은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복학원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출력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작성 후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제적 </a:t>
            </a:r>
            <a:r>
              <a:rPr lang="en-US" altLang="ko-KR" sz="4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:</a:t>
            </a:r>
            <a:r>
              <a:rPr lang="ko-KR" altLang="en-US" sz="4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미복학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,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미등록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,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재학연한 초과자</a:t>
            </a:r>
            <a:endParaRPr lang="en-US" altLang="ko-KR" sz="32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002</a:t>
            </a:r>
            <a:endParaRPr lang="ko-KR" altLang="en-US" sz="2400" dirty="0"/>
          </a:p>
        </p:txBody>
      </p:sp>
      <p:sp>
        <p:nvSpPr>
          <p:cNvPr id="23" name="제목 11"/>
          <p:cNvSpPr>
            <a:spLocks noGrp="1"/>
          </p:cNvSpPr>
          <p:nvPr>
            <p:ph type="title"/>
          </p:nvPr>
        </p:nvSpPr>
        <p:spPr>
          <a:xfrm>
            <a:off x="1699177" y="743434"/>
            <a:ext cx="5253558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등록 및 휴학</a:t>
            </a:r>
            <a:r>
              <a:rPr lang="en-US" altLang="ko-KR" dirty="0" smtClean="0"/>
              <a:t>,</a:t>
            </a:r>
            <a:r>
              <a:rPr lang="ko-KR" altLang="en-US" dirty="0" smtClean="0"/>
              <a:t> 복학</a:t>
            </a:r>
            <a:endParaRPr lang="ko-KR" altLang="en-US" dirty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922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02424"/>
            <a:ext cx="7446916" cy="4853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전공분야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(7)</a:t>
            </a:r>
            <a:endParaRPr lang="en-US" altLang="ko-KR" sz="9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4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구약학</a:t>
            </a:r>
            <a:r>
              <a:rPr lang="en-US" altLang="ko-KR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4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신약학</a:t>
            </a:r>
            <a:r>
              <a:rPr lang="en-US" altLang="ko-KR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</a:t>
            </a:r>
            <a:r>
              <a:rPr lang="en-US" altLang="ko-KR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endParaRPr lang="en-US" altLang="ko-KR" sz="44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</a:t>
            </a:r>
            <a:r>
              <a:rPr lang="en-US" altLang="ko-KR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기독교교육</a:t>
            </a:r>
            <a:r>
              <a:rPr lang="en-US" altLang="ko-KR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44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기독교윤리</a:t>
            </a:r>
            <a:r>
              <a:rPr lang="en-US" altLang="ko-KR" sz="44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  <a:endParaRPr lang="en-US" altLang="ko-KR" sz="44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2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2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6416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02424"/>
            <a:ext cx="7446916" cy="4853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Th.M.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년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44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4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 </a:t>
            </a:r>
            <a:r>
              <a:rPr lang="en-US" altLang="ko-KR" sz="38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 또는 논문대체전공과목 </a:t>
            </a:r>
            <a:r>
              <a:rPr lang="en-US" altLang="ko-KR" sz="38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교단필수과목 </a:t>
            </a:r>
            <a:r>
              <a:rPr lang="en-US" altLang="ko-KR" sz="38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14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38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= </a:t>
            </a:r>
            <a:r>
              <a:rPr lang="en-US" altLang="ko-KR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44</a:t>
            </a:r>
            <a:r>
              <a:rPr lang="ko-KR" altLang="en-US" sz="54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2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2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491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701336" y="1714500"/>
            <a:ext cx="7375864" cy="499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M.Div.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(3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년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86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sz="36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 또는 논문대체전공과목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교단필수과목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14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기초필수과목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기초선택과목 </a:t>
            </a:r>
            <a:r>
              <a:rPr lang="en-US" altLang="ko-KR" sz="36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18</a:t>
            </a:r>
            <a:r>
              <a:rPr lang="ko-KR" altLang="en-US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36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6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= </a:t>
            </a:r>
            <a:r>
              <a:rPr lang="en-US" altLang="ko-KR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86</a:t>
            </a:r>
            <a:r>
              <a:rPr lang="ko-KR" altLang="en-US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3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7" name="직선 연결선 16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30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02424"/>
            <a:ext cx="7446916" cy="48533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M.A.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년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☞</a:t>
            </a:r>
            <a:r>
              <a:rPr lang="en-US" altLang="ko-KR" sz="4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30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  </a:t>
            </a:r>
            <a:r>
              <a:rPr lang="ko-KR" altLang="en-US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800" b="1" dirty="0" smtClean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24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ko-KR" altLang="en-US" sz="3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3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+ 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논문대체전공과목 </a:t>
            </a:r>
            <a:r>
              <a:rPr lang="en-US" altLang="ko-KR" sz="3800" b="1" dirty="0" smtClean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8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20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= </a:t>
            </a:r>
            <a:r>
              <a:rPr lang="en-US" altLang="ko-KR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30</a:t>
            </a:r>
            <a:r>
              <a:rPr lang="ko-KR" altLang="en-US" sz="54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ko-KR" altLang="en-US" sz="54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</p:txBody>
      </p:sp>
      <p:sp>
        <p:nvSpPr>
          <p:cNvPr id="2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2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09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46151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교단필수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14</a:t>
            </a:r>
            <a:r>
              <a:rPr lang="ko-KR" altLang="en-US" sz="48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)-</a:t>
            </a:r>
            <a:r>
              <a:rPr lang="en-US" altLang="ko-KR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Th.M</a:t>
            </a:r>
            <a:r>
              <a:rPr lang="en-US" altLang="ko-KR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/ </a:t>
            </a:r>
            <a:r>
              <a:rPr lang="en-US" altLang="ko-KR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M.Div</a:t>
            </a:r>
            <a:r>
              <a:rPr lang="en-US" altLang="ko-KR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공통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1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감리교회신학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웨슬리설교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(2)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속회와소그룹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(2)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교리와장정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(2)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전도학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(2/P)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웨슬리영성수련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8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8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격학기로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개설됨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28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채플제외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sz="28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패스과목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: TH.M./M.A. 3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회</a:t>
            </a: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, M.Div. 5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회 이수</a:t>
            </a:r>
            <a:endParaRPr lang="en-US" altLang="ko-KR" sz="28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457200" lvl="1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 </a:t>
            </a:r>
            <a:r>
              <a:rPr lang="ko-KR" altLang="en-US" sz="28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기안수자</a:t>
            </a:r>
            <a:r>
              <a:rPr lang="ko-KR" altLang="en-US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및 </a:t>
            </a:r>
            <a:r>
              <a:rPr lang="ko-KR" altLang="en-US" sz="2800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비목회자</a:t>
            </a:r>
            <a:r>
              <a:rPr lang="ko-KR" altLang="en-US" sz="28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8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과정은 제외</a:t>
            </a:r>
            <a:endParaRPr lang="ko-KR" altLang="en-US" sz="28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780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9293" y="1917577"/>
            <a:ext cx="7517907" cy="4517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교단필수</a:t>
            </a:r>
            <a:r>
              <a:rPr lang="ko-KR" altLang="en-US" sz="48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개설계획</a:t>
            </a:r>
            <a:endParaRPr lang="en-US" altLang="ko-KR" sz="48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웨슬리영성수련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(P),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감리교회신학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교리와장정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 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전도학</a:t>
            </a:r>
            <a:r>
              <a:rPr lang="en-US" altLang="ko-KR" sz="3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2/P), 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en-US" altLang="ko-KR" sz="3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P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웨슬리영성수련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(P),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감리교회사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 </a:t>
            </a:r>
            <a:r>
              <a:rPr lang="ko-KR" altLang="en-US" sz="29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웨슬리설교</a:t>
            </a:r>
            <a:r>
              <a:rPr lang="en-US" altLang="ko-KR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(2), </a:t>
            </a:r>
            <a:r>
              <a:rPr lang="ko-KR" altLang="en-US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속회와소그룹</a:t>
            </a:r>
            <a:r>
              <a:rPr lang="en-US" altLang="ko-KR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en-US" altLang="ko-KR" sz="29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en-US" altLang="ko-KR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sz="29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목회실습</a:t>
            </a:r>
            <a:r>
              <a:rPr lang="en-US" altLang="ko-KR" sz="29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(P)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필수는 미루지 말고</a:t>
            </a:r>
            <a:r>
              <a:rPr lang="en-US" altLang="ko-KR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, </a:t>
            </a: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미리미리 듣기</a:t>
            </a:r>
            <a:endParaRPr lang="en-US" altLang="ko-KR" sz="3200" b="1" u="sng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0070C0"/>
              </a:solidFill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289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08700"/>
            <a:ext cx="7446916" cy="4316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기초필수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24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)-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endParaRPr lang="en-US" altLang="ko-KR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히브리어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헬라어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구약개론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신약개론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조직신학개론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실천신학개론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기독교교육개론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격학기로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개설됨</a:t>
            </a:r>
            <a:endParaRPr lang="en-US" altLang="ko-KR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신학대학원 위원회의 </a:t>
            </a:r>
            <a:r>
              <a:rPr lang="ko-KR" altLang="en-US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회의를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거쳐 인정받을 수 있다</a:t>
            </a:r>
            <a:r>
              <a:rPr lang="en-US" altLang="ko-K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  <a:endParaRPr lang="ko-KR" altLang="en-US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636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>
          <a:xfrm>
            <a:off x="2238937" y="587237"/>
            <a:ext cx="4666130" cy="720725"/>
          </a:xfrm>
        </p:spPr>
        <p:txBody>
          <a:bodyPr>
            <a:normAutofit/>
          </a:bodyPr>
          <a:lstStyle/>
          <a:p>
            <a:r>
              <a:rPr lang="ko-KR" altLang="en-US" sz="3600" dirty="0" smtClean="0"/>
              <a:t>목   차</a:t>
            </a:r>
            <a:r>
              <a:rPr lang="ko-KR" altLang="en-US" sz="4400" dirty="0" smtClean="0"/>
              <a:t> </a:t>
            </a:r>
            <a:endParaRPr lang="ko-KR" altLang="en-US" sz="44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2707056" y="1554480"/>
            <a:ext cx="3729892" cy="1917634"/>
          </a:xfrm>
        </p:spPr>
        <p:txBody>
          <a:bodyPr>
            <a:noAutofit/>
          </a:bodyPr>
          <a:lstStyle/>
          <a:p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가</a:t>
            </a:r>
            <a:r>
              <a:rPr lang="en-US" altLang="ko-KR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. </a:t>
            </a:r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대학원 소개</a:t>
            </a:r>
            <a:endParaRPr lang="en-US" altLang="ko-KR" sz="4000" b="1" dirty="0" smtClean="0">
              <a:latin typeface="스냅스 두번째쪽지" panose="02020603020101020101" pitchFamily="18" charset="-127"/>
              <a:ea typeface="스냅스 두번째쪽지" panose="02020603020101020101" pitchFamily="18" charset="-127"/>
            </a:endParaRPr>
          </a:p>
          <a:p>
            <a:r>
              <a:rPr lang="en-US" altLang="ko-KR" sz="2400" dirty="0"/>
              <a:t> </a:t>
            </a:r>
            <a:r>
              <a:rPr lang="en-US" altLang="ko-KR" sz="2400" dirty="0" smtClean="0"/>
              <a:t> 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교수 소개</a:t>
            </a:r>
            <a:endParaRPr lang="en-US" altLang="ko-KR" sz="2000" dirty="0" smtClean="0"/>
          </a:p>
          <a:p>
            <a:r>
              <a:rPr lang="en-US" altLang="ko-KR" sz="2000" dirty="0" smtClean="0"/>
              <a:t>       -</a:t>
            </a:r>
            <a:r>
              <a:rPr lang="ko-KR" altLang="en-US" sz="2000" dirty="0" smtClean="0"/>
              <a:t>학회 소개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err="1" smtClean="0"/>
              <a:t>원우회</a:t>
            </a:r>
            <a:r>
              <a:rPr lang="ko-KR" altLang="en-US" sz="2000" dirty="0" smtClean="0"/>
              <a:t> 소개</a:t>
            </a:r>
            <a:endParaRPr lang="en-US" altLang="ko-KR" sz="2000" dirty="0"/>
          </a:p>
        </p:txBody>
      </p:sp>
      <p:sp>
        <p:nvSpPr>
          <p:cNvPr id="14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2707056" y="4023361"/>
            <a:ext cx="4441889" cy="1537854"/>
          </a:xfrm>
        </p:spPr>
        <p:txBody>
          <a:bodyPr>
            <a:noAutofit/>
          </a:bodyPr>
          <a:lstStyle/>
          <a:p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나</a:t>
            </a:r>
            <a:r>
              <a:rPr lang="en-US" altLang="ko-KR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. </a:t>
            </a:r>
            <a:r>
              <a:rPr lang="ko-KR" altLang="en-US" sz="4000" b="1" dirty="0" smtClean="0">
                <a:latin typeface="스냅스 두번째쪽지" panose="02020603020101020101" pitchFamily="18" charset="-127"/>
                <a:ea typeface="스냅스 두번째쪽지" panose="02020603020101020101" pitchFamily="18" charset="-127"/>
              </a:rPr>
              <a:t>학사 안내</a:t>
            </a:r>
            <a:endParaRPr lang="en-US" altLang="ko-KR" sz="4000" b="1" dirty="0" smtClean="0">
              <a:latin typeface="스냅스 두번째쪽지" panose="02020603020101020101" pitchFamily="18" charset="-127"/>
              <a:ea typeface="스냅스 두번째쪽지" panose="02020603020101020101" pitchFamily="18" charset="-127"/>
            </a:endParaRPr>
          </a:p>
          <a:p>
            <a:r>
              <a:rPr lang="en-US" altLang="ko-KR" sz="2800" dirty="0"/>
              <a:t> </a:t>
            </a:r>
            <a:r>
              <a:rPr lang="en-US" altLang="ko-KR" sz="2800" dirty="0" smtClean="0"/>
              <a:t>    </a:t>
            </a:r>
            <a:r>
              <a:rPr lang="en-US" altLang="ko-KR" sz="2000" dirty="0" smtClean="0"/>
              <a:t>-</a:t>
            </a:r>
            <a:r>
              <a:rPr lang="ko-KR" altLang="en-US" sz="2000" dirty="0" smtClean="0"/>
              <a:t>졸업이수학점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수강신청방법 안내</a:t>
            </a:r>
            <a:endParaRPr lang="en-US" altLang="ko-KR" sz="2000" dirty="0" smtClean="0"/>
          </a:p>
          <a:p>
            <a:r>
              <a:rPr lang="en-US" altLang="ko-KR" sz="2000" dirty="0"/>
              <a:t> </a:t>
            </a:r>
            <a:r>
              <a:rPr lang="en-US" altLang="ko-KR" sz="2000" dirty="0" smtClean="0"/>
              <a:t>      -</a:t>
            </a:r>
            <a:r>
              <a:rPr lang="ko-KR" altLang="en-US" sz="2000" dirty="0" smtClean="0"/>
              <a:t>장학금에 대한 안내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341884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68085" y="1820865"/>
            <a:ext cx="7517907" cy="45170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8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기초필수</a:t>
            </a:r>
            <a:r>
              <a:rPr lang="ko-KR" altLang="en-US" sz="48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8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개설계획</a:t>
            </a:r>
            <a:endParaRPr lang="en-US" altLang="ko-KR" sz="4800" b="1" dirty="0" smtClean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-1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히브리어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1(3),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(3),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 교회사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8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-2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헬라어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1(3), </a:t>
            </a:r>
            <a:r>
              <a:rPr lang="ko-KR" altLang="en-US" sz="32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(3),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    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조직신학개론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(3),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기독교교육개론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algn="r">
              <a:spcBef>
                <a:spcPct val="0"/>
              </a:spcBef>
              <a:buNone/>
            </a:pP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필수는 미루지 말고</a:t>
            </a:r>
            <a:r>
              <a:rPr lang="en-US" altLang="ko-KR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, </a:t>
            </a:r>
            <a:r>
              <a:rPr lang="ko-KR" altLang="en-US" sz="3200" b="1" u="sng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0070C0"/>
                </a:solidFill>
                <a:latin typeface="HY궁서B" panose="02030600000101010101" pitchFamily="18" charset="-127"/>
                <a:ea typeface="HY궁서B" panose="02030600000101010101" pitchFamily="18" charset="-127"/>
                <a:cs typeface="+mj-cs"/>
              </a:rPr>
              <a:t>미리미리 듣기</a:t>
            </a:r>
            <a:endParaRPr lang="en-US" altLang="ko-KR" sz="3200" b="1" u="sng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0070C0"/>
              </a:solidFill>
              <a:latin typeface="HY궁서B" panose="02030600000101010101" pitchFamily="18" charset="-127"/>
              <a:ea typeface="HY궁서B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1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2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5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37679"/>
            <a:ext cx="7936667" cy="45098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기초선택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18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)-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</a:t>
            </a:r>
            <a:r>
              <a:rPr lang="ko-KR" alt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r>
              <a:rPr lang="en-US" altLang="ko-KR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en-US" altLang="ko-KR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9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학부에서 이수한 신학 관련 과목 중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이상 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/B+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이상의 성적을 취득한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과목에 한하여 </a:t>
            </a:r>
            <a:r>
              <a:rPr lang="ko-KR" altLang="en-US" sz="3200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신학대학원 위원회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의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회의를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거쳐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인정받을 수 있다</a:t>
            </a: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ea typeface="나눔고딕" panose="020D0604000000000000" pitchFamily="50" charset="-127"/>
              <a:cs typeface="+mj-cs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학부이수학점을 인정받을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시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914400" lvl="2" indent="0">
              <a:spcBef>
                <a:spcPct val="0"/>
              </a:spcBef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해당 </a:t>
            </a:r>
            <a:r>
              <a:rPr lang="ko-KR" altLang="en-US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학점을 제외한 학점만 이수</a:t>
            </a: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914400" lvl="2" indent="0">
              <a:spcBef>
                <a:spcPct val="0"/>
              </a:spcBef>
              <a:buNone/>
            </a:pPr>
            <a:endParaRPr lang="ko-KR" altLang="en-US" sz="1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295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397008"/>
            <a:ext cx="8275240" cy="502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(24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 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– </a:t>
            </a:r>
            <a:r>
              <a:rPr lang="en-US" altLang="ko-KR" b="1" dirty="0" err="1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Th.M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/ </a:t>
            </a:r>
            <a:r>
              <a:rPr lang="en-US" altLang="ko-KR" b="1" dirty="0" err="1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M.Div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공통</a:t>
            </a: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endParaRPr lang="ko-KR" altLang="en-US" sz="32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기독교교육학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기독교윤리학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***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(9)+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(12)+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자유전공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 = 24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!!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7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개 전공 중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자기전공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선택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기독교윤리학은 안됨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타전공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 외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4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 분야에서 한 과목씩 이수하여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12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sz="2400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자유전공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3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 포함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endParaRPr lang="ko-KR" altLang="en-US" sz="105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타대학원과목은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학기에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과목까지만 수강신청 가능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44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397008"/>
            <a:ext cx="8275240" cy="502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전공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(24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 </a:t>
            </a: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– M.A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전공구분</a:t>
            </a: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</a:t>
            </a:r>
            <a:r>
              <a:rPr lang="en-US" altLang="ko-KR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endParaRPr lang="ko-KR" altLang="en-US" sz="32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기독교교육학</a:t>
            </a:r>
            <a:r>
              <a:rPr lang="en-US" altLang="ko-KR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기독교윤리학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총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7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16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***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선택전공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(3)+</a:t>
            </a:r>
            <a:r>
              <a:rPr lang="ko-KR" altLang="en-US" sz="3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기초전공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(18) = 24</a:t>
            </a:r>
            <a:r>
              <a:rPr lang="ko-KR" altLang="en-US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3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!!</a:t>
            </a:r>
          </a:p>
          <a:p>
            <a:pPr marL="0" indent="0" fontAlgn="base">
              <a:buNone/>
            </a:pP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7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개 전공 중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자기전공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선택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기독교윤리학은 안됨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ko-KR" altLang="en-US" sz="240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선택전공</a:t>
            </a:r>
            <a:r>
              <a:rPr lang="en-US" altLang="ko-KR" sz="24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3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자기전공 포함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기초전공</a:t>
            </a: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: 18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  <a:endParaRPr lang="en-US" altLang="ko-KR" sz="2400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endParaRPr lang="ko-KR" altLang="en-US" sz="1050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-</a:t>
            </a:r>
            <a:r>
              <a:rPr lang="ko-KR" altLang="en-US" sz="2400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타대학원과목은</a:t>
            </a:r>
            <a:r>
              <a:rPr lang="ko-KR" altLang="en-US" sz="2400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학기에 </a:t>
            </a:r>
            <a:r>
              <a:rPr lang="en-US" altLang="ko-KR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</a:t>
            </a:r>
            <a:r>
              <a:rPr lang="ko-KR" altLang="en-US" sz="2400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과목까지만 수강신청 가능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2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908700"/>
            <a:ext cx="7446916" cy="431625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ko-KR" altLang="en-US" sz="40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기초전공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총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18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)-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M.A.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과정</a:t>
            </a:r>
            <a:endParaRPr lang="en-US" altLang="ko-KR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None/>
            </a:pPr>
            <a:endParaRPr lang="en-US" altLang="ko-KR" sz="1800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구약개론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신약개론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조직신학개론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실천신학개론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),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기독교교육개론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(3)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** </a:t>
            </a:r>
            <a:r>
              <a:rPr lang="ko-KR" altLang="en-US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격학기로</a:t>
            </a:r>
            <a:r>
              <a:rPr lang="ko-KR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개설됨</a:t>
            </a:r>
            <a:endParaRPr lang="en-US" altLang="ko-KR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**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학부에서 위와 동일한 과목을 이수한 경우</a:t>
            </a:r>
          </a:p>
          <a:p>
            <a:pPr marL="0" indent="0">
              <a:spcBef>
                <a:spcPct val="0"/>
              </a:spcBef>
              <a:buNone/>
            </a:pP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  신학대학원 위원회의 </a:t>
            </a:r>
            <a:r>
              <a:rPr lang="ko-KR" altLang="en-US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회의를 </a:t>
            </a:r>
            <a:r>
              <a:rPr lang="ko-KR" altLang="en-US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거쳐 인정받을 수 있다</a:t>
            </a:r>
            <a:r>
              <a:rPr lang="en-US" altLang="ko-KR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  <a:endParaRPr lang="ko-KR" altLang="en-US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8412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96622" y="1667933"/>
            <a:ext cx="8275240" cy="47201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논문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or</a:t>
            </a:r>
            <a:r>
              <a:rPr lang="ko-KR" altLang="en-US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논문대체</a:t>
            </a:r>
            <a:r>
              <a:rPr lang="en-US" altLang="ko-KR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(6</a:t>
            </a:r>
            <a:r>
              <a:rPr lang="ko-KR" altLang="en-US" sz="44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</a:t>
            </a:r>
            <a:r>
              <a:rPr lang="en-US" altLang="ko-KR" sz="4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)</a:t>
            </a:r>
            <a:endParaRPr lang="en-US" altLang="ko-KR" sz="1800" b="1" dirty="0">
              <a:ln>
                <a:solidFill>
                  <a:prstClr val="black">
                    <a:lumMod val="85000"/>
                    <a:lumOff val="15000"/>
                    <a:alpha val="30000"/>
                  </a:prstClr>
                </a:solidFill>
              </a:ln>
              <a:solidFill>
                <a:prstClr val="black">
                  <a:lumMod val="85000"/>
                  <a:lumOff val="15000"/>
                </a:prstClr>
              </a:solidFill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16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Th.M.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/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M.A.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2-3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accent5"/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M.Div.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4-5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학기에  신청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 작성자는 마지막 학기에</a:t>
            </a: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을 수강신청하고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논문을 작성함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논문지도비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12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논문심사비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만원</a:t>
            </a: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Or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ko-KR" sz="32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논문대체자는 자기전공과목 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이수</a:t>
            </a:r>
            <a:r>
              <a:rPr lang="en-US" altLang="ko-KR" sz="32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. </a:t>
            </a: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003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이수학점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085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811215"/>
            <a:ext cx="7446916" cy="4440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Th.M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 ☞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M.Div.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☞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sz="4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sz="40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M.A.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과정   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☞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학기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졸업 불가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</a:pP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목회 실습</a:t>
            </a:r>
            <a:endParaRPr lang="en-US" altLang="ko-KR" sz="4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지도교수와 상담 후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목회실습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보고서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제출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</a:pP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004</a:t>
            </a:r>
            <a:endParaRPr lang="ko-KR" altLang="en-US" sz="2400" dirty="0"/>
          </a:p>
        </p:txBody>
      </p:sp>
      <p:sp>
        <p:nvSpPr>
          <p:cNvPr id="19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웨슬리영성수련과 </a:t>
            </a:r>
            <a:r>
              <a:rPr lang="ko-KR" altLang="en-US" sz="3200" dirty="0" err="1" smtClean="0"/>
              <a:t>목회실습</a:t>
            </a:r>
            <a:endParaRPr lang="en-US" altLang="ko-KR" sz="3200" dirty="0" smtClean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1" name="직선 연결선 20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007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22" y="703385"/>
            <a:ext cx="8619134" cy="576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21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19" y="697109"/>
            <a:ext cx="8661996" cy="57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8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596622" y="377222"/>
            <a:ext cx="5111719" cy="199827"/>
          </a:xfrm>
        </p:spPr>
        <p:txBody>
          <a:bodyPr>
            <a:noAutofit/>
          </a:bodyPr>
          <a:lstStyle/>
          <a:p>
            <a:r>
              <a:rPr lang="ko-KR" altLang="en-US" sz="1600" dirty="0" smtClean="0"/>
              <a:t>목원대학교 신학대학원 </a:t>
            </a:r>
            <a:r>
              <a:rPr lang="en-US" altLang="ko-KR" sz="1600" dirty="0" smtClean="0"/>
              <a:t>001 </a:t>
            </a:r>
            <a:r>
              <a:rPr lang="ko-KR" altLang="en-US" sz="1600" dirty="0" smtClean="0"/>
              <a:t>졸업이수학점 안내</a:t>
            </a:r>
            <a:endParaRPr lang="ko-KR" altLang="en-US" sz="16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07" y="701145"/>
            <a:ext cx="8648221" cy="56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89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-35496" y="5301208"/>
            <a:ext cx="9144000" cy="1286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80000" tIns="180000" rIns="180000" bIns="180000">
            <a:spAutoFit/>
          </a:bodyPr>
          <a:lstStyle/>
          <a:p>
            <a:pPr algn="ctr"/>
            <a:r>
              <a:rPr lang="ko-KR" altLang="en-US" sz="6000" b="1" spc="-150" dirty="0" smtClean="0">
                <a:solidFill>
                  <a:srgbClr val="AE15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스냅스 Cre쿨재즈 M" panose="02020603020101020101" pitchFamily="18" charset="-127"/>
                <a:ea typeface="스냅스 Cre쿨재즈 M" panose="02020603020101020101" pitchFamily="18" charset="-127"/>
              </a:rPr>
              <a:t>목원대학교 신학대학원 교수진</a:t>
            </a:r>
            <a:endParaRPr lang="fr-FR" altLang="ko-KR" sz="5400" b="1" i="1" spc="-150" dirty="0">
              <a:solidFill>
                <a:srgbClr val="AE151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스냅스 Cre쿨재즈 M" panose="02020603020101020101" pitchFamily="18" charset="-127"/>
              <a:ea typeface="스냅스 Cre쿨재즈 M" panose="02020603020101020101" pitchFamily="18" charset="-127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494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2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1765730"/>
            <a:ext cx="7411640" cy="47256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 학기 </a:t>
            </a: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신청학점</a:t>
            </a:r>
            <a:r>
              <a:rPr lang="en-US" altLang="ko-KR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최소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~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21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조기졸업 없음</a:t>
            </a:r>
            <a:r>
              <a:rPr lang="en-US" altLang="ko-KR" sz="2000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2000" dirty="0">
              <a:ln>
                <a:solidFill>
                  <a:srgbClr val="FF0000">
                    <a:alpha val="30000"/>
                  </a:srgb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전공학점</a:t>
            </a: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제한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한학기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12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, 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최대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6</a:t>
            </a:r>
            <a:r>
              <a:rPr lang="ko-KR" altLang="en-US" b="1" dirty="0" smtClean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</a:t>
            </a:r>
            <a:endParaRPr lang="en-US" altLang="ko-KR" b="1" dirty="0" smtClean="0">
              <a:ln>
                <a:solidFill>
                  <a:srgbClr val="FF0000">
                    <a:alpha val="30000"/>
                  </a:srgb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ko-KR" sz="2000" b="1" dirty="0" smtClean="0">
              <a:ln>
                <a:solidFill>
                  <a:srgbClr val="FF0000">
                    <a:alpha val="30000"/>
                  </a:srgb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-</a:t>
            </a:r>
            <a:r>
              <a:rPr lang="ko-KR" altLang="en-US" sz="32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학점 인정</a:t>
            </a:r>
            <a:endParaRPr lang="en-US" altLang="ko-KR" sz="3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ko-KR" altLang="en-US" b="1" dirty="0" err="1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수업시수의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3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분의 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2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이상 출석하고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, 70</a:t>
            </a:r>
            <a:r>
              <a:rPr lang="ko-KR" altLang="en-US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점 이상</a:t>
            </a:r>
            <a:r>
              <a:rPr lang="en-US" altLang="ko-KR" b="1" dirty="0" smtClean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prstClr val="black"/>
                </a:solidFill>
                <a:latin typeface="자연Regular" panose="02030600000101010101" pitchFamily="18" charset="-127"/>
                <a:ea typeface="자연Regular" panose="02030600000101010101" pitchFamily="18" charset="-127"/>
              </a:rPr>
              <a:t>.</a:t>
            </a: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ko-KR" altLang="en-US" sz="32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재학조교</a:t>
            </a: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장학금 </a:t>
            </a:r>
            <a:r>
              <a:rPr lang="ko-KR" alt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대상</a:t>
            </a:r>
            <a:endParaRPr lang="en-US" altLang="ko-KR" sz="32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직전학기 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총 </a:t>
            </a:r>
            <a:r>
              <a:rPr lang="ko-KR" altLang="en-US" b="1" dirty="0" err="1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취득학점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9</a:t>
            </a:r>
            <a:r>
              <a:rPr lang="ko-KR" altLang="en-US" b="1" dirty="0">
                <a:ln>
                  <a:solidFill>
                    <a:srgbClr val="FF0000">
                      <a:alpha val="30000"/>
                    </a:srgb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학점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이상</a:t>
            </a: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  <p:sp>
        <p:nvSpPr>
          <p:cNvPr id="15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>
                <a:solidFill>
                  <a:srgbClr val="FF0000"/>
                </a:solidFill>
              </a:rPr>
              <a:t>★★★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제목 11"/>
          <p:cNvSpPr txBox="1">
            <a:spLocks/>
          </p:cNvSpPr>
          <p:nvPr/>
        </p:nvSpPr>
        <p:spPr>
          <a:xfrm>
            <a:off x="1699177" y="743434"/>
            <a:ext cx="597650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수강신청 및 </a:t>
            </a:r>
            <a:r>
              <a:rPr lang="ko-KR" altLang="en-US" sz="3200" dirty="0" err="1" smtClean="0"/>
              <a:t>학점취득시</a:t>
            </a:r>
            <a:r>
              <a:rPr lang="ko-KR" altLang="en-US" sz="3200" dirty="0" smtClean="0"/>
              <a:t> 유의사항</a:t>
            </a:r>
            <a:endParaRPr lang="en-US" altLang="ko-KR" sz="3200" dirty="0" smtClean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21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l="12500" r="13294"/>
          <a:stretch/>
        </p:blipFill>
        <p:spPr>
          <a:xfrm>
            <a:off x="275632" y="1500325"/>
            <a:ext cx="8735021" cy="4486867"/>
          </a:xfrm>
          <a:prstGeom prst="rect">
            <a:avLst/>
          </a:prstGeom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5632" y="5216467"/>
            <a:ext cx="4807729" cy="1238801"/>
          </a:xfrm>
          <a:prstGeom prst="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28615" indent="-428615">
              <a:buFontTx/>
              <a:buChar char="-"/>
            </a:pPr>
            <a:r>
              <a:rPr lang="ko-KR" altLang="en-US" sz="32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</a:rPr>
              <a:t>수강신청 기간</a:t>
            </a:r>
            <a:endParaRPr lang="en-US" altLang="ko-KR" sz="75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r>
              <a:rPr lang="en-US" altLang="ko-KR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4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 </a:t>
            </a:r>
            <a:r>
              <a:rPr lang="en-US" altLang="ko-KR" sz="32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~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3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월 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8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일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(</a:t>
            </a:r>
            <a:r>
              <a:rPr lang="ko-KR" altLang="en-US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금</a:t>
            </a:r>
            <a:r>
              <a:rPr lang="en-US" altLang="ko-KR" sz="3200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)</a:t>
            </a:r>
            <a:endParaRPr lang="en-US" altLang="ko-KR" sz="32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  <a:p>
            <a:endParaRPr lang="en-US" altLang="ko-KR" sz="105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 flipH="1" flipV="1">
            <a:off x="6292850" y="2349400"/>
            <a:ext cx="116828" cy="1984998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68130" y="1864576"/>
            <a:ext cx="749300" cy="4318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12677" y="3646640"/>
            <a:ext cx="3587261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www.mokwon.ac.kr </a:t>
            </a:r>
          </a:p>
          <a:p>
            <a:pPr algn="ctr"/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“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종합정보시스템</a:t>
            </a:r>
            <a:r>
              <a:rPr lang="en-US" altLang="ko-KR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” </a:t>
            </a:r>
            <a:r>
              <a:rPr lang="ko-KR" altLang="en-US" sz="28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자연Regular" panose="02030600000101010101" pitchFamily="18" charset="-127"/>
                <a:ea typeface="자연Regular" panose="02030600000101010101" pitchFamily="18" charset="-127"/>
                <a:cs typeface="+mj-cs"/>
              </a:rPr>
              <a:t>클릭</a:t>
            </a:r>
            <a:endParaRPr lang="en-US" altLang="ko-KR" sz="2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자연Regular" panose="02030600000101010101" pitchFamily="18" charset="-127"/>
              <a:ea typeface="자연Regular" panose="02030600000101010101" pitchFamily="18" charset="-12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2603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5"/>
          <a:stretch/>
        </p:blipFill>
        <p:spPr bwMode="auto">
          <a:xfrm>
            <a:off x="404816" y="1776887"/>
            <a:ext cx="7002065" cy="480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2244329"/>
            <a:ext cx="7411640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7067553" y="723426"/>
            <a:ext cx="1970517" cy="1373054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학번찾기</a:t>
            </a:r>
            <a:endParaRPr lang="en-US" altLang="ko-KR" sz="28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성명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주민번호</a:t>
            </a:r>
            <a:endParaRPr lang="en-US" altLang="ko-KR" sz="2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8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878798" y="4148495"/>
            <a:ext cx="954286" cy="331589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 flipH="1">
            <a:off x="1686757" y="1863027"/>
            <a:ext cx="5380796" cy="227927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2952158" y="4167539"/>
            <a:ext cx="1124545" cy="28217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35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H="1">
            <a:off x="4076703" y="4103490"/>
            <a:ext cx="3095626" cy="22978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7189290" y="3107771"/>
            <a:ext cx="1899642" cy="2599135"/>
          </a:xfrm>
          <a:prstGeom prst="rect">
            <a:avLst/>
          </a:prstGeom>
          <a:ln w="1905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err="1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최초등록</a:t>
            </a:r>
            <a:endParaRPr lang="en-US" altLang="ko-KR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학번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생년월일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비밀번호 확인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1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확인 </a:t>
            </a:r>
            <a:endParaRPr lang="en-US" altLang="ko-KR" sz="1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ko-KR" altLang="en-US" sz="21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6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390160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84" y="1292468"/>
            <a:ext cx="8356403" cy="5328139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696940" y="3027286"/>
            <a:ext cx="266329" cy="2240039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2"/>
            <a:ext cx="2363201" cy="53911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 클릭</a:t>
            </a:r>
            <a:r>
              <a:rPr kumimoji="0" lang="en-US" altLang="ko-KR" sz="2800" b="1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!</a:t>
            </a:r>
            <a:endParaRPr kumimoji="0" lang="ko-KR" altLang="en-US" sz="2800" b="1" dirty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en-US" altLang="ko-KR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8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20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23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  <p:sp>
        <p:nvSpPr>
          <p:cNvPr id="8" name="폭발 2 7"/>
          <p:cNvSpPr/>
          <p:nvPr/>
        </p:nvSpPr>
        <p:spPr>
          <a:xfrm>
            <a:off x="1276350" y="2253029"/>
            <a:ext cx="361950" cy="16192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756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09" y="1122354"/>
            <a:ext cx="8313691" cy="5533192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2610033" y="2831977"/>
            <a:ext cx="3746377" cy="991557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6356411" y="2488173"/>
            <a:ext cx="2363201" cy="8409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수강과목 확인 후 수강신청 클릭</a:t>
            </a:r>
            <a:endParaRPr kumimoji="0" lang="en-US" altLang="ko-KR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Tx/>
              <a:buNone/>
            </a:pP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2189492" y="4934036"/>
            <a:ext cx="681979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2121760" y="3758064"/>
            <a:ext cx="48827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2954215" y="4251776"/>
            <a:ext cx="3553114" cy="78697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15" name="Rectangle 4"/>
          <p:cNvSpPr txBox="1">
            <a:spLocks noChangeArrowheads="1"/>
          </p:cNvSpPr>
          <p:nvPr/>
        </p:nvSpPr>
        <p:spPr bwMode="auto">
          <a:xfrm>
            <a:off x="6267633" y="4024347"/>
            <a:ext cx="2636669" cy="43121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FF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수강신청내역 확인</a:t>
            </a:r>
            <a:endParaRPr kumimoji="0" lang="ko-KR" altLang="en-US" sz="2400" b="1" dirty="0">
              <a:solidFill>
                <a:srgbClr val="FF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235383" y="2121205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794957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r="3902"/>
          <a:stretch/>
        </p:blipFill>
        <p:spPr>
          <a:xfrm>
            <a:off x="286626" y="1218784"/>
            <a:ext cx="8543049" cy="5201066"/>
          </a:xfrm>
          <a:prstGeom prst="rect">
            <a:avLst/>
          </a:prstGeom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1448327" y="2892669"/>
            <a:ext cx="3635034" cy="435486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 sz="1350"/>
          </a:p>
        </p:txBody>
      </p:sp>
      <p:sp>
        <p:nvSpPr>
          <p:cNvPr id="22" name="Rectangle 4"/>
          <p:cNvSpPr txBox="1">
            <a:spLocks noChangeArrowheads="1"/>
          </p:cNvSpPr>
          <p:nvPr/>
        </p:nvSpPr>
        <p:spPr bwMode="auto">
          <a:xfrm>
            <a:off x="5083361" y="2262583"/>
            <a:ext cx="2363201" cy="8805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수강신청과목</a:t>
            </a:r>
            <a:endParaRPr lang="en-US" altLang="ko-KR" sz="2400" b="1" dirty="0" smtClean="0">
              <a:solidFill>
                <a:srgbClr val="000000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ko-KR" altLang="en-US" sz="2400" b="1" dirty="0" smtClean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시간표 조회</a:t>
            </a:r>
            <a:endParaRPr kumimoji="0" lang="ko-KR" altLang="en-US" sz="2400" b="1" dirty="0">
              <a:solidFill>
                <a:srgbClr val="FFFFFF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26093" y="3172580"/>
            <a:ext cx="832192" cy="3111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136343" y="1553011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6112244" y="3509130"/>
            <a:ext cx="443883" cy="177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제목 11"/>
          <p:cNvSpPr>
            <a:spLocks noGrp="1"/>
          </p:cNvSpPr>
          <p:nvPr>
            <p:ph type="title"/>
          </p:nvPr>
        </p:nvSpPr>
        <p:spPr>
          <a:xfrm>
            <a:off x="1386860" y="689825"/>
            <a:ext cx="5690586" cy="360098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수강신청방법 안내</a:t>
            </a:r>
            <a:endParaRPr lang="ko-KR" altLang="en-US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8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753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1702988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30284" y="2133599"/>
            <a:ext cx="8043199" cy="42050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Th.M. </a:t>
            </a:r>
            <a:r>
              <a:rPr lang="ko-KR" alt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교단필수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감리교회사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웨슬리신학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Char char="-"/>
              <a:defRPr/>
            </a:pPr>
            <a:r>
              <a:rPr lang="en-US" altLang="ko-KR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 / M.A. </a:t>
            </a:r>
            <a:r>
              <a:rPr lang="ko-KR" alt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과정</a:t>
            </a:r>
            <a:r>
              <a:rPr lang="en-US" altLang="ko-KR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기초필수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기초선택과목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FontTx/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학부 성적 인정은 최대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15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학점까지로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한다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buNone/>
              <a:defRPr/>
            </a:pPr>
            <a:endParaRPr lang="en-US" altLang="ko-KR" sz="1100" dirty="0" smtClean="0"/>
          </a:p>
          <a:p>
            <a:pPr marL="0" indent="0">
              <a:buNone/>
              <a:defRPr/>
            </a:pPr>
            <a:endParaRPr lang="en-US" altLang="ko-KR" sz="1100" dirty="0"/>
          </a:p>
          <a:p>
            <a:pPr marL="0" indent="0"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채플은 학점인정이 되지 않습니다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algn="ctr"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목원대 신학대학 기독교교육전공자는 예외로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.)</a:t>
            </a:r>
            <a:endParaRPr lang="en-US" altLang="ko-KR" sz="8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5" name="제목 11"/>
          <p:cNvSpPr txBox="1">
            <a:spLocks/>
          </p:cNvSpPr>
          <p:nvPr/>
        </p:nvSpPr>
        <p:spPr>
          <a:xfrm>
            <a:off x="1386860" y="715225"/>
            <a:ext cx="5690586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dirty="0" smtClean="0"/>
              <a:t>학부학점인정 안내</a:t>
            </a:r>
            <a:endParaRPr lang="ko-KR" altLang="en-US" dirty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523784" y="296514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sp>
        <p:nvSpPr>
          <p:cNvPr id="1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411209" y="688091"/>
            <a:ext cx="1046116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lvl="0"/>
            <a:r>
              <a:rPr lang="ko-KR" altLang="en-US" sz="2300" dirty="0">
                <a:ln>
                  <a:solidFill>
                    <a:prstClr val="black">
                      <a:lumMod val="85000"/>
                      <a:lumOff val="15000"/>
                      <a:alpha val="30000"/>
                    </a:prstClr>
                  </a:solidFill>
                </a:ln>
                <a:solidFill>
                  <a:srgbClr val="FF0000"/>
                </a:solidFill>
              </a:rPr>
              <a:t>★★★</a:t>
            </a:r>
          </a:p>
        </p:txBody>
      </p:sp>
    </p:spTree>
    <p:extLst>
      <p:ext uri="{BB962C8B-B14F-4D97-AF65-F5344CB8AC3E}">
        <p14:creationId xmlns:p14="http://schemas.microsoft.com/office/powerpoint/2010/main" val="2996843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16984" y="2253207"/>
            <a:ext cx="8478441" cy="34563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“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신학영어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”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 영어수업을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PASS(70</a:t>
            </a:r>
            <a:r>
              <a:rPr lang="ko-KR" altLang="en-US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점이상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**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영어수업 대상자 확인은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층 게시판을 참고하시기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바랍니다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</p:txBody>
      </p:sp>
      <p:sp>
        <p:nvSpPr>
          <p:cNvPr id="22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005</a:t>
            </a:r>
            <a:endParaRPr lang="ko-KR" altLang="en-US" sz="2400" dirty="0"/>
          </a:p>
        </p:txBody>
      </p:sp>
      <p:sp>
        <p:nvSpPr>
          <p:cNvPr id="23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영어수업에 대한 안내</a:t>
            </a:r>
            <a:endParaRPr lang="en-US" altLang="ko-KR" sz="3200" dirty="0" smtClean="0"/>
          </a:p>
        </p:txBody>
      </p:sp>
      <p:sp>
        <p:nvSpPr>
          <p:cNvPr id="24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122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50227" y="2020190"/>
            <a:ext cx="8305446" cy="435521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입학시험 성적이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이상인 자는 면제</a:t>
            </a:r>
            <a:endParaRPr lang="en-US" altLang="ko-KR" b="1" dirty="0">
              <a:ln>
                <a:solidFill>
                  <a:srgbClr val="FF0000"/>
                </a:solidFill>
              </a:ln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60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 미만인 자는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매 학기 실시되는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성경시험에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응시하여 졸업 전 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반드시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PASS(70</a:t>
            </a:r>
            <a:r>
              <a:rPr lang="ko-KR" altLang="en-US" b="1" dirty="0" err="1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점이상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하여야 한다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.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</a:t>
            </a:r>
          </a:p>
          <a:p>
            <a:pPr>
              <a:buNone/>
              <a:defRPr/>
            </a:pP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</a:t>
            </a:r>
            <a:r>
              <a:rPr lang="en-US" altLang="ko-KR" b="1" dirty="0" smtClean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</a:t>
            </a:r>
            <a:r>
              <a:rPr lang="en-US" altLang="ko-KR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*  </a:t>
            </a:r>
            <a:r>
              <a:rPr lang="ko-KR" altLang="en-US" b="1" dirty="0" err="1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미이수시</a:t>
            </a:r>
            <a:r>
              <a:rPr lang="ko-KR" altLang="en-US" b="1" dirty="0">
                <a:ln>
                  <a:solidFill>
                    <a:srgbClr val="FF0000"/>
                  </a:solidFill>
                </a:ln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졸업 불가</a:t>
            </a: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**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성경시험  응시 대상자 확인은 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층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게시판을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참고하시기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바랍니다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.</a:t>
            </a: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*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신청기간에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신청서와 </a:t>
            </a:r>
            <a:r>
              <a:rPr lang="ko-KR" altLang="en-US" b="1" dirty="0" err="1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응시료를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납부해야 함</a:t>
            </a:r>
          </a:p>
          <a:p>
            <a:pPr>
              <a:buNone/>
              <a:defRPr/>
            </a:pPr>
            <a:endParaRPr lang="en-US" altLang="ko-KR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6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006</a:t>
            </a:r>
            <a:endParaRPr lang="ko-KR" altLang="en-US" sz="2400" dirty="0"/>
          </a:p>
        </p:txBody>
      </p:sp>
      <p:sp>
        <p:nvSpPr>
          <p:cNvPr id="17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err="1" smtClean="0"/>
              <a:t>성경시험</a:t>
            </a:r>
            <a:endParaRPr lang="en-US" altLang="ko-KR" sz="3200" dirty="0" smtClean="0"/>
          </a:p>
        </p:txBody>
      </p:sp>
      <p:sp>
        <p:nvSpPr>
          <p:cNvPr id="1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9" name="직선 연결선 18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610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665560" y="1890820"/>
            <a:ext cx="7487840" cy="46496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응시자격 </a:t>
            </a: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1. Th.M.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이상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M.Div.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학기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이상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정규등록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자로서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,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외국어 시험에 합격하고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   졸업에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필요한 학점을 이수한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2.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논문학기에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전공 </a:t>
            </a:r>
            <a:r>
              <a:rPr lang="en-US" altLang="ko-KR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과목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(6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학점</a:t>
            </a: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이하만 남은 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자</a:t>
            </a:r>
            <a:endParaRPr lang="en-US" altLang="ko-KR" b="1" dirty="0" smtClean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endParaRPr lang="en-US" altLang="ko-KR" sz="1400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>
              <a:buNone/>
              <a:defRPr/>
            </a:pPr>
            <a:r>
              <a:rPr lang="en-US" altLang="ko-KR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*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신청기간에 신청서와 </a:t>
            </a:r>
            <a:r>
              <a:rPr lang="ko-KR" altLang="en-US" b="1" dirty="0" err="1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응시료를</a:t>
            </a:r>
            <a:r>
              <a:rPr lang="ko-KR" altLang="en-US" b="1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 납부해야 함</a:t>
            </a:r>
            <a:endParaRPr lang="ko-KR" altLang="en-US" b="1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007</a:t>
            </a:r>
            <a:endParaRPr lang="ko-KR" altLang="en-US" sz="2400" dirty="0"/>
          </a:p>
        </p:txBody>
      </p:sp>
      <p:sp>
        <p:nvSpPr>
          <p:cNvPr id="12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종합시험</a:t>
            </a:r>
            <a:endParaRPr lang="en-US" altLang="ko-KR" sz="3200" dirty="0" smtClean="0"/>
          </a:p>
        </p:txBody>
      </p:sp>
      <p:sp>
        <p:nvSpPr>
          <p:cNvPr id="13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5" name="직선 연결선 14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096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89296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권오훈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FF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신학대학원 원장</a:t>
            </a:r>
            <a:endParaRPr lang="en-US" altLang="ko-KR" sz="2400" b="1" dirty="0">
              <a:solidFill>
                <a:srgbClr val="FF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5085184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김흥수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31840" y="50851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김기련 명예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24490"/>
            <a:ext cx="2127969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205" y="1835801"/>
            <a:ext cx="2153193" cy="2540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8"/>
          <a:stretch/>
        </p:blipFill>
        <p:spPr bwMode="auto">
          <a:xfrm>
            <a:off x="444818" y="1784127"/>
            <a:ext cx="2205692" cy="25922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1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533122" y="1623646"/>
            <a:ext cx="8275240" cy="4597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모교장학금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/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지역장학금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선감면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학업보조장학금</a:t>
            </a:r>
            <a:endParaRPr lang="en-US" altLang="ko-KR" sz="36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  <a:cs typeface="+mj-cs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- </a:t>
            </a: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입학성적우수장학금</a:t>
            </a: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입학시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1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성적우수장학금</a:t>
            </a:r>
            <a:r>
              <a:rPr lang="en-US" altLang="ko-KR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재학생</a:t>
            </a:r>
            <a:r>
              <a:rPr lang="en-US" altLang="ko-KR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  <a:cs typeface="+mj-cs"/>
              </a:rPr>
              <a:t>)</a:t>
            </a:r>
            <a:endParaRPr lang="en-US" altLang="ko-KR" sz="14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신학대학 </a:t>
            </a:r>
            <a:r>
              <a:rPr lang="ko-KR" altLang="en-US" sz="36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특성화장학금</a:t>
            </a:r>
            <a:endParaRPr lang="en-US" altLang="ko-KR" sz="11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ea typeface="나눔고딕" panose="020D0604000000000000" pitchFamily="50" charset="-127"/>
              </a:rPr>
              <a:t> 재학조교장학금</a:t>
            </a:r>
            <a:endParaRPr lang="en-US" altLang="ko-KR" sz="1200" b="1" dirty="0" smtClean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Char char="-"/>
            </a:pPr>
            <a:r>
              <a:rPr lang="ko-KR" altLang="en-US" sz="36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ea typeface="나눔고딕" panose="020D0604000000000000" pitchFamily="50" charset="-127"/>
              </a:rPr>
              <a:t>기타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감리교단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장학금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재직조교 장학금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</a:rPr>
              <a:t>등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ko-KR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모든 장학금의 수혜 범위 및 대상은 신학대학원 위원회 회의를 통해 결정됨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※ </a:t>
            </a:r>
            <a:r>
              <a:rPr lang="ko-KR" altLang="en-US" sz="2000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재학조교</a:t>
            </a: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장학금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지급자격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: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</a:t>
            </a:r>
            <a:endParaRPr lang="en-US" altLang="ko-KR" sz="2000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ko-KR" altLang="en-US" sz="20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    직전학기 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취득학점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9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학점 이상인자로서 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B+</a:t>
            </a:r>
            <a:r>
              <a:rPr lang="ko-KR" altLang="en-US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이상 취득한 자</a:t>
            </a:r>
            <a:r>
              <a:rPr lang="en-US" altLang="ko-KR" sz="20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</a:rPr>
              <a:t>.</a:t>
            </a:r>
            <a:endParaRPr lang="ko-KR" altLang="en-US" sz="20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sz="32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</a:endParaRPr>
          </a:p>
          <a:p>
            <a:pPr marL="0" lvl="0" indent="0" defTabSz="457200" latinLnBrk="0">
              <a:lnSpc>
                <a:spcPct val="100000"/>
              </a:lnSpc>
              <a:spcBef>
                <a:spcPct val="0"/>
              </a:spcBef>
              <a:buNone/>
            </a:pPr>
            <a:endParaRPr lang="en-US" altLang="ko-KR" sz="32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ea typeface="나눔고딕" panose="020D0604000000000000" pitchFamily="50" charset="-127"/>
            </a:endParaRPr>
          </a:p>
        </p:txBody>
      </p:sp>
      <p:sp>
        <p:nvSpPr>
          <p:cNvPr id="9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en-US" altLang="ko-KR" sz="2400" dirty="0" smtClean="0"/>
              <a:t>008</a:t>
            </a:r>
            <a:endParaRPr lang="ko-KR" altLang="en-US" sz="2400" dirty="0"/>
          </a:p>
        </p:txBody>
      </p:sp>
      <p:sp>
        <p:nvSpPr>
          <p:cNvPr id="10" name="제목 11"/>
          <p:cNvSpPr txBox="1">
            <a:spLocks/>
          </p:cNvSpPr>
          <p:nvPr/>
        </p:nvSpPr>
        <p:spPr>
          <a:xfrm>
            <a:off x="1699177" y="743434"/>
            <a:ext cx="5253558" cy="360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 baseline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j-cs"/>
              </a:defRPr>
            </a:lvl1pPr>
          </a:lstStyle>
          <a:p>
            <a:r>
              <a:rPr lang="ko-KR" altLang="en-US" sz="3200" dirty="0" smtClean="0"/>
              <a:t>장학금</a:t>
            </a:r>
            <a:endParaRPr lang="en-US" altLang="ko-KR" sz="3200" dirty="0" smtClean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4" name="직선 연결선 13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242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34380" y="1991190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학사일정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및 학칙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규정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내규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등은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신학대학원 홈페이지를 참고하시기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sz="3200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2)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종합정보시스템에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개인정보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주소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연락처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,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계좌번호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입력하여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목원대학교 </a:t>
            </a:r>
            <a:r>
              <a:rPr lang="ko-KR" altLang="en-US" b="1" dirty="0" err="1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통합앱을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설치해주시기 바랍니다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4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/>
              <a:t>광고</a:t>
            </a:r>
            <a:endParaRPr lang="ko-KR" altLang="en-US" sz="2400" dirty="0"/>
          </a:p>
        </p:txBody>
      </p:sp>
      <p:sp>
        <p:nvSpPr>
          <p:cNvPr id="17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8" name="직선 연결선 17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25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905465"/>
            <a:ext cx="8275240" cy="4597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4)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입학지원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서류 중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졸업예정증명서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제출자는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필히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졸업증명서와 성적증명서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각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부를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3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월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28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일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목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까지 신학대학원 사무실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(A302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호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로    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제출해 주시기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*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기한엄수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미제출시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입학이 취소될 수 있음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5)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예비군 관련 문의사항은 예비군연대로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문의하시기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학생회관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2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층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N224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호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10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/>
              <a:t>광고</a:t>
            </a:r>
            <a:endParaRPr lang="ko-KR" altLang="en-US" sz="2400" dirty="0"/>
          </a:p>
        </p:txBody>
      </p:sp>
      <p:sp>
        <p:nvSpPr>
          <p:cNvPr id="11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12" name="직선 연결선 11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062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4"/>
          <p:cNvSpPr txBox="1">
            <a:spLocks noChangeArrowheads="1"/>
          </p:cNvSpPr>
          <p:nvPr/>
        </p:nvSpPr>
        <p:spPr>
          <a:xfrm>
            <a:off x="488147" y="1741807"/>
            <a:ext cx="8275240" cy="485018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6)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각종 증명서는 학생서비스센터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학생회관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1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층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에서 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발급합니다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7)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학생증 발급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스마트카드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)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은 신학대학원 홈페이지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 </a:t>
            </a:r>
            <a:r>
              <a:rPr lang="ko-KR" altLang="en-US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공지사항을 참고해 주시기 바랍니다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</a:t>
            </a:r>
          </a:p>
          <a:p>
            <a:pPr marL="0" indent="0" fontAlgn="base">
              <a:buNone/>
            </a:pPr>
            <a:endParaRPr lang="ko-KR" altLang="en-US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8)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기타 문의사항은 신학대학원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교학과로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ko-KR" altLang="en-US" b="1" dirty="0" err="1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연락주시기</a:t>
            </a:r>
            <a:endParaRPr lang="en-US" altLang="ko-KR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 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바랍니다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. (</a:t>
            </a:r>
            <a:r>
              <a:rPr lang="ko-KR" altLang="en-US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☎ </a:t>
            </a: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042)829-7052~3) </a:t>
            </a:r>
            <a:endParaRPr lang="en-US" altLang="ko-KR" b="1" dirty="0" smtClean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a typeface="나눔고딕" panose="020D0604000000000000" pitchFamily="50" charset="-127"/>
              <a:cs typeface="+mj-cs"/>
            </a:endParaRPr>
          </a:p>
          <a:p>
            <a:pPr marL="0" indent="0" fontAlgn="base">
              <a:buNone/>
            </a:pPr>
            <a:r>
              <a:rPr lang="en-US" altLang="ko-KR" b="1" dirty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a typeface="나눔고딕" panose="020D0604000000000000" pitchFamily="50" charset="-127"/>
                <a:cs typeface="+mj-cs"/>
              </a:rPr>
              <a:t>  </a:t>
            </a:r>
            <a:r>
              <a:rPr lang="en-US" altLang="ko-KR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*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업무시간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: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9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~ 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오후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5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시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(</a:t>
            </a:r>
            <a:r>
              <a:rPr lang="ko-KR" altLang="en-US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점심시간 </a:t>
            </a:r>
            <a:r>
              <a:rPr lang="en-US" altLang="ko-KR" sz="2400" b="1" dirty="0" smtClean="0">
                <a:ln>
                  <a:solidFill>
                    <a:schemeClr val="tx1">
                      <a:lumMod val="85000"/>
                      <a:lumOff val="15000"/>
                      <a:alpha val="30000"/>
                    </a:schemeClr>
                  </a:solidFill>
                </a:ln>
                <a:solidFill>
                  <a:srgbClr val="FF0000"/>
                </a:solidFill>
                <a:ea typeface="나눔고딕" panose="020D0604000000000000" pitchFamily="50" charset="-127"/>
                <a:cs typeface="+mj-cs"/>
              </a:rPr>
              <a:t>12:00~13:00)</a:t>
            </a:r>
            <a:endParaRPr lang="ko-KR" altLang="en-US" sz="2400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rgbClr val="FF0000"/>
              </a:solidFill>
              <a:ea typeface="나눔고딕" panose="020D0604000000000000" pitchFamily="50" charset="-127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ko-KR" altLang="en-US" b="1" dirty="0">
              <a:ln>
                <a:solidFill>
                  <a:schemeClr val="tx1">
                    <a:lumMod val="85000"/>
                    <a:lumOff val="15000"/>
                    <a:alpha val="3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+mj-cs"/>
            </a:endParaRPr>
          </a:p>
        </p:txBody>
      </p:sp>
      <p:sp>
        <p:nvSpPr>
          <p:cNvPr id="7" name="텍스트 개체 틀 12"/>
          <p:cNvSpPr>
            <a:spLocks noGrp="1"/>
          </p:cNvSpPr>
          <p:nvPr>
            <p:ph type="body" sz="quarter" idx="10"/>
          </p:nvPr>
        </p:nvSpPr>
        <p:spPr>
          <a:xfrm>
            <a:off x="630284" y="725590"/>
            <a:ext cx="1068893" cy="356858"/>
          </a:xfrm>
          <a:solidFill>
            <a:srgbClr val="F2F2F2"/>
          </a:solidFill>
        </p:spPr>
        <p:txBody>
          <a:bodyPr>
            <a:noAutofit/>
          </a:bodyPr>
          <a:lstStyle/>
          <a:p>
            <a:pPr algn="ctr"/>
            <a:r>
              <a:rPr lang="ko-KR" altLang="en-US" sz="2400" dirty="0" smtClean="0"/>
              <a:t>광고</a:t>
            </a:r>
            <a:endParaRPr lang="ko-KR" altLang="en-US" sz="2400" dirty="0"/>
          </a:p>
        </p:txBody>
      </p:sp>
      <p:sp>
        <p:nvSpPr>
          <p:cNvPr id="8" name="텍스트 개체 틀 14"/>
          <p:cNvSpPr>
            <a:spLocks noGrp="1"/>
          </p:cNvSpPr>
          <p:nvPr>
            <p:ph type="body" sz="quarter" idx="11"/>
          </p:nvPr>
        </p:nvSpPr>
        <p:spPr>
          <a:xfrm>
            <a:off x="631022" y="355600"/>
            <a:ext cx="4559577" cy="320880"/>
          </a:xfrm>
        </p:spPr>
        <p:txBody>
          <a:bodyPr>
            <a:noAutofit/>
          </a:bodyPr>
          <a:lstStyle/>
          <a:p>
            <a:r>
              <a:rPr lang="ko-KR" altLang="en-US" sz="1600" dirty="0"/>
              <a:t>목원대학교 </a:t>
            </a:r>
            <a:r>
              <a:rPr lang="ko-KR" altLang="en-US" sz="1600" dirty="0" smtClean="0"/>
              <a:t>신학대학원</a:t>
            </a:r>
            <a:endParaRPr lang="ko-KR" altLang="en-US" sz="1600" dirty="0"/>
          </a:p>
        </p:txBody>
      </p:sp>
      <p:cxnSp>
        <p:nvCxnSpPr>
          <p:cNvPr id="9" name="직선 연결선 8"/>
          <p:cNvCxnSpPr/>
          <p:nvPr/>
        </p:nvCxnSpPr>
        <p:spPr>
          <a:xfrm>
            <a:off x="1665514" y="846161"/>
            <a:ext cx="0" cy="18004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844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텍스트 개체 틀 9"/>
          <p:cNvSpPr>
            <a:spLocks noGrp="1"/>
          </p:cNvSpPr>
          <p:nvPr>
            <p:ph type="body" sz="quarter" idx="13"/>
          </p:nvPr>
        </p:nvSpPr>
        <p:spPr>
          <a:xfrm>
            <a:off x="5651900" y="1862052"/>
            <a:ext cx="3492103" cy="3127198"/>
          </a:xfrm>
        </p:spPr>
        <p:txBody>
          <a:bodyPr>
            <a:normAutofit/>
          </a:bodyPr>
          <a:lstStyle/>
          <a:p>
            <a:r>
              <a:rPr lang="ko-KR" altLang="en-US" sz="3300" dirty="0" smtClean="0"/>
              <a:t>학사관리 철저히</a:t>
            </a:r>
            <a:r>
              <a:rPr lang="en-US" altLang="ko-KR" sz="3300" dirty="0" smtClean="0"/>
              <a:t>!</a:t>
            </a:r>
          </a:p>
          <a:p>
            <a:r>
              <a:rPr lang="ko-KR" altLang="en-US" sz="3300" dirty="0" smtClean="0"/>
              <a:t>대학원 생활</a:t>
            </a:r>
            <a:endParaRPr lang="en-US" altLang="ko-KR" sz="3300" dirty="0" smtClean="0"/>
          </a:p>
          <a:p>
            <a:r>
              <a:rPr lang="ko-KR" altLang="en-US" sz="3300" dirty="0" smtClean="0"/>
              <a:t>파이팅</a:t>
            </a:r>
            <a:r>
              <a:rPr lang="en-US" altLang="ko-KR" sz="33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264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32352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15617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2758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3317358" y="501317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임동원 </a:t>
            </a:r>
            <a:r>
              <a:rPr lang="ko-KR" altLang="ko-KR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 fontAlgn="t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112" y="1772816"/>
            <a:ext cx="209775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247" y="1772816"/>
            <a:ext cx="2168129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120171" y="497426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이희학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구약학</a:t>
            </a:r>
            <a:endParaRPr lang="ko-KR" altLang="en-US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3528" y="4966813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이선희 명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예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41" y="1772816"/>
            <a:ext cx="220344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94137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5414756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895926" y="4956547"/>
            <a:ext cx="2493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유장환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5464" y="4956548"/>
            <a:ext cx="2607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err="1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조은하</a:t>
            </a:r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 </a:t>
            </a:r>
            <a:r>
              <a:rPr lang="ko-KR" altLang="en-US" sz="2400" b="1" dirty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교수님</a:t>
            </a: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기독교교육</a:t>
            </a:r>
            <a:endParaRPr lang="en-US" altLang="ko-KR" sz="2400" b="1" dirty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94" y="1769507"/>
            <a:ext cx="2182114" cy="258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_x196822576" descr="EMB00001e70012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08"/>
          <a:stretch>
            <a:fillRect/>
          </a:stretch>
        </p:blipFill>
        <p:spPr bwMode="auto">
          <a:xfrm>
            <a:off x="5549909" y="1791005"/>
            <a:ext cx="2177966" cy="254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/>
          <a:stretch/>
        </p:blipFill>
        <p:spPr bwMode="auto">
          <a:xfrm>
            <a:off x="1207151" y="1772816"/>
            <a:ext cx="2121185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716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권진호교수님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교회사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김정희교수님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기독교교육 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 b="2987"/>
          <a:stretch/>
        </p:blipFill>
        <p:spPr>
          <a:xfrm>
            <a:off x="5418279" y="1793091"/>
            <a:ext cx="2195873" cy="255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_x73264992" descr="EMB00000ab805c8"/>
          <p:cNvPicPr>
            <a:picLocks noChangeAspect="1" noChangeArrowheads="1"/>
          </p:cNvPicPr>
          <p:nvPr/>
        </p:nvPicPr>
        <p:blipFill>
          <a:blip r:embed="rId2" cstate="print">
            <a:lum bright="54000"/>
            <a:grayscl/>
          </a:blip>
          <a:srcRect/>
          <a:stretch>
            <a:fillRect/>
          </a:stretch>
        </p:blipFill>
        <p:spPr bwMode="auto">
          <a:xfrm>
            <a:off x="2627784" y="1143296"/>
            <a:ext cx="3528392" cy="4229920"/>
          </a:xfrm>
          <a:prstGeom prst="rect">
            <a:avLst/>
          </a:prstGeom>
          <a:noFill/>
        </p:spPr>
      </p:pic>
      <p:sp>
        <p:nvSpPr>
          <p:cNvPr id="16" name="직사각형 15"/>
          <p:cNvSpPr/>
          <p:nvPr/>
        </p:nvSpPr>
        <p:spPr>
          <a:xfrm>
            <a:off x="0" y="201359"/>
            <a:ext cx="9144000" cy="288032"/>
          </a:xfrm>
          <a:prstGeom prst="rect">
            <a:avLst/>
          </a:prstGeom>
          <a:solidFill>
            <a:srgbClr val="82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1043608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_x73269200" descr="EMB00000ab805c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69673"/>
            <a:ext cx="2736304" cy="723935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97160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나인선교수님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실천신학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292080" y="1628800"/>
            <a:ext cx="2448272" cy="2880320"/>
          </a:xfrm>
          <a:prstGeom prst="rect">
            <a:avLst/>
          </a:prstGeom>
          <a:solidFill>
            <a:srgbClr val="82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292080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이정순교수님</a:t>
            </a:r>
            <a:endParaRPr lang="en-US" altLang="ko-KR" sz="2400" b="1" dirty="0" smtClean="0">
              <a:solidFill>
                <a:srgbClr val="820000"/>
              </a:solidFill>
              <a:latin typeface="스냅스 쉬리 M" panose="02020603020101020101" pitchFamily="18" charset="-127"/>
              <a:ea typeface="스냅스 쉬리 M" panose="02020603020101020101" pitchFamily="18" charset="-127"/>
            </a:endParaRPr>
          </a:p>
          <a:p>
            <a:pPr algn="ctr"/>
            <a:r>
              <a:rPr lang="ko-KR" altLang="en-US" sz="2400" b="1" dirty="0" smtClean="0">
                <a:solidFill>
                  <a:srgbClr val="820000"/>
                </a:solidFill>
                <a:latin typeface="스냅스 쉬리 M" panose="02020603020101020101" pitchFamily="18" charset="-127"/>
                <a:ea typeface="스냅스 쉬리 M" panose="02020603020101020101" pitchFamily="18" charset="-127"/>
              </a:rPr>
              <a:t>조직신학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94" y="1738015"/>
            <a:ext cx="2259500" cy="260972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06" y="1738015"/>
            <a:ext cx="2272560" cy="260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1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제목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/>
              <a:t>CONTENTS</a:t>
            </a:r>
            <a:endParaRPr lang="ko-KR" altLang="en-US" sz="4400" dirty="0"/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10"/>
          </p:nvPr>
        </p:nvSpPr>
        <p:spPr>
          <a:xfrm>
            <a:off x="2454729" y="2472466"/>
            <a:ext cx="999462" cy="32504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001</a:t>
            </a:r>
            <a:endParaRPr lang="ko-KR" altLang="en-US" sz="3200" dirty="0"/>
          </a:p>
        </p:txBody>
      </p:sp>
      <p:sp>
        <p:nvSpPr>
          <p:cNvPr id="17" name="텍스트 개체 틀 16"/>
          <p:cNvSpPr>
            <a:spLocks noGrp="1"/>
          </p:cNvSpPr>
          <p:nvPr>
            <p:ph type="body" sz="quarter" idx="11"/>
          </p:nvPr>
        </p:nvSpPr>
        <p:spPr>
          <a:xfrm>
            <a:off x="3454192" y="2472466"/>
            <a:ext cx="4157402" cy="32504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졸업이수학점 안내</a:t>
            </a:r>
          </a:p>
        </p:txBody>
      </p:sp>
      <p:sp>
        <p:nvSpPr>
          <p:cNvPr id="19" name="텍스트 개체 틀 18"/>
          <p:cNvSpPr>
            <a:spLocks noGrp="1"/>
          </p:cNvSpPr>
          <p:nvPr>
            <p:ph type="body" sz="quarter" idx="12"/>
          </p:nvPr>
        </p:nvSpPr>
        <p:spPr>
          <a:xfrm>
            <a:off x="2454729" y="3450795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2800" dirty="0"/>
              <a:t>002</a:t>
            </a:r>
            <a:endParaRPr lang="ko-KR" altLang="en-US" sz="2800" dirty="0"/>
          </a:p>
        </p:txBody>
      </p:sp>
      <p:sp>
        <p:nvSpPr>
          <p:cNvPr id="21" name="텍스트 개체 틀 20"/>
          <p:cNvSpPr>
            <a:spLocks noGrp="1"/>
          </p:cNvSpPr>
          <p:nvPr>
            <p:ph type="body" sz="quarter" idx="13"/>
          </p:nvPr>
        </p:nvSpPr>
        <p:spPr>
          <a:xfrm>
            <a:off x="3454193" y="3450795"/>
            <a:ext cx="3450875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수강신청방법 안내</a:t>
            </a:r>
            <a:endParaRPr lang="en-US" altLang="ko-KR" sz="2800" dirty="0"/>
          </a:p>
        </p:txBody>
      </p:sp>
      <p:sp>
        <p:nvSpPr>
          <p:cNvPr id="23" name="텍스트 개체 틀 22"/>
          <p:cNvSpPr>
            <a:spLocks noGrp="1"/>
          </p:cNvSpPr>
          <p:nvPr>
            <p:ph type="body" sz="quarter" idx="14"/>
          </p:nvPr>
        </p:nvSpPr>
        <p:spPr>
          <a:xfrm>
            <a:off x="2454729" y="4430332"/>
            <a:ext cx="999462" cy="323850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003</a:t>
            </a:r>
            <a:endParaRPr lang="ko-KR" altLang="en-US" sz="3200" dirty="0"/>
          </a:p>
        </p:txBody>
      </p:sp>
      <p:sp>
        <p:nvSpPr>
          <p:cNvPr id="25" name="텍스트 개체 틀 24"/>
          <p:cNvSpPr>
            <a:spLocks noGrp="1"/>
          </p:cNvSpPr>
          <p:nvPr>
            <p:ph type="body" sz="quarter" idx="15"/>
          </p:nvPr>
        </p:nvSpPr>
        <p:spPr>
          <a:xfrm>
            <a:off x="3454191" y="4427935"/>
            <a:ext cx="3254596" cy="323850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장학금에 대한 안내</a:t>
            </a:r>
          </a:p>
        </p:txBody>
      </p:sp>
    </p:spTree>
    <p:extLst>
      <p:ext uri="{BB962C8B-B14F-4D97-AF65-F5344CB8AC3E}">
        <p14:creationId xmlns:p14="http://schemas.microsoft.com/office/powerpoint/2010/main" val="1986914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2489</TotalTime>
  <Words>1634</Words>
  <Application>Microsoft Office PowerPoint</Application>
  <PresentationFormat>화면 슬라이드 쇼(4:3)</PresentationFormat>
  <Paragraphs>404</Paragraphs>
  <Slides>44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44</vt:i4>
      </vt:variant>
    </vt:vector>
  </HeadingPairs>
  <TitlesOfParts>
    <vt:vector size="60" baseType="lpstr">
      <vt:lpstr>자연Regular</vt:lpstr>
      <vt:lpstr>HY궁서B</vt:lpstr>
      <vt:lpstr>맑은 고딕</vt:lpstr>
      <vt:lpstr>HY울릉도M</vt:lpstr>
      <vt:lpstr>굴림</vt:lpstr>
      <vt:lpstr>나눔고딕</vt:lpstr>
      <vt:lpstr>Calibri</vt:lpstr>
      <vt:lpstr>스냅스 Cre쿨재즈 M</vt:lpstr>
      <vt:lpstr>Arial</vt:lpstr>
      <vt:lpstr>스냅스 두번째쪽지</vt:lpstr>
      <vt:lpstr>아리따-돋움(TTF)-Bold</vt:lpstr>
      <vt:lpstr>Calibri Light</vt:lpstr>
      <vt:lpstr>스냅스 쉬리 M</vt:lpstr>
      <vt:lpstr>아리따-돋움(TTF)-Medium</vt:lpstr>
      <vt:lpstr>나눔고딕 Light</vt:lpstr>
      <vt:lpstr>Office 테마</vt:lpstr>
      <vt:lpstr>PowerPoint 프레젠테이션</vt:lpstr>
      <vt:lpstr>목   차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과정구분 및 수업·재학연한</vt:lpstr>
      <vt:lpstr>등록 및 휴학, 복학</vt:lpstr>
      <vt:lpstr>등록 및 휴학, 복학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수강신청방법 안내</vt:lpstr>
      <vt:lpstr>수강신청방법 안내</vt:lpstr>
      <vt:lpstr>수강신청방법 안내</vt:lpstr>
      <vt:lpstr>수강신청방법 안내</vt:lpstr>
      <vt:lpstr>수강신청방법 안내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이의헌</dc:creator>
  <cp:lastModifiedBy>USER</cp:lastModifiedBy>
  <cp:revision>131</cp:revision>
  <cp:lastPrinted>2017-02-28T01:35:03Z</cp:lastPrinted>
  <dcterms:created xsi:type="dcterms:W3CDTF">2016-12-23T10:41:34Z</dcterms:created>
  <dcterms:modified xsi:type="dcterms:W3CDTF">2019-03-03T23:44:59Z</dcterms:modified>
</cp:coreProperties>
</file>