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3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337" r:id="rId4"/>
    <p:sldId id="338" r:id="rId5"/>
    <p:sldId id="339" r:id="rId6"/>
    <p:sldId id="340" r:id="rId7"/>
    <p:sldId id="341" r:id="rId8"/>
    <p:sldId id="334" r:id="rId9"/>
    <p:sldId id="320" r:id="rId10"/>
    <p:sldId id="331" r:id="rId11"/>
    <p:sldId id="332" r:id="rId12"/>
    <p:sldId id="322" r:id="rId13"/>
    <p:sldId id="323" r:id="rId14"/>
    <p:sldId id="333" r:id="rId15"/>
    <p:sldId id="324" r:id="rId16"/>
    <p:sldId id="325" r:id="rId17"/>
    <p:sldId id="291" r:id="rId18"/>
  </p:sldIdLst>
  <p:sldSz cx="9144000" cy="6858000" type="screen4x3"/>
  <p:notesSz cx="9939338" cy="6807200"/>
  <p:embeddedFontLst>
    <p:embeddedFont>
      <p:font typeface="맑은 고딕" panose="020B0503020000020004" pitchFamily="50" charset="-127"/>
      <p:regular r:id="rId21"/>
      <p:bold r:id="rId22"/>
    </p:embeddedFont>
    <p:embeddedFont>
      <p:font typeface="나눔고딕 Light" panose="020B0600000101010101" charset="-127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나눔고딕" panose="020B0600000101010101" charset="-127"/>
      <p:regular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7590CD"/>
    <a:srgbClr val="DAB2B0"/>
    <a:srgbClr val="FF9966"/>
    <a:srgbClr val="F2F2F2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712" autoAdjust="0"/>
  </p:normalViewPr>
  <p:slideViewPr>
    <p:cSldViewPr snapToGrid="0" showGuides="1">
      <p:cViewPr varScale="1">
        <p:scale>
          <a:sx n="109" d="100"/>
          <a:sy n="109" d="100"/>
        </p:scale>
        <p:origin x="18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226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6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D1A72-E3A0-430D-8974-A064AEF30001}" type="datetimeFigureOut">
              <a:rPr lang="ko-KR" altLang="en-US" smtClean="0"/>
              <a:t>2021-08-23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65658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992" y="6465658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F1BA9-6D33-4183-871B-2D17313BC1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3915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6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439D7-378E-4887-9F69-46813F8602C8}" type="datetimeFigureOut">
              <a:rPr lang="ko-KR" altLang="en-US" smtClean="0"/>
              <a:t>2021-08-23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4" y="3275965"/>
            <a:ext cx="7951470" cy="2680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65658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2" y="6465658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181C2-2A5C-4E7B-A892-13EEBE3955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59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5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6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006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카탈로그 스타일 표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3" y="1882175"/>
            <a:ext cx="5651897" cy="3093657"/>
          </a:xfrm>
          <a:prstGeom prst="rect">
            <a:avLst/>
          </a:prstGeom>
          <a:solidFill>
            <a:srgbClr val="DA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" name="다이아몬드 3"/>
          <p:cNvSpPr/>
          <p:nvPr userDrawn="1"/>
        </p:nvSpPr>
        <p:spPr>
          <a:xfrm>
            <a:off x="3972549" y="2641813"/>
            <a:ext cx="1180786" cy="1574381"/>
          </a:xfrm>
          <a:prstGeom prst="diamond">
            <a:avLst/>
          </a:prstGeom>
          <a:noFill/>
          <a:ln w="571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5" name="다이아몬드 4"/>
          <p:cNvSpPr/>
          <p:nvPr userDrawn="1"/>
        </p:nvSpPr>
        <p:spPr>
          <a:xfrm>
            <a:off x="4787503" y="2276478"/>
            <a:ext cx="1728788" cy="2305051"/>
          </a:xfrm>
          <a:prstGeom prst="diamond">
            <a:avLst/>
          </a:prstGeom>
          <a:noFill/>
          <a:ln w="571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" name="다이아몬드 5"/>
          <p:cNvSpPr/>
          <p:nvPr userDrawn="1"/>
        </p:nvSpPr>
        <p:spPr>
          <a:xfrm>
            <a:off x="3805710" y="2641813"/>
            <a:ext cx="1180786" cy="1574381"/>
          </a:xfrm>
          <a:prstGeom prst="diamond">
            <a:avLst/>
          </a:prstGeom>
          <a:noFill/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0" hasCustomPrompt="1"/>
          </p:nvPr>
        </p:nvSpPr>
        <p:spPr>
          <a:xfrm>
            <a:off x="5706666" y="4184655"/>
            <a:ext cx="2522934" cy="279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ko-KR" altLang="en-US" sz="1350" dirty="0">
                <a:ln>
                  <a:solidFill>
                    <a:schemeClr val="bg2">
                      <a:lumMod val="25000"/>
                      <a:alpha val="30000"/>
                    </a:schemeClr>
                  </a:solidFill>
                </a:ln>
                <a:solidFill>
                  <a:schemeClr val="bg2">
                    <a:lumMod val="25000"/>
                    <a:alpha val="9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marL="0" lvl="0"/>
            <a:r>
              <a:rPr lang="ko-KR" altLang="en-US" dirty="0" err="1"/>
              <a:t>리까망의</a:t>
            </a:r>
            <a:r>
              <a:rPr lang="ko-KR" altLang="en-US" dirty="0"/>
              <a:t> </a:t>
            </a:r>
            <a:r>
              <a:rPr lang="en-US" altLang="ko-KR" dirty="0"/>
              <a:t>POWERPOINT</a:t>
            </a:r>
            <a:endParaRPr lang="ko-KR" alt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2" hasCustomPrompt="1"/>
          </p:nvPr>
        </p:nvSpPr>
        <p:spPr>
          <a:xfrm>
            <a:off x="5651899" y="2816229"/>
            <a:ext cx="3168253" cy="612775"/>
          </a:xfrm>
          <a:prstGeom prst="rect">
            <a:avLst/>
          </a:prstGeom>
        </p:spPr>
        <p:txBody>
          <a:bodyPr anchor="ctr"/>
          <a:lstStyle>
            <a:lvl1pPr marL="0" indent="0" algn="l" defTabSz="685783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3308" kern="1200" spc="-113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CATALOG</a:t>
            </a:r>
            <a:endParaRPr lang="ko-KR" altLang="en-US" dirty="0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3" hasCustomPrompt="1"/>
          </p:nvPr>
        </p:nvSpPr>
        <p:spPr>
          <a:xfrm>
            <a:off x="5651898" y="3429005"/>
            <a:ext cx="3176588" cy="6127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308">
                <a:ln>
                  <a:solidFill>
                    <a:srgbClr val="7590CD">
                      <a:alpha val="30000"/>
                    </a:srgbClr>
                  </a:solidFill>
                </a:ln>
                <a:solidFill>
                  <a:srgbClr val="7590CD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PPT</a:t>
            </a:r>
            <a:r>
              <a:rPr lang="ko-KR" altLang="en-US" dirty="0"/>
              <a:t> </a:t>
            </a:r>
            <a:r>
              <a:rPr lang="en-US" altLang="ko-KR" dirty="0"/>
              <a:t>TEMPLATE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6389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카탈로그 스타일 목차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 userDrawn="1"/>
        </p:nvGrpSpPr>
        <p:grpSpPr>
          <a:xfrm>
            <a:off x="1331121" y="549275"/>
            <a:ext cx="6481763" cy="5759450"/>
            <a:chOff x="1774825" y="549275"/>
            <a:chExt cx="8642350" cy="5759450"/>
          </a:xfrm>
        </p:grpSpPr>
        <p:sp>
          <p:nvSpPr>
            <p:cNvPr id="3" name="1/2 액자 2"/>
            <p:cNvSpPr/>
            <p:nvPr userDrawn="1"/>
          </p:nvSpPr>
          <p:spPr>
            <a:xfrm>
              <a:off x="1774825" y="54927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4" name="1/2 액자 3"/>
            <p:cNvSpPr/>
            <p:nvPr userDrawn="1"/>
          </p:nvSpPr>
          <p:spPr>
            <a:xfrm flipH="1">
              <a:off x="8954135" y="54927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1/2 액자 4"/>
            <p:cNvSpPr/>
            <p:nvPr userDrawn="1"/>
          </p:nvSpPr>
          <p:spPr>
            <a:xfrm flipV="1">
              <a:off x="1774825" y="414972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1/2 액자 5"/>
            <p:cNvSpPr/>
            <p:nvPr userDrawn="1"/>
          </p:nvSpPr>
          <p:spPr>
            <a:xfrm flipH="1" flipV="1">
              <a:off x="8954135" y="414972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8" name="제목 7"/>
          <p:cNvSpPr>
            <a:spLocks noGrp="1"/>
          </p:cNvSpPr>
          <p:nvPr>
            <p:ph type="title" hasCustomPrompt="1"/>
          </p:nvPr>
        </p:nvSpPr>
        <p:spPr>
          <a:xfrm>
            <a:off x="2238937" y="836618"/>
            <a:ext cx="4666130" cy="720725"/>
          </a:xfrm>
          <a:prstGeom prst="rect">
            <a:avLst/>
          </a:prstGeom>
        </p:spPr>
        <p:txBody>
          <a:bodyPr anchor="ctr"/>
          <a:lstStyle>
            <a:lvl1pPr algn="ctr">
              <a:defRPr sz="3308">
                <a:ln>
                  <a:solidFill>
                    <a:srgbClr val="7590CD">
                      <a:alpha val="30000"/>
                    </a:srgbClr>
                  </a:solidFill>
                </a:ln>
                <a:solidFill>
                  <a:srgbClr val="7590CD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0" hasCustomPrompt="1"/>
          </p:nvPr>
        </p:nvSpPr>
        <p:spPr>
          <a:xfrm>
            <a:off x="2951562" y="1916118"/>
            <a:ext cx="540544" cy="4333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1" hasCustomPrompt="1"/>
          </p:nvPr>
        </p:nvSpPr>
        <p:spPr>
          <a:xfrm>
            <a:off x="3492106" y="1916118"/>
            <a:ext cx="2349103" cy="4333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2951562" y="3357563"/>
            <a:ext cx="540544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13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3492106" y="3357563"/>
            <a:ext cx="2349103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14" hasCustomPrompt="1"/>
          </p:nvPr>
        </p:nvSpPr>
        <p:spPr>
          <a:xfrm>
            <a:off x="2951562" y="4760913"/>
            <a:ext cx="540544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003</a:t>
            </a:r>
            <a:endParaRPr lang="ko-KR" altLang="en-US" dirty="0"/>
          </a:p>
        </p:txBody>
      </p:sp>
      <p:sp>
        <p:nvSpPr>
          <p:cNvPr id="15" name="텍스트 개체 틀 13"/>
          <p:cNvSpPr>
            <a:spLocks noGrp="1"/>
          </p:cNvSpPr>
          <p:nvPr>
            <p:ph type="body" sz="quarter" idx="15" hasCustomPrompt="1"/>
          </p:nvPr>
        </p:nvSpPr>
        <p:spPr>
          <a:xfrm>
            <a:off x="3492106" y="4760913"/>
            <a:ext cx="2349103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6" hasCustomPrompt="1"/>
          </p:nvPr>
        </p:nvSpPr>
        <p:spPr>
          <a:xfrm>
            <a:off x="3492104" y="2368761"/>
            <a:ext cx="3299529" cy="988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amet,consectetur</a:t>
            </a:r>
            <a:r>
              <a:rPr lang="en-US" altLang="ko-KR" dirty="0"/>
              <a:t> </a:t>
            </a:r>
            <a:r>
              <a:rPr lang="en-US" altLang="ko-KR" dirty="0" err="1"/>
              <a:t>adipiscing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8" name="텍스트 개체 틀 16"/>
          <p:cNvSpPr>
            <a:spLocks noGrp="1"/>
          </p:cNvSpPr>
          <p:nvPr>
            <p:ph type="body" sz="quarter" idx="17" hasCustomPrompt="1"/>
          </p:nvPr>
        </p:nvSpPr>
        <p:spPr>
          <a:xfrm>
            <a:off x="3492104" y="3808623"/>
            <a:ext cx="3299529" cy="9522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amet,consectetur</a:t>
            </a:r>
            <a:r>
              <a:rPr lang="en-US" altLang="ko-KR" dirty="0"/>
              <a:t> </a:t>
            </a:r>
            <a:r>
              <a:rPr lang="en-US" altLang="ko-KR" dirty="0" err="1"/>
              <a:t>adipiscing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9" name="텍스트 개체 틀 16"/>
          <p:cNvSpPr>
            <a:spLocks noGrp="1"/>
          </p:cNvSpPr>
          <p:nvPr>
            <p:ph type="body" sz="quarter" idx="18" hasCustomPrompt="1"/>
          </p:nvPr>
        </p:nvSpPr>
        <p:spPr>
          <a:xfrm>
            <a:off x="3492104" y="5206494"/>
            <a:ext cx="3299529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amet,consectetur</a:t>
            </a:r>
            <a:r>
              <a:rPr lang="en-US" altLang="ko-KR" dirty="0"/>
              <a:t> </a:t>
            </a:r>
            <a:r>
              <a:rPr lang="en-US" altLang="ko-KR" dirty="0" err="1"/>
              <a:t>adipiscing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0207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카탈로그 스타일 본문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5"/>
            <a:ext cx="249382" cy="1700213"/>
          </a:xfrm>
          <a:prstGeom prst="rect">
            <a:avLst/>
          </a:prstGeom>
          <a:solidFill>
            <a:srgbClr val="DA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596623" y="635672"/>
            <a:ext cx="1145954" cy="4758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lvl="0"/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5" name="제목 5"/>
          <p:cNvSpPr>
            <a:spLocks noGrp="1"/>
          </p:cNvSpPr>
          <p:nvPr>
            <p:ph type="title" hasCustomPrompt="1"/>
          </p:nvPr>
        </p:nvSpPr>
        <p:spPr>
          <a:xfrm>
            <a:off x="1742576" y="633516"/>
            <a:ext cx="5890124" cy="480131"/>
          </a:xfrm>
          <a:prstGeom prst="rect">
            <a:avLst/>
          </a:prstGeom>
        </p:spPr>
        <p:txBody>
          <a:bodyPr anchor="ctr"/>
          <a:lstStyle>
            <a:lvl1pPr algn="l">
              <a:defRPr sz="36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제목을 입력하세요</a:t>
            </a:r>
          </a:p>
        </p:txBody>
      </p:sp>
      <p:sp>
        <p:nvSpPr>
          <p:cNvPr id="6" name="텍스트 개체 틀 11"/>
          <p:cNvSpPr>
            <a:spLocks noGrp="1"/>
          </p:cNvSpPr>
          <p:nvPr>
            <p:ph type="body" sz="quarter" idx="11" hasCustomPrompt="1"/>
          </p:nvPr>
        </p:nvSpPr>
        <p:spPr>
          <a:xfrm>
            <a:off x="1413484" y="1177596"/>
            <a:ext cx="3158516" cy="219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aseline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</a:t>
            </a:r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1331119" y="720288"/>
            <a:ext cx="0" cy="30723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텍스트 개체 틀 3"/>
          <p:cNvSpPr>
            <a:spLocks noGrp="1"/>
          </p:cNvSpPr>
          <p:nvPr>
            <p:ph type="body" sz="quarter" idx="12" hasCustomPrompt="1"/>
          </p:nvPr>
        </p:nvSpPr>
        <p:spPr>
          <a:xfrm>
            <a:off x="596624" y="354254"/>
            <a:ext cx="3480077" cy="2153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lvl="0"/>
            <a:r>
              <a:rPr lang="ko-KR" altLang="en-US" dirty="0" err="1"/>
              <a:t>리까망의</a:t>
            </a:r>
            <a:r>
              <a:rPr lang="ko-KR" altLang="en-US" dirty="0"/>
              <a:t> 파워포인트</a:t>
            </a:r>
          </a:p>
        </p:txBody>
      </p:sp>
      <p:sp>
        <p:nvSpPr>
          <p:cNvPr id="49" name="자유형: 도형 48"/>
          <p:cNvSpPr/>
          <p:nvPr userDrawn="1"/>
        </p:nvSpPr>
        <p:spPr>
          <a:xfrm>
            <a:off x="4842274" y="1573768"/>
            <a:ext cx="3181964" cy="91520"/>
          </a:xfrm>
          <a:custGeom>
            <a:avLst/>
            <a:gdLst>
              <a:gd name="connsiteX0" fmla="*/ 4148524 w 4148524"/>
              <a:gd name="connsiteY0" fmla="*/ 0 h 91520"/>
              <a:gd name="connsiteX1" fmla="*/ 4114246 w 4148524"/>
              <a:gd name="connsiteY1" fmla="*/ 91520 h 91520"/>
              <a:gd name="connsiteX2" fmla="*/ 0 w 4148524"/>
              <a:gd name="connsiteY2" fmla="*/ 91520 h 91520"/>
              <a:gd name="connsiteX3" fmla="*/ 34279 w 4148524"/>
              <a:gd name="connsiteY3" fmla="*/ 0 h 9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8524" h="91520">
                <a:moveTo>
                  <a:pt x="4148524" y="0"/>
                </a:moveTo>
                <a:lnTo>
                  <a:pt x="4114246" y="91520"/>
                </a:lnTo>
                <a:lnTo>
                  <a:pt x="0" y="91520"/>
                </a:lnTo>
                <a:lnTo>
                  <a:pt x="34279" y="0"/>
                </a:lnTo>
                <a:close/>
              </a:path>
            </a:pathLst>
          </a:custGeom>
          <a:solidFill>
            <a:srgbClr val="75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988139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7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1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6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5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6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7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5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8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kwon.ac.kr/the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nit.mokwon.ac.kr/board/view.ht?keyCode=302&amp;start=40&amp;sk=&amp;sf=0&amp;search_categorynull&amp;article_seq=4627&amp;article_upSeq=462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0"/>
          </p:nvPr>
        </p:nvSpPr>
        <p:spPr>
          <a:xfrm>
            <a:off x="5706666" y="4254029"/>
            <a:ext cx="2522934" cy="279307"/>
          </a:xfrm>
        </p:spPr>
        <p:txBody>
          <a:bodyPr/>
          <a:lstStyle/>
          <a:p>
            <a:r>
              <a:rPr lang="ko-KR" altLang="en-US" dirty="0"/>
              <a:t>목원대학교 신학대학원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2"/>
          </p:nvPr>
        </p:nvSpPr>
        <p:spPr>
          <a:xfrm>
            <a:off x="5651901" y="2728947"/>
            <a:ext cx="3168253" cy="459581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>
                <a:latin typeface="+mj-ea"/>
                <a:ea typeface="+mj-ea"/>
              </a:rPr>
              <a:t>2021</a:t>
            </a:r>
            <a:r>
              <a:rPr lang="ko-KR" altLang="en-US" dirty="0" smtClean="0">
                <a:latin typeface="+mj-ea"/>
                <a:ea typeface="+mj-ea"/>
              </a:rPr>
              <a:t>학년도 </a:t>
            </a:r>
            <a:r>
              <a:rPr lang="ko-KR" altLang="en-US" dirty="0" smtClean="0">
                <a:latin typeface="+mj-ea"/>
                <a:ea typeface="+mj-ea"/>
              </a:rPr>
              <a:t>후기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3"/>
          </p:nvPr>
        </p:nvSpPr>
        <p:spPr>
          <a:xfrm>
            <a:off x="5651900" y="3305506"/>
            <a:ext cx="3492103" cy="947207"/>
          </a:xfrm>
        </p:spPr>
        <p:txBody>
          <a:bodyPr>
            <a:normAutofit/>
          </a:bodyPr>
          <a:lstStyle/>
          <a:p>
            <a:r>
              <a:rPr lang="ko-KR" altLang="en-US" sz="3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3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3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3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33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3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  <a:endParaRPr lang="en-US" altLang="ko-KR" sz="33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0281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수강신청방법 안내</a:t>
            </a:r>
          </a:p>
        </p:txBody>
      </p:sp>
      <p:sp>
        <p:nvSpPr>
          <p:cNvPr id="20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2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4615" y="1738556"/>
            <a:ext cx="26207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학번 조회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3" y="1187792"/>
            <a:ext cx="5892516" cy="4573471"/>
          </a:xfrm>
          <a:prstGeom prst="rect">
            <a:avLst/>
          </a:prstGeom>
        </p:spPr>
      </p:pic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411209" y="3887814"/>
            <a:ext cx="1027299" cy="334067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1582615" y="3465735"/>
            <a:ext cx="4340613" cy="543561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5923228" y="2446442"/>
            <a:ext cx="2916301" cy="244485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923228" y="2713467"/>
            <a:ext cx="2926520" cy="191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>
                <a:solidFill>
                  <a:srgbClr val="000000"/>
                </a:solidFill>
              </a:rPr>
              <a:t>학번</a:t>
            </a:r>
            <a:r>
              <a:rPr lang="en-US" altLang="ko-KR" sz="2000" b="1" u="sng" dirty="0">
                <a:solidFill>
                  <a:srgbClr val="000000"/>
                </a:solidFill>
              </a:rPr>
              <a:t>/</a:t>
            </a:r>
            <a:r>
              <a:rPr lang="ko-KR" altLang="en-US" sz="2000" b="1" u="sng" dirty="0" err="1">
                <a:solidFill>
                  <a:srgbClr val="000000"/>
                </a:solidFill>
              </a:rPr>
              <a:t>사번</a:t>
            </a:r>
            <a:r>
              <a:rPr lang="ko-KR" altLang="en-US" sz="2000" b="1" u="sng" dirty="0">
                <a:solidFill>
                  <a:srgbClr val="000000"/>
                </a:solidFill>
              </a:rPr>
              <a:t> 찾기</a:t>
            </a:r>
            <a:r>
              <a:rPr lang="ko-KR" altLang="en-US" sz="2000" b="1" dirty="0">
                <a:solidFill>
                  <a:srgbClr val="000000"/>
                </a:solidFill>
              </a:rPr>
              <a:t> </a:t>
            </a:r>
            <a:r>
              <a:rPr lang="ko-KR" altLang="en-US" sz="2000" dirty="0">
                <a:solidFill>
                  <a:srgbClr val="000000"/>
                </a:solidFill>
              </a:rPr>
              <a:t>클릭</a:t>
            </a:r>
            <a:endParaRPr lang="en-US" altLang="ko-KR" sz="2000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2. </a:t>
            </a:r>
            <a:r>
              <a:rPr lang="ko-KR" altLang="en-US" sz="2000" b="1" u="sng" dirty="0"/>
              <a:t>성명</a:t>
            </a:r>
            <a:r>
              <a:rPr lang="ko-KR" altLang="en-US" sz="2000" dirty="0"/>
              <a:t>입력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3. </a:t>
            </a:r>
            <a:r>
              <a:rPr lang="ko-KR" altLang="en-US" sz="2000" b="1" u="sng" dirty="0"/>
              <a:t>주민번호</a:t>
            </a:r>
            <a:r>
              <a:rPr lang="ko-KR" altLang="en-US" sz="2000" dirty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4. </a:t>
            </a:r>
            <a:r>
              <a:rPr lang="ko-KR" altLang="en-US" sz="2000" b="1" u="sng" dirty="0"/>
              <a:t>확인</a:t>
            </a:r>
            <a:r>
              <a:rPr lang="ko-KR" altLang="en-US" sz="2000" dirty="0"/>
              <a:t> 클릭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578313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en-US" altLang="ko-KR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30</a:t>
            </a: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일부터 </a:t>
            </a: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조회 가능</a:t>
            </a:r>
          </a:p>
        </p:txBody>
      </p:sp>
    </p:spTree>
    <p:extLst>
      <p:ext uri="{BB962C8B-B14F-4D97-AF65-F5344CB8AC3E}">
        <p14:creationId xmlns:p14="http://schemas.microsoft.com/office/powerpoint/2010/main" val="738338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수강신청방법 안내</a:t>
            </a:r>
          </a:p>
        </p:txBody>
      </p:sp>
      <p:sp>
        <p:nvSpPr>
          <p:cNvPr id="20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2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6" y="1728849"/>
            <a:ext cx="5412127" cy="4200618"/>
          </a:xfrm>
          <a:prstGeom prst="rect">
            <a:avLst/>
          </a:prstGeom>
        </p:spPr>
      </p:pic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1928225" y="4208091"/>
            <a:ext cx="982358" cy="359094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>
            <a:off x="2888549" y="3099103"/>
            <a:ext cx="2515968" cy="1108988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5404517" y="2491755"/>
            <a:ext cx="3345857" cy="34326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5521569" y="2755653"/>
            <a:ext cx="3345294" cy="23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>
                <a:solidFill>
                  <a:srgbClr val="000000"/>
                </a:solidFill>
              </a:rPr>
              <a:t>비밀번호 신규등록</a:t>
            </a:r>
            <a:r>
              <a:rPr lang="ko-KR" altLang="en-US" sz="2000" b="1" dirty="0">
                <a:solidFill>
                  <a:srgbClr val="000000"/>
                </a:solidFill>
              </a:rPr>
              <a:t> 클릭</a:t>
            </a:r>
            <a:endParaRPr lang="en-US" altLang="ko-KR" sz="2000" b="1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2. </a:t>
            </a:r>
            <a:r>
              <a:rPr lang="ko-KR" altLang="en-US" sz="2000" b="1" u="sng" dirty="0"/>
              <a:t>학번</a:t>
            </a:r>
            <a:r>
              <a:rPr lang="ko-KR" altLang="en-US" sz="2000" dirty="0"/>
              <a:t>입력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3. </a:t>
            </a:r>
            <a:r>
              <a:rPr lang="ko-KR" altLang="en-US" sz="2000" b="1" u="sng" dirty="0"/>
              <a:t>생년월일</a:t>
            </a:r>
            <a:r>
              <a:rPr lang="ko-KR" altLang="en-US" sz="2000" dirty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4. </a:t>
            </a:r>
            <a:r>
              <a:rPr lang="ko-KR" altLang="en-US" sz="2000" b="1" u="sng" dirty="0"/>
              <a:t>비밀번호</a:t>
            </a:r>
            <a:r>
              <a:rPr lang="ko-KR" altLang="en-US" sz="2000" dirty="0"/>
              <a:t> 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Tx/>
              <a:buNone/>
            </a:pPr>
            <a:r>
              <a:rPr lang="en-US" altLang="ko-KR" sz="2000" dirty="0"/>
              <a:t>5. </a:t>
            </a:r>
            <a:r>
              <a:rPr lang="ko-KR" altLang="en-US" sz="2000" b="1" u="sng" dirty="0"/>
              <a:t>비밀번호확인</a:t>
            </a:r>
            <a:r>
              <a:rPr lang="ko-KR" altLang="en-US" sz="2000" dirty="0"/>
              <a:t> 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6. </a:t>
            </a:r>
            <a:r>
              <a:rPr lang="ko-KR" altLang="en-US" sz="2000" b="1" u="sng" dirty="0"/>
              <a:t>확인</a:t>
            </a:r>
            <a:r>
              <a:rPr lang="ko-KR" altLang="en-US" sz="2000" dirty="0"/>
              <a:t> 클릭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2126" y="1783869"/>
            <a:ext cx="34114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비밀번호 등록</a:t>
            </a:r>
            <a:endParaRPr lang="en-US" altLang="ko-KR" sz="4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72290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84" y="1292468"/>
            <a:ext cx="8356403" cy="5328139"/>
          </a:xfrm>
          <a:prstGeom prst="rect">
            <a:avLst/>
          </a:prstGeom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7696940" y="3027286"/>
            <a:ext cx="266329" cy="2240039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6224953" y="2488172"/>
            <a:ext cx="2655233" cy="53911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ko-KR" altLang="en-US" sz="2800" b="1" dirty="0">
                <a:solidFill>
                  <a:srgbClr val="000000"/>
                </a:solidFill>
                <a:latin typeface="+mn-ea"/>
                <a:ea typeface="+mn-ea"/>
              </a:rPr>
              <a:t>수강신청 클릭</a:t>
            </a:r>
            <a:r>
              <a:rPr kumimoji="0" lang="en-US" altLang="ko-KR" sz="2800" b="1" dirty="0">
                <a:solidFill>
                  <a:srgbClr val="000000"/>
                </a:solidFill>
                <a:latin typeface="+mn-ea"/>
                <a:ea typeface="+mn-ea"/>
              </a:rPr>
              <a:t>!</a:t>
            </a:r>
            <a:endParaRPr kumimoji="0" lang="ko-KR" altLang="en-US" sz="28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 algn="ctr" eaLnBrk="1" hangingPunct="1">
              <a:buFontTx/>
              <a:buNone/>
            </a:pPr>
            <a:endParaRPr kumimoji="0" lang="en-US" altLang="ko-KR" sz="2800" b="1" dirty="0">
              <a:solidFill>
                <a:srgbClr val="FFFFFF"/>
              </a:solidFill>
              <a:latin typeface="+mn-ea"/>
              <a:ea typeface="+mn-ea"/>
            </a:endParaRPr>
          </a:p>
          <a:p>
            <a:pPr algn="ctr" eaLnBrk="1" hangingPunct="1">
              <a:buFontTx/>
              <a:buNone/>
            </a:pPr>
            <a:endParaRPr kumimoji="0" lang="ko-KR" altLang="en-US" sz="2800" b="1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15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수강신청방법 안내</a:t>
            </a:r>
          </a:p>
        </p:txBody>
      </p:sp>
      <p:sp>
        <p:nvSpPr>
          <p:cNvPr id="20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2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sp>
        <p:nvSpPr>
          <p:cNvPr id="8" name="폭발 2 7"/>
          <p:cNvSpPr/>
          <p:nvPr/>
        </p:nvSpPr>
        <p:spPr>
          <a:xfrm>
            <a:off x="1276350" y="2253029"/>
            <a:ext cx="361950" cy="1619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60314" y="3859033"/>
            <a:ext cx="892684" cy="24317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60314" y="3571555"/>
            <a:ext cx="616036" cy="20022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959954" y="1445323"/>
            <a:ext cx="690173" cy="4832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628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09" y="1122354"/>
            <a:ext cx="8313691" cy="5533192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235383" y="2121205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수강신청방법 안내</a:t>
            </a:r>
          </a:p>
        </p:txBody>
      </p:sp>
      <p:sp>
        <p:nvSpPr>
          <p:cNvPr id="18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1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083361" y="4441385"/>
            <a:ext cx="3927755" cy="210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u="sng" dirty="0">
                <a:solidFill>
                  <a:srgbClr val="000000"/>
                </a:solidFill>
                <a:latin typeface="+mj-ea"/>
                <a:ea typeface="+mj-ea"/>
              </a:rPr>
              <a:t>수강신청안내 클릭</a:t>
            </a:r>
            <a:endParaRPr lang="en-US" altLang="ko-KR" sz="24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4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b="1" u="sng" dirty="0">
                <a:solidFill>
                  <a:srgbClr val="000000"/>
                </a:solidFill>
                <a:latin typeface="+mj-ea"/>
                <a:ea typeface="+mj-ea"/>
              </a:rPr>
              <a:t>공지사항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2000" u="sng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및</a:t>
            </a:r>
            <a:r>
              <a:rPr lang="en-US" altLang="ko-KR" sz="2000" u="sng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2000" b="1" u="sng" dirty="0">
                <a:solidFill>
                  <a:srgbClr val="000000"/>
                </a:solidFill>
                <a:latin typeface="+mj-ea"/>
                <a:ea typeface="+mj-ea"/>
              </a:rPr>
              <a:t>유의사항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 확인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7721697" y="2298759"/>
            <a:ext cx="1041303" cy="37235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V="1">
            <a:off x="7315200" y="2771810"/>
            <a:ext cx="887713" cy="1958451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423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09" y="1122354"/>
            <a:ext cx="8313691" cy="5533192"/>
          </a:xfrm>
          <a:prstGeom prst="rect">
            <a:avLst/>
          </a:prstGeom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2610033" y="2831977"/>
            <a:ext cx="3746377" cy="99155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5864469" y="2548795"/>
            <a:ext cx="2619157" cy="8409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>
                <a:solidFill>
                  <a:srgbClr val="000000"/>
                </a:solidFill>
                <a:latin typeface="+mj-ea"/>
                <a:ea typeface="+mj-ea"/>
              </a:rPr>
              <a:t>수강과목 확인 후 수강신청 클릭</a:t>
            </a:r>
            <a:endParaRPr kumimoji="0" lang="en-US" altLang="ko-KR" sz="2400" b="1" dirty="0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kumimoji="0" lang="ko-KR" altLang="en-US" sz="24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2189492" y="4934036"/>
            <a:ext cx="681979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121760" y="3758064"/>
            <a:ext cx="488272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2954215" y="4251776"/>
            <a:ext cx="3553114" cy="786974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5982059" y="4024347"/>
            <a:ext cx="2922244" cy="43121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>
                <a:solidFill>
                  <a:srgbClr val="FF0000"/>
                </a:solidFill>
                <a:latin typeface="+mj-ea"/>
                <a:ea typeface="+mj-ea"/>
              </a:rPr>
              <a:t>수강신청내역 확인</a:t>
            </a:r>
            <a:endParaRPr kumimoji="0" lang="ko-KR" altLang="en-US" sz="2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235383" y="2121205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수강신청방법 안내</a:t>
            </a:r>
          </a:p>
        </p:txBody>
      </p:sp>
      <p:sp>
        <p:nvSpPr>
          <p:cNvPr id="18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1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</p:spTree>
    <p:extLst>
      <p:ext uri="{BB962C8B-B14F-4D97-AF65-F5344CB8AC3E}">
        <p14:creationId xmlns:p14="http://schemas.microsoft.com/office/powerpoint/2010/main" val="951878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r="3902"/>
          <a:stretch/>
        </p:blipFill>
        <p:spPr>
          <a:xfrm>
            <a:off x="286626" y="1218784"/>
            <a:ext cx="8543049" cy="5201066"/>
          </a:xfrm>
          <a:prstGeom prst="rect">
            <a:avLst/>
          </a:prstGeom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1448327" y="2892669"/>
            <a:ext cx="3635034" cy="435486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5083361" y="2262583"/>
            <a:ext cx="2363201" cy="8805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>
                <a:solidFill>
                  <a:srgbClr val="000000"/>
                </a:solidFill>
                <a:latin typeface="+mn-ea"/>
                <a:ea typeface="+mn-ea"/>
              </a:rPr>
              <a:t>수강신청과목</a:t>
            </a:r>
            <a:endParaRPr lang="en-US" altLang="ko-KR" sz="24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ko-KR" altLang="en-US" sz="2400" b="1" dirty="0">
                <a:solidFill>
                  <a:srgbClr val="000000"/>
                </a:solidFill>
                <a:latin typeface="+mn-ea"/>
                <a:ea typeface="+mn-ea"/>
              </a:rPr>
              <a:t>시간표 조회</a:t>
            </a:r>
            <a:endParaRPr kumimoji="0" lang="ko-KR" altLang="en-US" sz="2400" b="1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526093" y="3172580"/>
            <a:ext cx="832192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36343" y="1553011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112244" y="3509130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수강신청방법 안내</a:t>
            </a:r>
          </a:p>
        </p:txBody>
      </p:sp>
      <p:sp>
        <p:nvSpPr>
          <p:cNvPr id="17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18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</p:spTree>
    <p:extLst>
      <p:ext uri="{BB962C8B-B14F-4D97-AF65-F5344CB8AC3E}">
        <p14:creationId xmlns:p14="http://schemas.microsoft.com/office/powerpoint/2010/main" val="1079434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612"/>
          <a:stretch/>
        </p:blipFill>
        <p:spPr>
          <a:xfrm>
            <a:off x="311781" y="1122354"/>
            <a:ext cx="8383811" cy="5331200"/>
          </a:xfrm>
          <a:prstGeom prst="rect">
            <a:avLst/>
          </a:prstGeom>
        </p:spPr>
      </p:pic>
      <p:sp>
        <p:nvSpPr>
          <p:cNvPr id="10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7308732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err="1"/>
              <a:t>인정학점</a:t>
            </a:r>
            <a:r>
              <a:rPr lang="ko-KR" altLang="en-US" dirty="0"/>
              <a:t> 및 시험 </a:t>
            </a:r>
            <a:r>
              <a:rPr lang="ko-KR" altLang="en-US" dirty="0" err="1"/>
              <a:t>패스여부</a:t>
            </a:r>
            <a:r>
              <a:rPr lang="ko-KR" altLang="en-US" dirty="0"/>
              <a:t> 확인방법</a:t>
            </a:r>
          </a:p>
        </p:txBody>
      </p:sp>
      <p:sp>
        <p:nvSpPr>
          <p:cNvPr id="11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1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164918" y="2286999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5153883" y="2981590"/>
            <a:ext cx="851263" cy="2979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565531" y="4320953"/>
            <a:ext cx="342900" cy="10247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8118231" y="2618174"/>
            <a:ext cx="342900" cy="2657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7048500" y="2618174"/>
            <a:ext cx="342900" cy="2657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6298199" y="3868356"/>
            <a:ext cx="560352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5971567" y="4833338"/>
            <a:ext cx="378835" cy="6687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3596979" y="4309040"/>
            <a:ext cx="2374588" cy="123506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kumimoji="0" lang="en-US" altLang="ko-KR" sz="6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ko-KR" altLang="en-US" sz="2400" b="1" dirty="0">
                <a:solidFill>
                  <a:srgbClr val="FF0000"/>
                </a:solidFill>
                <a:latin typeface="+mn-ea"/>
                <a:ea typeface="+mn-ea"/>
              </a:rPr>
              <a:t>학부 </a:t>
            </a:r>
            <a:endParaRPr kumimoji="0" lang="en-US" altLang="ko-KR" sz="2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ko-KR" altLang="en-US" sz="2400" b="1" dirty="0" err="1">
                <a:solidFill>
                  <a:srgbClr val="FF0000"/>
                </a:solidFill>
                <a:latin typeface="+mn-ea"/>
                <a:ea typeface="+mn-ea"/>
              </a:rPr>
              <a:t>인정학점</a:t>
            </a:r>
            <a:endParaRPr kumimoji="0" lang="ko-KR" altLang="en-US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199" y="3064075"/>
            <a:ext cx="2370138" cy="804281"/>
          </a:xfrm>
          <a:prstGeom prst="rect">
            <a:avLst/>
          </a:prstGeom>
        </p:spPr>
      </p:pic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6378243" y="2947018"/>
            <a:ext cx="869548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5743066" y="3147645"/>
            <a:ext cx="635177" cy="34764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 bwMode="auto">
          <a:xfrm>
            <a:off x="3789485" y="2968379"/>
            <a:ext cx="2215661" cy="43121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>
                <a:solidFill>
                  <a:srgbClr val="FF0000"/>
                </a:solidFill>
                <a:latin typeface="+mn-ea"/>
                <a:ea typeface="+mn-ea"/>
              </a:rPr>
              <a:t>시험 </a:t>
            </a:r>
            <a:r>
              <a:rPr lang="ko-KR" altLang="en-US" sz="2400" b="1" dirty="0" err="1">
                <a:solidFill>
                  <a:srgbClr val="FF0000"/>
                </a:solidFill>
                <a:latin typeface="+mn-ea"/>
                <a:ea typeface="+mn-ea"/>
              </a:rPr>
              <a:t>패스여부</a:t>
            </a:r>
            <a:endParaRPr kumimoji="0" lang="ko-KR" altLang="en-US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15633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"/>
          <p:cNvSpPr txBox="1">
            <a:spLocks noChangeArrowheads="1"/>
          </p:cNvSpPr>
          <p:nvPr/>
        </p:nvSpPr>
        <p:spPr>
          <a:xfrm>
            <a:off x="5600700" y="3109923"/>
            <a:ext cx="4088096" cy="8159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6484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>
          <a:xfrm>
            <a:off x="2238937" y="587237"/>
            <a:ext cx="4666130" cy="720725"/>
          </a:xfrm>
        </p:spPr>
        <p:txBody>
          <a:bodyPr>
            <a:normAutofit/>
          </a:bodyPr>
          <a:lstStyle/>
          <a:p>
            <a:r>
              <a:rPr lang="ko-KR" altLang="en-US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목   차</a:t>
            </a:r>
            <a:r>
              <a:rPr lang="ko-KR" altLang="en-US" sz="4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1960685" y="1589647"/>
            <a:ext cx="5389683" cy="3501097"/>
          </a:xfrm>
        </p:spPr>
        <p:txBody>
          <a:bodyPr>
            <a:noAutofit/>
          </a:bodyPr>
          <a:lstStyle/>
          <a:p>
            <a:pPr marL="742950" indent="-742950">
              <a:lnSpc>
                <a:spcPct val="200000"/>
              </a:lnSpc>
              <a:buAutoNum type="arabicPeriod"/>
            </a:pP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신입생 </a:t>
            </a:r>
            <a:r>
              <a:rPr lang="ko-KR" altLang="en-US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공지사항</a:t>
            </a:r>
            <a:endParaRPr lang="en-US" altLang="ko-KR" sz="4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indent="-742950">
              <a:lnSpc>
                <a:spcPct val="200000"/>
              </a:lnSpc>
              <a:buAutoNum type="arabicPeriod"/>
            </a:pPr>
            <a:r>
              <a:rPr lang="ko-KR" altLang="en-US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수강신청방법 안내</a:t>
            </a:r>
            <a:endParaRPr lang="en-US" altLang="ko-KR" sz="4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1884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2154102" y="2328203"/>
            <a:ext cx="4826977" cy="1917634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신입생 공지사항</a:t>
            </a:r>
            <a:endParaRPr lang="en-US" altLang="ko-KR" sz="4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AutoNum type="arabicPeriod"/>
            </a:pPr>
            <a:endParaRPr lang="en-US" altLang="ko-KR" sz="4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첨부파일을 확인하시기 바랍니다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0656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10" y="1767254"/>
            <a:ext cx="8662534" cy="3337355"/>
          </a:xfrm>
          <a:prstGeom prst="rect">
            <a:avLst/>
          </a:prstGeom>
        </p:spPr>
      </p:pic>
      <p:sp>
        <p:nvSpPr>
          <p:cNvPr id="17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811" y="645883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신학대학원 홈페이지 안내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3385039" y="4953826"/>
            <a:ext cx="5820508" cy="1564532"/>
            <a:chOff x="4281854" y="5231423"/>
            <a:chExt cx="4640523" cy="1564532"/>
          </a:xfrm>
        </p:grpSpPr>
        <p:sp>
          <p:nvSpPr>
            <p:cNvPr id="9" name="TextBox 8"/>
            <p:cNvSpPr txBox="1"/>
            <p:nvPr/>
          </p:nvSpPr>
          <p:spPr>
            <a:xfrm>
              <a:off x="4391606" y="5472516"/>
              <a:ext cx="453077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atin typeface="+mj-ea"/>
                  <a:ea typeface="+mj-ea"/>
                </a:rPr>
                <a:t>1.</a:t>
              </a:r>
              <a:r>
                <a:rPr lang="ko-KR" altLang="en-US" sz="2000" dirty="0">
                  <a:latin typeface="+mj-ea"/>
                  <a:ea typeface="+mj-ea"/>
                </a:rPr>
                <a:t> </a:t>
              </a:r>
              <a:r>
                <a:rPr lang="ko-KR" altLang="en-US" sz="2000" b="1" u="sng" dirty="0">
                  <a:latin typeface="+mj-ea"/>
                  <a:ea typeface="+mj-ea"/>
                </a:rPr>
                <a:t>신학대학원 홈페이지</a:t>
              </a:r>
              <a:r>
                <a:rPr lang="ko-KR" altLang="en-US" sz="2000" b="1" dirty="0">
                  <a:latin typeface="+mj-ea"/>
                  <a:ea typeface="+mj-ea"/>
                </a:rPr>
                <a:t> </a:t>
              </a:r>
              <a:r>
                <a:rPr lang="ko-KR" altLang="en-US" sz="2000" dirty="0">
                  <a:latin typeface="+mj-ea"/>
                  <a:ea typeface="+mj-ea"/>
                </a:rPr>
                <a:t>접속</a:t>
              </a:r>
              <a:endParaRPr lang="en-US" altLang="ko-KR" sz="2000" dirty="0">
                <a:latin typeface="+mj-ea"/>
                <a:ea typeface="+mj-ea"/>
              </a:endParaRPr>
            </a:p>
            <a:p>
              <a:r>
                <a:rPr lang="en-US" altLang="ko-KR" sz="2000" dirty="0">
                  <a:latin typeface="+mj-ea"/>
                  <a:ea typeface="+mj-ea"/>
                </a:rPr>
                <a:t>   (</a:t>
              </a:r>
              <a:r>
                <a:rPr lang="en-US" altLang="ko-KR" sz="2000" dirty="0">
                  <a:latin typeface="+mj-ea"/>
                  <a:ea typeface="+mj-ea"/>
                  <a:hlinkClick r:id="rId3"/>
                </a:rPr>
                <a:t>https://www.mokwon.ac.kr/theo/</a:t>
              </a:r>
              <a:r>
                <a:rPr lang="en-US" altLang="ko-KR" sz="2000" dirty="0">
                  <a:latin typeface="+mj-ea"/>
                  <a:ea typeface="+mj-ea"/>
                </a:rPr>
                <a:t>)</a:t>
              </a:r>
            </a:p>
            <a:p>
              <a:r>
                <a:rPr lang="en-US" altLang="ko-KR" sz="2000" dirty="0">
                  <a:latin typeface="+mj-ea"/>
                  <a:ea typeface="+mj-ea"/>
                </a:rPr>
                <a:t>2.</a:t>
              </a:r>
              <a:r>
                <a:rPr lang="ko-KR" altLang="en-US" sz="2000" dirty="0">
                  <a:latin typeface="+mj-ea"/>
                  <a:ea typeface="+mj-ea"/>
                </a:rPr>
                <a:t> </a:t>
              </a:r>
              <a:r>
                <a:rPr lang="ko-KR" altLang="en-US" sz="2000" b="1" u="sng" dirty="0">
                  <a:latin typeface="+mj-ea"/>
                  <a:ea typeface="+mj-ea"/>
                </a:rPr>
                <a:t>커뮤니티</a:t>
              </a:r>
              <a:r>
                <a:rPr lang="en-US" altLang="ko-KR" sz="2000" b="1" u="sng" dirty="0">
                  <a:latin typeface="+mj-ea"/>
                  <a:ea typeface="+mj-ea"/>
                </a:rPr>
                <a:t>-</a:t>
              </a:r>
              <a:r>
                <a:rPr lang="ko-KR" altLang="en-US" sz="2000" b="1" u="sng" dirty="0">
                  <a:latin typeface="+mj-ea"/>
                  <a:ea typeface="+mj-ea"/>
                </a:rPr>
                <a:t>대학원공지사항</a:t>
              </a:r>
              <a:r>
                <a:rPr lang="en-US" altLang="ko-KR" sz="2000" b="1" u="sng" dirty="0">
                  <a:latin typeface="+mj-ea"/>
                  <a:ea typeface="+mj-ea"/>
                </a:rPr>
                <a:t>,</a:t>
              </a:r>
              <a:r>
                <a:rPr lang="ko-KR" altLang="en-US" sz="2000" b="1" u="sng" dirty="0" err="1">
                  <a:latin typeface="+mj-ea"/>
                  <a:ea typeface="+mj-ea"/>
                </a:rPr>
                <a:t>서식자료실</a:t>
              </a:r>
              <a:r>
                <a:rPr lang="ko-KR" altLang="en-US" sz="2000" b="1" dirty="0">
                  <a:latin typeface="+mj-ea"/>
                  <a:ea typeface="+mj-ea"/>
                </a:rPr>
                <a:t> </a:t>
              </a:r>
              <a:r>
                <a:rPr lang="ko-KR" altLang="en-US" sz="2000" dirty="0">
                  <a:latin typeface="+mj-ea"/>
                  <a:ea typeface="+mj-ea"/>
                </a:rPr>
                <a:t>클릭</a:t>
              </a: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4281854" y="5231423"/>
              <a:ext cx="4364736" cy="1550605"/>
            </a:xfrm>
            <a:prstGeom prst="roundRect">
              <a:avLst/>
            </a:prstGeom>
            <a:noFill/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5720997" y="1676944"/>
            <a:ext cx="507051" cy="492368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4283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5747873" y="1794918"/>
            <a:ext cx="2661639" cy="4689859"/>
            <a:chOff x="2267943" y="1192013"/>
            <a:chExt cx="2661639" cy="4689859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67943" y="1192013"/>
              <a:ext cx="2550241" cy="46898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3543063" y="3290758"/>
              <a:ext cx="1203321" cy="492368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4422531" y="1233485"/>
              <a:ext cx="507051" cy="492368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16" name="직사각형 15">
            <a:hlinkClick r:id="rId3"/>
          </p:cNvPr>
          <p:cNvSpPr/>
          <p:nvPr/>
        </p:nvSpPr>
        <p:spPr>
          <a:xfrm>
            <a:off x="246185" y="1934439"/>
            <a:ext cx="5817491" cy="378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※ </a:t>
            </a:r>
            <a:r>
              <a:rPr lang="ko-KR" altLang="en-US" dirty="0"/>
              <a:t>신학대학원 학사 안내는 목원대학교 </a:t>
            </a:r>
            <a:r>
              <a:rPr lang="ko-KR" altLang="en-US" dirty="0" err="1"/>
              <a:t>통합앱을</a:t>
            </a:r>
            <a:r>
              <a:rPr lang="ko-KR" altLang="en-US" dirty="0"/>
              <a:t> 통해</a:t>
            </a:r>
            <a:r>
              <a:rPr lang="en-US" altLang="ko-KR" dirty="0"/>
              <a:t> </a:t>
            </a:r>
            <a:r>
              <a:rPr lang="ko-KR" altLang="en-US" dirty="0"/>
              <a:t>안내될 예정이오니 필히 </a:t>
            </a:r>
            <a:r>
              <a:rPr lang="ko-KR" altLang="en-US" dirty="0" err="1"/>
              <a:t>어플을</a:t>
            </a:r>
            <a:r>
              <a:rPr lang="ko-KR" altLang="en-US" dirty="0"/>
              <a:t> 설치하시기 바랍니다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FF0000"/>
                </a:solidFill>
              </a:rPr>
              <a:t>로그인 필수</a:t>
            </a:r>
            <a:r>
              <a:rPr lang="en-US" altLang="ko-KR" b="1" dirty="0">
                <a:solidFill>
                  <a:srgbClr val="FF0000"/>
                </a:solidFill>
              </a:rPr>
              <a:t>!!</a:t>
            </a:r>
          </a:p>
          <a:p>
            <a:pPr>
              <a:lnSpc>
                <a:spcPct val="150000"/>
              </a:lnSpc>
            </a:pPr>
            <a:endParaRPr lang="en-US" altLang="ko-KR" b="1" dirty="0"/>
          </a:p>
          <a:p>
            <a:pPr>
              <a:lnSpc>
                <a:spcPct val="150000"/>
              </a:lnSpc>
            </a:pPr>
            <a:r>
              <a:rPr lang="en-US" altLang="ko-KR" b="1" dirty="0"/>
              <a:t>※ </a:t>
            </a:r>
            <a:r>
              <a:rPr lang="ko-KR" altLang="en-US" b="1" dirty="0"/>
              <a:t>설치방법</a:t>
            </a:r>
            <a:r>
              <a:rPr lang="en-US" altLang="ko-KR" b="1" dirty="0"/>
              <a:t>:</a:t>
            </a:r>
          </a:p>
          <a:p>
            <a:pPr>
              <a:lnSpc>
                <a:spcPct val="150000"/>
              </a:lnSpc>
            </a:pPr>
            <a:r>
              <a:rPr lang="ko-KR" altLang="en-US" b="1" dirty="0"/>
              <a:t>신학대학원홈페이지</a:t>
            </a:r>
            <a:r>
              <a:rPr lang="en-US" altLang="ko-KR" b="1" dirty="0"/>
              <a:t>-</a:t>
            </a:r>
            <a:r>
              <a:rPr lang="ko-KR" altLang="en-US" b="1" dirty="0"/>
              <a:t>대학원공지사항</a:t>
            </a:r>
            <a:r>
              <a:rPr lang="en-US" altLang="ko-KR" b="1" dirty="0"/>
              <a:t>-</a:t>
            </a:r>
            <a:r>
              <a:rPr lang="ko-KR" altLang="en-US" b="1" dirty="0"/>
              <a:t>검색</a:t>
            </a:r>
            <a:r>
              <a:rPr lang="en-US" altLang="ko-KR" b="1" dirty="0"/>
              <a:t>: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(244</a:t>
            </a:r>
            <a:r>
              <a:rPr lang="ko-KR" altLang="en-US" b="1" dirty="0"/>
              <a:t>번 게시물</a:t>
            </a:r>
            <a:r>
              <a:rPr lang="en-US" altLang="ko-KR" b="1" dirty="0"/>
              <a:t>)</a:t>
            </a:r>
            <a:r>
              <a:rPr lang="ko-KR" altLang="en-US" b="1" dirty="0"/>
              <a:t>통합</a:t>
            </a:r>
            <a:r>
              <a:rPr lang="en-US" altLang="ko-KR" b="1" dirty="0"/>
              <a:t>-‘</a:t>
            </a:r>
            <a:r>
              <a:rPr lang="ko-KR" altLang="en-US" b="1" dirty="0"/>
              <a:t>목원대학교 </a:t>
            </a:r>
            <a:r>
              <a:rPr lang="ko-KR" altLang="en-US" b="1" dirty="0" err="1"/>
              <a:t>통합앱</a:t>
            </a:r>
            <a:r>
              <a:rPr lang="ko-KR" altLang="en-US" b="1" dirty="0"/>
              <a:t> 설치 및 사용법</a:t>
            </a:r>
            <a:r>
              <a:rPr lang="en-US" altLang="ko-KR" b="1" dirty="0"/>
              <a:t>’ </a:t>
            </a:r>
            <a:r>
              <a:rPr lang="ko-KR" altLang="en-US" b="1" dirty="0"/>
              <a:t>참고</a:t>
            </a:r>
            <a:endParaRPr lang="en-US" altLang="ko-KR" b="1" dirty="0"/>
          </a:p>
          <a:p>
            <a:pPr>
              <a:lnSpc>
                <a:spcPct val="150000"/>
              </a:lnSpc>
            </a:pPr>
            <a:endParaRPr lang="en-US" altLang="ko-KR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68254" y="649837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목원대학교 </a:t>
            </a:r>
            <a:r>
              <a:rPr lang="ko-KR" altLang="en-US" sz="3200" b="1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통합앱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61998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cxnSp>
        <p:nvCxnSpPr>
          <p:cNvPr id="12" name="직선 연결선 11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8254" y="649837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학생증 발급 안내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264" y="1965784"/>
            <a:ext cx="100104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latin typeface="+mj-ea"/>
                <a:ea typeface="+mj-ea"/>
              </a:rPr>
              <a:t>모바일 학생증 발급</a:t>
            </a:r>
            <a:r>
              <a:rPr lang="en-US" altLang="ko-KR" sz="2000" b="1" dirty="0">
                <a:latin typeface="+mj-ea"/>
                <a:ea typeface="+mj-ea"/>
              </a:rPr>
              <a:t> 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+mj-ea"/>
                <a:ea typeface="+mj-ea"/>
              </a:rPr>
              <a:t>  ▶안드로이드 </a:t>
            </a:r>
            <a:r>
              <a:rPr lang="en-US" altLang="ko-KR" sz="2000" dirty="0">
                <a:latin typeface="+mj-ea"/>
                <a:ea typeface="+mj-ea"/>
              </a:rPr>
              <a:t>: Play store </a:t>
            </a:r>
            <a:r>
              <a:rPr lang="ko-KR" altLang="en-US" sz="2000" dirty="0">
                <a:latin typeface="+mj-ea"/>
                <a:ea typeface="+mj-ea"/>
              </a:rPr>
              <a:t>→ </a:t>
            </a:r>
            <a:r>
              <a:rPr lang="en-US" altLang="ko-KR" sz="2000" dirty="0">
                <a:latin typeface="+mj-ea"/>
                <a:ea typeface="+mj-ea"/>
              </a:rPr>
              <a:t>‘</a:t>
            </a:r>
            <a:r>
              <a:rPr lang="ko-KR" altLang="en-US" sz="2000" dirty="0">
                <a:latin typeface="+mj-ea"/>
                <a:ea typeface="+mj-ea"/>
              </a:rPr>
              <a:t>목원대학교</a:t>
            </a:r>
            <a:r>
              <a:rPr lang="en-US" altLang="ko-KR" sz="2000" dirty="0">
                <a:latin typeface="+mj-ea"/>
                <a:ea typeface="+mj-ea"/>
              </a:rPr>
              <a:t>’</a:t>
            </a:r>
            <a:r>
              <a:rPr lang="ko-KR" altLang="en-US" sz="2000" dirty="0">
                <a:latin typeface="+mj-ea"/>
                <a:ea typeface="+mj-ea"/>
              </a:rPr>
              <a:t> 검색 → </a:t>
            </a:r>
            <a:r>
              <a:rPr lang="en-US" altLang="ko-KR" sz="2000" dirty="0">
                <a:latin typeface="+mj-ea"/>
                <a:ea typeface="+mj-ea"/>
              </a:rPr>
              <a:t>‘</a:t>
            </a:r>
            <a:r>
              <a:rPr lang="ko-KR" altLang="en-US" sz="2000" dirty="0">
                <a:latin typeface="+mj-ea"/>
                <a:ea typeface="+mj-ea"/>
              </a:rPr>
              <a:t>목원대학교통합앱</a:t>
            </a:r>
            <a:r>
              <a:rPr lang="en-US" altLang="ko-KR" sz="2000" dirty="0">
                <a:latin typeface="+mj-ea"/>
                <a:ea typeface="+mj-ea"/>
              </a:rPr>
              <a:t>’ </a:t>
            </a:r>
            <a:r>
              <a:rPr lang="ko-KR" altLang="en-US" sz="2000" dirty="0">
                <a:latin typeface="+mj-ea"/>
                <a:ea typeface="+mj-ea"/>
              </a:rPr>
              <a:t>다운</a:t>
            </a:r>
            <a:r>
              <a:rPr lang="en-US" altLang="ko-KR" sz="2000" dirty="0"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                     </a:t>
            </a:r>
            <a:r>
              <a:rPr lang="ko-KR" altLang="en-US" sz="2000" dirty="0">
                <a:latin typeface="+mj-ea"/>
                <a:ea typeface="+mj-ea"/>
              </a:rPr>
              <a:t>→ 로그인</a:t>
            </a:r>
            <a:r>
              <a:rPr lang="en-US" altLang="ko-KR" sz="2000" dirty="0">
                <a:latin typeface="+mj-ea"/>
                <a:ea typeface="+mj-ea"/>
              </a:rPr>
              <a:t>(</a:t>
            </a:r>
            <a:r>
              <a:rPr lang="ko-KR" altLang="en-US" sz="2000" dirty="0">
                <a:latin typeface="+mj-ea"/>
                <a:ea typeface="+mj-ea"/>
              </a:rPr>
              <a:t>학번</a:t>
            </a:r>
            <a:r>
              <a:rPr lang="en-US" altLang="ko-KR" sz="2000" dirty="0">
                <a:latin typeface="+mj-ea"/>
                <a:ea typeface="+mj-ea"/>
              </a:rPr>
              <a:t>/</a:t>
            </a:r>
            <a:r>
              <a:rPr lang="ko-KR" altLang="en-US" sz="2000" dirty="0">
                <a:latin typeface="+mj-ea"/>
                <a:ea typeface="+mj-ea"/>
              </a:rPr>
              <a:t>비밀번호</a:t>
            </a:r>
            <a:r>
              <a:rPr lang="en-US" altLang="ko-KR" sz="2000" dirty="0">
                <a:latin typeface="+mj-ea"/>
                <a:ea typeface="+mj-ea"/>
              </a:rPr>
              <a:t>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+mj-ea"/>
                <a:ea typeface="+mj-ea"/>
              </a:rPr>
              <a:t>  ▶      </a:t>
            </a:r>
            <a:r>
              <a:rPr lang="en-US" altLang="ko-KR" sz="2000" dirty="0">
                <a:latin typeface="+mj-ea"/>
                <a:ea typeface="+mj-ea"/>
              </a:rPr>
              <a:t>IOS     : App store </a:t>
            </a:r>
            <a:r>
              <a:rPr lang="ko-KR" altLang="en-US" sz="2000" dirty="0">
                <a:latin typeface="+mj-ea"/>
                <a:ea typeface="+mj-ea"/>
              </a:rPr>
              <a:t>→ </a:t>
            </a:r>
            <a:r>
              <a:rPr lang="en-US" altLang="ko-KR" sz="2000" dirty="0">
                <a:latin typeface="+mj-ea"/>
                <a:ea typeface="+mj-ea"/>
              </a:rPr>
              <a:t>‘</a:t>
            </a:r>
            <a:r>
              <a:rPr lang="ko-KR" altLang="en-US" sz="2000" dirty="0">
                <a:latin typeface="+mj-ea"/>
                <a:ea typeface="+mj-ea"/>
              </a:rPr>
              <a:t>목원대학교</a:t>
            </a:r>
            <a:r>
              <a:rPr lang="en-US" altLang="ko-KR" sz="2000" dirty="0">
                <a:latin typeface="+mj-ea"/>
                <a:ea typeface="+mj-ea"/>
              </a:rPr>
              <a:t>’</a:t>
            </a:r>
            <a:r>
              <a:rPr lang="ko-KR" altLang="en-US" sz="2000" dirty="0">
                <a:latin typeface="+mj-ea"/>
                <a:ea typeface="+mj-ea"/>
              </a:rPr>
              <a:t> 검색 → </a:t>
            </a:r>
            <a:r>
              <a:rPr lang="en-US" altLang="ko-KR" sz="2000" dirty="0">
                <a:latin typeface="+mj-ea"/>
                <a:ea typeface="+mj-ea"/>
              </a:rPr>
              <a:t>‘</a:t>
            </a:r>
            <a:r>
              <a:rPr lang="ko-KR" altLang="en-US" sz="2000" dirty="0">
                <a:latin typeface="+mj-ea"/>
                <a:ea typeface="+mj-ea"/>
              </a:rPr>
              <a:t>목원대학교통합앱</a:t>
            </a:r>
            <a:r>
              <a:rPr lang="en-US" altLang="ko-KR" sz="2000" dirty="0">
                <a:latin typeface="+mj-ea"/>
                <a:ea typeface="+mj-ea"/>
              </a:rPr>
              <a:t>’ </a:t>
            </a:r>
            <a:r>
              <a:rPr lang="ko-KR" altLang="en-US" sz="2000" dirty="0">
                <a:latin typeface="+mj-ea"/>
                <a:ea typeface="+mj-ea"/>
              </a:rPr>
              <a:t>다운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                     </a:t>
            </a:r>
            <a:r>
              <a:rPr lang="ko-KR" altLang="en-US" sz="2000" dirty="0">
                <a:latin typeface="+mj-ea"/>
                <a:ea typeface="+mj-ea"/>
              </a:rPr>
              <a:t>→ 로그인</a:t>
            </a:r>
            <a:r>
              <a:rPr lang="en-US" altLang="ko-KR" sz="2000" dirty="0">
                <a:latin typeface="+mj-ea"/>
                <a:ea typeface="+mj-ea"/>
              </a:rPr>
              <a:t>(</a:t>
            </a:r>
            <a:r>
              <a:rPr lang="ko-KR" altLang="en-US" sz="2000" dirty="0">
                <a:latin typeface="+mj-ea"/>
                <a:ea typeface="+mj-ea"/>
              </a:rPr>
              <a:t>학번</a:t>
            </a:r>
            <a:r>
              <a:rPr lang="en-US" altLang="ko-KR" sz="2000" dirty="0">
                <a:latin typeface="+mj-ea"/>
                <a:ea typeface="+mj-ea"/>
              </a:rPr>
              <a:t>/</a:t>
            </a:r>
            <a:r>
              <a:rPr lang="ko-KR" altLang="en-US" sz="2000" dirty="0">
                <a:latin typeface="+mj-ea"/>
                <a:ea typeface="+mj-ea"/>
              </a:rPr>
              <a:t>비밀번호</a:t>
            </a:r>
            <a:r>
              <a:rPr lang="en-US" altLang="ko-KR" sz="2000" dirty="0">
                <a:latin typeface="+mj-ea"/>
                <a:ea typeface="+mj-ea"/>
              </a:rPr>
              <a:t>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latin typeface="+mj-ea"/>
                <a:ea typeface="+mj-ea"/>
              </a:rPr>
              <a:t>학생증 카드 발급</a:t>
            </a:r>
            <a:endParaRPr lang="en-US" altLang="ko-KR" sz="20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</a:t>
            </a:r>
            <a:r>
              <a:rPr lang="ko-KR" altLang="en-US" sz="2000" dirty="0">
                <a:latin typeface="+mj-ea"/>
                <a:ea typeface="+mj-ea"/>
              </a:rPr>
              <a:t>▶ 학생회관 </a:t>
            </a:r>
            <a:r>
              <a:rPr lang="en-US" altLang="ko-KR" sz="2000" dirty="0">
                <a:latin typeface="+mj-ea"/>
                <a:ea typeface="+mj-ea"/>
              </a:rPr>
              <a:t>1</a:t>
            </a:r>
            <a:r>
              <a:rPr lang="ko-KR" altLang="en-US" sz="2000" dirty="0">
                <a:latin typeface="+mj-ea"/>
                <a:ea typeface="+mj-ea"/>
              </a:rPr>
              <a:t>층 학사지원과로 직접 방문 후 신청</a:t>
            </a:r>
            <a:endParaRPr lang="en-US" altLang="ko-KR" sz="2000" dirty="0">
              <a:latin typeface="+mj-ea"/>
              <a:ea typeface="+mj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02264" y="1740877"/>
            <a:ext cx="8848305" cy="3683977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2036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633" y="676480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기타 안내 사항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470" y="2037059"/>
            <a:ext cx="843648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latin typeface="+mj-ea"/>
                <a:ea typeface="+mj-ea"/>
              </a:rPr>
              <a:t>주차요금 징수 안내</a:t>
            </a:r>
            <a:endParaRPr lang="en-US" altLang="ko-KR" sz="20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</a:t>
            </a:r>
            <a:r>
              <a:rPr lang="ko-KR" altLang="en-US" sz="2000" dirty="0">
                <a:latin typeface="+mj-ea"/>
                <a:ea typeface="+mj-ea"/>
              </a:rPr>
              <a:t>▶</a:t>
            </a:r>
            <a:r>
              <a:rPr lang="en-US" altLang="ko-KR" sz="2000" dirty="0">
                <a:latin typeface="+mj-ea"/>
                <a:ea typeface="+mj-ea"/>
              </a:rPr>
              <a:t> </a:t>
            </a:r>
            <a:r>
              <a:rPr lang="ko-KR" altLang="en-US" sz="2000" dirty="0">
                <a:latin typeface="+mj-ea"/>
                <a:ea typeface="+mj-ea"/>
              </a:rPr>
              <a:t>정기 차량 등록 시  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1)</a:t>
            </a:r>
            <a:r>
              <a:rPr lang="ko-KR" altLang="en-US" sz="2000" dirty="0">
                <a:latin typeface="+mj-ea"/>
                <a:ea typeface="+mj-ea"/>
              </a:rPr>
              <a:t> 금      액 </a:t>
            </a:r>
            <a:r>
              <a:rPr lang="en-US" altLang="ko-KR" sz="2000" dirty="0">
                <a:latin typeface="+mj-ea"/>
                <a:ea typeface="+mj-ea"/>
              </a:rPr>
              <a:t>: </a:t>
            </a:r>
            <a:r>
              <a:rPr lang="ko-KR" altLang="en-US" sz="2000" dirty="0">
                <a:latin typeface="+mj-ea"/>
                <a:ea typeface="+mj-ea"/>
              </a:rPr>
              <a:t>월 </a:t>
            </a:r>
            <a:r>
              <a:rPr lang="en-US" altLang="ko-KR" sz="2000" dirty="0">
                <a:latin typeface="+mj-ea"/>
                <a:ea typeface="+mj-ea"/>
              </a:rPr>
              <a:t>5,000</a:t>
            </a:r>
            <a:r>
              <a:rPr lang="ko-KR" altLang="en-US" sz="2000" dirty="0">
                <a:latin typeface="+mj-ea"/>
                <a:ea typeface="+mj-ea"/>
              </a:rPr>
              <a:t>원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2)</a:t>
            </a:r>
            <a:r>
              <a:rPr lang="ko-KR" altLang="en-US" sz="2000" dirty="0">
                <a:latin typeface="+mj-ea"/>
                <a:ea typeface="+mj-ea"/>
              </a:rPr>
              <a:t> 구비서류 </a:t>
            </a:r>
            <a:r>
              <a:rPr lang="en-US" altLang="ko-KR" sz="2000" dirty="0">
                <a:latin typeface="+mj-ea"/>
                <a:ea typeface="+mj-ea"/>
              </a:rPr>
              <a:t>: </a:t>
            </a:r>
            <a:r>
              <a:rPr lang="ko-KR" altLang="en-US" sz="2000" dirty="0">
                <a:latin typeface="+mj-ea"/>
                <a:ea typeface="+mj-ea"/>
              </a:rPr>
              <a:t>자동차등록증</a:t>
            </a:r>
            <a:r>
              <a:rPr lang="en-US" altLang="ko-KR" sz="2000" dirty="0">
                <a:latin typeface="+mj-ea"/>
                <a:ea typeface="+mj-ea"/>
              </a:rPr>
              <a:t>, </a:t>
            </a:r>
            <a:r>
              <a:rPr lang="ko-KR" altLang="en-US" sz="2000" dirty="0">
                <a:latin typeface="+mj-ea"/>
                <a:ea typeface="+mj-ea"/>
              </a:rPr>
              <a:t>신분증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3)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ko-KR" altLang="en-US" sz="2000" dirty="0" err="1">
                <a:latin typeface="+mj-ea"/>
                <a:ea typeface="+mj-ea"/>
              </a:rPr>
              <a:t>신청장소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en-US" altLang="ko-KR" sz="2000" dirty="0">
                <a:latin typeface="+mj-ea"/>
                <a:ea typeface="+mj-ea"/>
              </a:rPr>
              <a:t>: </a:t>
            </a:r>
            <a:r>
              <a:rPr lang="ko-KR" altLang="en-US" sz="2000" dirty="0">
                <a:latin typeface="+mj-ea"/>
                <a:ea typeface="+mj-ea"/>
              </a:rPr>
              <a:t>정문 </a:t>
            </a:r>
            <a:r>
              <a:rPr lang="ko-KR" altLang="en-US" sz="2000" dirty="0" err="1">
                <a:latin typeface="+mj-ea"/>
                <a:ea typeface="+mj-ea"/>
              </a:rPr>
              <a:t>주차관리실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                 (</a:t>
            </a:r>
            <a:r>
              <a:rPr lang="ko-KR" altLang="en-US" sz="2000" dirty="0">
                <a:latin typeface="+mj-ea"/>
                <a:ea typeface="+mj-ea"/>
              </a:rPr>
              <a:t>☎ </a:t>
            </a:r>
            <a:r>
              <a:rPr lang="en-US" altLang="ko-KR" sz="2000" dirty="0">
                <a:latin typeface="+mj-ea"/>
                <a:ea typeface="+mj-ea"/>
              </a:rPr>
              <a:t>042-829-7316)</a:t>
            </a:r>
          </a:p>
          <a:p>
            <a:endParaRPr lang="en-US" altLang="ko-KR" sz="2000" dirty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89676" y="1688765"/>
            <a:ext cx="8685048" cy="4550518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76" y="2497013"/>
            <a:ext cx="3874182" cy="255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72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1951892" y="2328203"/>
            <a:ext cx="5284177" cy="1917634"/>
          </a:xfrm>
        </p:spPr>
        <p:txBody>
          <a:bodyPr>
            <a:noAutofit/>
          </a:bodyPr>
          <a:lstStyle/>
          <a:p>
            <a:r>
              <a:rPr lang="en-US" altLang="ko-KR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수강신청방법 안내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636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b="25197"/>
          <a:stretch/>
        </p:blipFill>
        <p:spPr>
          <a:xfrm>
            <a:off x="275632" y="1862029"/>
            <a:ext cx="7105650" cy="386176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l="66976" t="461" r="-438" b="67461"/>
          <a:stretch/>
        </p:blipFill>
        <p:spPr>
          <a:xfrm>
            <a:off x="3778423" y="35477"/>
            <a:ext cx="5456921" cy="1873787"/>
          </a:xfrm>
          <a:prstGeom prst="rect">
            <a:avLst/>
          </a:prstGeom>
        </p:spPr>
      </p:pic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65560" y="2244329"/>
            <a:ext cx="7411640" cy="34563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ko-KR" altLang="en-US" sz="24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432070" y="5463612"/>
            <a:ext cx="5592498" cy="1238801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28615" indent="-428615">
              <a:buFontTx/>
              <a:buChar char="-"/>
            </a:pPr>
            <a:r>
              <a:rPr lang="ko-KR" alt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</a:rPr>
              <a:t>수강신청 기간</a:t>
            </a:r>
            <a:endParaRPr lang="en-US" altLang="ko-KR" sz="75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ea"/>
              <a:ea typeface="+mj-ea"/>
              <a:cs typeface="+mj-cs"/>
            </a:endParaRPr>
          </a:p>
          <a:p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   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 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8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월 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30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일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(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월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) ~ 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9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월 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3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일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(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금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)</a:t>
            </a:r>
            <a:endParaRPr lang="en-US" altLang="ko-KR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ea"/>
              <a:ea typeface="+mj-ea"/>
              <a:cs typeface="+mj-cs"/>
            </a:endParaRPr>
          </a:p>
          <a:p>
            <a:endParaRPr lang="en-US" altLang="ko-KR" sz="105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ea"/>
              <a:ea typeface="+mj-ea"/>
              <a:cs typeface="+mj-cs"/>
            </a:endParaRPr>
          </a:p>
        </p:txBody>
      </p:sp>
      <p:sp>
        <p:nvSpPr>
          <p:cNvPr id="17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수강신청방법 </a:t>
            </a:r>
            <a:r>
              <a:rPr lang="ko-KR" altLang="en-US" dirty="0">
                <a:solidFill>
                  <a:schemeClr val="tx1"/>
                </a:solidFill>
              </a:rPr>
              <a:t>안내</a:t>
            </a: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H="1">
            <a:off x="2445091" y="4123693"/>
            <a:ext cx="2170872" cy="23353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8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1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713508" y="3744573"/>
            <a:ext cx="3982915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www.mokwon.ac.kr </a:t>
            </a:r>
          </a:p>
          <a:p>
            <a:pPr algn="ctr"/>
            <a:r>
              <a:rPr lang="en-US" altLang="ko-KR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“</a:t>
            </a:r>
            <a:r>
              <a:rPr lang="ko-KR" altLang="en-US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종합정보시스템</a:t>
            </a:r>
            <a:r>
              <a:rPr lang="en-US" altLang="ko-KR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” </a:t>
            </a:r>
            <a:r>
              <a:rPr lang="ko-KR" altLang="en-US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클릭</a:t>
            </a:r>
            <a:endParaRPr lang="en-US" altLang="ko-KR" sz="2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ea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0288" y="865257"/>
            <a:ext cx="4054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92D050"/>
                </a:solidFill>
              </a:rPr>
              <a:t>목원대학교 메인 홈페이지</a:t>
            </a:r>
            <a:r>
              <a:rPr lang="en-US" altLang="ko-KR" b="1" dirty="0">
                <a:solidFill>
                  <a:srgbClr val="92D050"/>
                </a:solidFill>
              </a:rPr>
              <a:t>-</a:t>
            </a:r>
            <a:r>
              <a:rPr lang="ko-KR" altLang="en-US" b="1" dirty="0" err="1">
                <a:solidFill>
                  <a:srgbClr val="92D050"/>
                </a:solidFill>
              </a:rPr>
              <a:t>교내사이트</a:t>
            </a:r>
            <a:endParaRPr lang="ko-KR" altLang="en-US" b="1" dirty="0">
              <a:solidFill>
                <a:srgbClr val="92D050"/>
              </a:solidFill>
            </a:endParaRP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763105" y="4123693"/>
            <a:ext cx="1584441" cy="574987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7776393" y="1303251"/>
            <a:ext cx="919199" cy="574987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0218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3379</TotalTime>
  <Words>356</Words>
  <Application>Microsoft Office PowerPoint</Application>
  <PresentationFormat>화면 슬라이드 쇼(4:3)</PresentationFormat>
  <Paragraphs>105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7" baseType="lpstr">
      <vt:lpstr>아리따-돋움(TTF)-Medium</vt:lpstr>
      <vt:lpstr>맑은 고딕</vt:lpstr>
      <vt:lpstr>나눔고딕 Light</vt:lpstr>
      <vt:lpstr>Calibri</vt:lpstr>
      <vt:lpstr>Arial</vt:lpstr>
      <vt:lpstr>Calibri Light</vt:lpstr>
      <vt:lpstr>아리따-돋움(TTF)-Bold</vt:lpstr>
      <vt:lpstr>나눔고딕</vt:lpstr>
      <vt:lpstr>굴림</vt:lpstr>
      <vt:lpstr>Office 테마</vt:lpstr>
      <vt:lpstr>PowerPoint 프레젠테이션</vt:lpstr>
      <vt:lpstr>목   차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수강신청방법 안내</vt:lpstr>
      <vt:lpstr>수강신청방법 안내</vt:lpstr>
      <vt:lpstr>수강신청방법 안내</vt:lpstr>
      <vt:lpstr>수강신청방법 안내</vt:lpstr>
      <vt:lpstr>수강신청방법 안내</vt:lpstr>
      <vt:lpstr>수강신청방법 안내</vt:lpstr>
      <vt:lpstr>수강신청방법 안내</vt:lpstr>
      <vt:lpstr>인정학점 및 시험 패스여부 확인방법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이의헌</dc:creator>
  <cp:lastModifiedBy>USER</cp:lastModifiedBy>
  <cp:revision>225</cp:revision>
  <cp:lastPrinted>2019-08-21T05:03:33Z</cp:lastPrinted>
  <dcterms:created xsi:type="dcterms:W3CDTF">2016-12-23T10:41:34Z</dcterms:created>
  <dcterms:modified xsi:type="dcterms:W3CDTF">2021-08-23T05:40:35Z</dcterms:modified>
</cp:coreProperties>
</file>