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3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292" r:id="rId11"/>
    <p:sldId id="264" r:id="rId12"/>
    <p:sldId id="300" r:id="rId13"/>
    <p:sldId id="301" r:id="rId14"/>
    <p:sldId id="267" r:id="rId15"/>
    <p:sldId id="270" r:id="rId16"/>
    <p:sldId id="263" r:id="rId17"/>
    <p:sldId id="304" r:id="rId18"/>
    <p:sldId id="265" r:id="rId19"/>
    <p:sldId id="305" r:id="rId20"/>
    <p:sldId id="266" r:id="rId21"/>
    <p:sldId id="262" r:id="rId22"/>
    <p:sldId id="302" r:id="rId23"/>
    <p:sldId id="268" r:id="rId24"/>
    <p:sldId id="269" r:id="rId25"/>
    <p:sldId id="271" r:id="rId26"/>
    <p:sldId id="272" r:id="rId27"/>
    <p:sldId id="280" r:id="rId28"/>
    <p:sldId id="281" r:id="rId29"/>
    <p:sldId id="282" r:id="rId30"/>
    <p:sldId id="284" r:id="rId31"/>
    <p:sldId id="285" r:id="rId32"/>
    <p:sldId id="274" r:id="rId33"/>
    <p:sldId id="276" r:id="rId34"/>
    <p:sldId id="277" r:id="rId35"/>
    <p:sldId id="275" r:id="rId36"/>
    <p:sldId id="278" r:id="rId37"/>
    <p:sldId id="286" r:id="rId38"/>
    <p:sldId id="288" r:id="rId39"/>
    <p:sldId id="289" r:id="rId40"/>
    <p:sldId id="290" r:id="rId41"/>
    <p:sldId id="291" r:id="rId42"/>
  </p:sldIdLst>
  <p:sldSz cx="9144000" cy="6858000" type="screen4x3"/>
  <p:notesSz cx="9939338" cy="6805613"/>
  <p:embeddedFontLst>
    <p:embeddedFont>
      <p:font typeface="나눔고딕 Light" panose="020B0600000101010101" charset="-127"/>
      <p:regular r:id="rId45"/>
    </p:embeddedFont>
    <p:embeddedFont>
      <p:font typeface="HY궁서B" panose="02030600000101010101" pitchFamily="18" charset="-127"/>
      <p:regular r:id="rId46"/>
    </p:embeddedFont>
    <p:embeddedFont>
      <p:font typeface="Calibri Light" panose="020F0302020204030204" pitchFamily="34" charset="0"/>
      <p:regular r:id="rId47"/>
      <p:italic r:id="rId48"/>
    </p:embeddedFont>
    <p:embeddedFont>
      <p:font typeface="아리따-돋움(TTF)-Medium" panose="02020603020101020101" pitchFamily="18" charset="-127"/>
      <p:regular r:id="rId49"/>
    </p:embeddedFont>
    <p:embeddedFont>
      <p:font typeface="HY울릉도M" panose="02030600000101010101" pitchFamily="18" charset="-127"/>
      <p:regular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맑은 고딕" panose="020B0503020000020004" pitchFamily="50" charset="-127"/>
      <p:regular r:id="rId55"/>
      <p:bold r:id="rId56"/>
    </p:embeddedFont>
    <p:embeddedFont>
      <p:font typeface="나눔고딕" panose="020D0604000000000000" pitchFamily="50" charset="-127"/>
      <p:regular r:id="rId57"/>
    </p:embeddedFont>
    <p:embeddedFont>
      <p:font typeface="아리따-돋움(TTF)-Bold" panose="02020603020101020101" pitchFamily="18" charset="-127"/>
      <p:regular r:id="rId5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B2B0"/>
    <a:srgbClr val="FF9966"/>
    <a:srgbClr val="F2F2F2"/>
    <a:srgbClr val="C9C9C9"/>
    <a:srgbClr val="7590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712" autoAdjust="0"/>
  </p:normalViewPr>
  <p:slideViewPr>
    <p:cSldViewPr snapToGrid="0" showGuides="1">
      <p:cViewPr>
        <p:scale>
          <a:sx n="75" d="100"/>
          <a:sy n="75" d="100"/>
        </p:scale>
        <p:origin x="-1152" y="-7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4" d="100"/>
          <a:sy n="64" d="100"/>
        </p:scale>
        <p:origin x="2266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6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D1A72-E3A0-430D-8974-A064AEF30001}" type="datetimeFigureOut">
              <a:rPr lang="ko-KR" altLang="en-US" smtClean="0"/>
              <a:t>2018-02-20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64151"/>
            <a:ext cx="4307046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9992" y="6464151"/>
            <a:ext cx="4307046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F1BA9-6D33-4183-871B-2D17313BC1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3915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6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439D7-378E-4887-9F69-46813F8602C8}" type="datetimeFigureOut">
              <a:rPr lang="ko-KR" altLang="en-US" smtClean="0"/>
              <a:t>2018-02-20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4" y="3275201"/>
            <a:ext cx="7951470" cy="26797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64151"/>
            <a:ext cx="4307046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992" y="6464151"/>
            <a:ext cx="4307046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181C2-2A5C-4E7B-A892-13EEBE3955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59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252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61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006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카탈로그 스타일 표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3" y="1882175"/>
            <a:ext cx="5651897" cy="3093657"/>
          </a:xfrm>
          <a:prstGeom prst="rect">
            <a:avLst/>
          </a:prstGeom>
          <a:solidFill>
            <a:srgbClr val="DA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4" name="다이아몬드 3"/>
          <p:cNvSpPr/>
          <p:nvPr userDrawn="1"/>
        </p:nvSpPr>
        <p:spPr>
          <a:xfrm>
            <a:off x="3972549" y="2641813"/>
            <a:ext cx="1180786" cy="1574381"/>
          </a:xfrm>
          <a:prstGeom prst="diamond">
            <a:avLst/>
          </a:prstGeom>
          <a:noFill/>
          <a:ln w="571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5" name="다이아몬드 4"/>
          <p:cNvSpPr/>
          <p:nvPr userDrawn="1"/>
        </p:nvSpPr>
        <p:spPr>
          <a:xfrm>
            <a:off x="4787503" y="2276478"/>
            <a:ext cx="1728788" cy="2305051"/>
          </a:xfrm>
          <a:prstGeom prst="diamond">
            <a:avLst/>
          </a:prstGeom>
          <a:noFill/>
          <a:ln w="571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" name="다이아몬드 5"/>
          <p:cNvSpPr/>
          <p:nvPr userDrawn="1"/>
        </p:nvSpPr>
        <p:spPr>
          <a:xfrm>
            <a:off x="3805710" y="2641813"/>
            <a:ext cx="1180786" cy="1574381"/>
          </a:xfrm>
          <a:prstGeom prst="diamond">
            <a:avLst/>
          </a:prstGeom>
          <a:noFill/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0" hasCustomPrompt="1"/>
          </p:nvPr>
        </p:nvSpPr>
        <p:spPr>
          <a:xfrm>
            <a:off x="5706666" y="4184655"/>
            <a:ext cx="2522934" cy="279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ko-KR" altLang="en-US" sz="1350" dirty="0">
                <a:ln>
                  <a:solidFill>
                    <a:schemeClr val="bg2">
                      <a:lumMod val="25000"/>
                      <a:alpha val="30000"/>
                    </a:schemeClr>
                  </a:solidFill>
                </a:ln>
                <a:solidFill>
                  <a:schemeClr val="bg2">
                    <a:lumMod val="25000"/>
                    <a:alpha val="90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marL="0" lvl="0"/>
            <a:r>
              <a:rPr lang="ko-KR" altLang="en-US" dirty="0" err="1"/>
              <a:t>리까망의</a:t>
            </a:r>
            <a:r>
              <a:rPr lang="ko-KR" altLang="en-US" dirty="0"/>
              <a:t> </a:t>
            </a:r>
            <a:r>
              <a:rPr lang="en-US" altLang="ko-KR" dirty="0"/>
              <a:t>POWERPOINT</a:t>
            </a:r>
            <a:endParaRPr lang="ko-KR" altLang="en-US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2" hasCustomPrompt="1"/>
          </p:nvPr>
        </p:nvSpPr>
        <p:spPr>
          <a:xfrm>
            <a:off x="5651899" y="2816229"/>
            <a:ext cx="3168253" cy="612775"/>
          </a:xfrm>
          <a:prstGeom prst="rect">
            <a:avLst/>
          </a:prstGeom>
        </p:spPr>
        <p:txBody>
          <a:bodyPr anchor="ctr"/>
          <a:lstStyle>
            <a:lvl1pPr marL="0" indent="0" algn="l" defTabSz="685783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3308" kern="1200" spc="-113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CATALOG</a:t>
            </a:r>
            <a:endParaRPr lang="ko-KR" altLang="en-US" dirty="0"/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3" hasCustomPrompt="1"/>
          </p:nvPr>
        </p:nvSpPr>
        <p:spPr>
          <a:xfrm>
            <a:off x="5651898" y="3429005"/>
            <a:ext cx="3176588" cy="6127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308">
                <a:ln>
                  <a:solidFill>
                    <a:srgbClr val="7590CD">
                      <a:alpha val="30000"/>
                    </a:srgbClr>
                  </a:solidFill>
                </a:ln>
                <a:solidFill>
                  <a:srgbClr val="7590CD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PPT</a:t>
            </a:r>
            <a:r>
              <a:rPr lang="ko-KR" altLang="en-US" dirty="0"/>
              <a:t> </a:t>
            </a:r>
            <a:r>
              <a:rPr lang="en-US" altLang="ko-KR" dirty="0"/>
              <a:t>TEMPLATE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63894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카탈로그 스타일 목차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 userDrawn="1"/>
        </p:nvGrpSpPr>
        <p:grpSpPr>
          <a:xfrm>
            <a:off x="1331121" y="549275"/>
            <a:ext cx="6481763" cy="5759450"/>
            <a:chOff x="1774825" y="549275"/>
            <a:chExt cx="8642350" cy="5759450"/>
          </a:xfrm>
        </p:grpSpPr>
        <p:sp>
          <p:nvSpPr>
            <p:cNvPr id="3" name="1/2 액자 2"/>
            <p:cNvSpPr/>
            <p:nvPr userDrawn="1"/>
          </p:nvSpPr>
          <p:spPr>
            <a:xfrm>
              <a:off x="1774825" y="549275"/>
              <a:ext cx="1463040" cy="2159000"/>
            </a:xfrm>
            <a:prstGeom prst="halfFrame">
              <a:avLst>
                <a:gd name="adj1" fmla="val 6616"/>
                <a:gd name="adj2" fmla="val 7167"/>
              </a:avLst>
            </a:prstGeom>
            <a:solidFill>
              <a:srgbClr val="DAB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4" name="1/2 액자 3"/>
            <p:cNvSpPr/>
            <p:nvPr userDrawn="1"/>
          </p:nvSpPr>
          <p:spPr>
            <a:xfrm flipH="1">
              <a:off x="8954135" y="549275"/>
              <a:ext cx="1463040" cy="2159000"/>
            </a:xfrm>
            <a:prstGeom prst="halfFrame">
              <a:avLst>
                <a:gd name="adj1" fmla="val 6616"/>
                <a:gd name="adj2" fmla="val 7167"/>
              </a:avLst>
            </a:prstGeom>
            <a:solidFill>
              <a:srgbClr val="DAB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5" name="1/2 액자 4"/>
            <p:cNvSpPr/>
            <p:nvPr userDrawn="1"/>
          </p:nvSpPr>
          <p:spPr>
            <a:xfrm flipV="1">
              <a:off x="1774825" y="4149725"/>
              <a:ext cx="1463040" cy="2159000"/>
            </a:xfrm>
            <a:prstGeom prst="halfFrame">
              <a:avLst>
                <a:gd name="adj1" fmla="val 6616"/>
                <a:gd name="adj2" fmla="val 7167"/>
              </a:avLst>
            </a:prstGeom>
            <a:solidFill>
              <a:srgbClr val="DAB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6" name="1/2 액자 5"/>
            <p:cNvSpPr/>
            <p:nvPr userDrawn="1"/>
          </p:nvSpPr>
          <p:spPr>
            <a:xfrm flipH="1" flipV="1">
              <a:off x="8954135" y="4149725"/>
              <a:ext cx="1463040" cy="2159000"/>
            </a:xfrm>
            <a:prstGeom prst="halfFrame">
              <a:avLst>
                <a:gd name="adj1" fmla="val 6616"/>
                <a:gd name="adj2" fmla="val 7167"/>
              </a:avLst>
            </a:prstGeom>
            <a:solidFill>
              <a:srgbClr val="DAB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8" name="제목 7"/>
          <p:cNvSpPr>
            <a:spLocks noGrp="1"/>
          </p:cNvSpPr>
          <p:nvPr>
            <p:ph type="title" hasCustomPrompt="1"/>
          </p:nvPr>
        </p:nvSpPr>
        <p:spPr>
          <a:xfrm>
            <a:off x="2238937" y="836618"/>
            <a:ext cx="4666130" cy="720725"/>
          </a:xfrm>
          <a:prstGeom prst="rect">
            <a:avLst/>
          </a:prstGeom>
        </p:spPr>
        <p:txBody>
          <a:bodyPr anchor="ctr"/>
          <a:lstStyle>
            <a:lvl1pPr algn="ctr">
              <a:defRPr sz="3308">
                <a:ln>
                  <a:solidFill>
                    <a:srgbClr val="7590CD">
                      <a:alpha val="30000"/>
                    </a:srgbClr>
                  </a:solidFill>
                </a:ln>
                <a:solidFill>
                  <a:srgbClr val="7590CD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0" hasCustomPrompt="1"/>
          </p:nvPr>
        </p:nvSpPr>
        <p:spPr>
          <a:xfrm>
            <a:off x="2951562" y="1916118"/>
            <a:ext cx="540544" cy="4333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1" hasCustomPrompt="1"/>
          </p:nvPr>
        </p:nvSpPr>
        <p:spPr>
          <a:xfrm>
            <a:off x="3492106" y="1916118"/>
            <a:ext cx="2349103" cy="4333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ko-KR" altLang="en-US" dirty="0"/>
              <a:t>목차를 입력하세요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2" hasCustomPrompt="1"/>
          </p:nvPr>
        </p:nvSpPr>
        <p:spPr>
          <a:xfrm>
            <a:off x="2951562" y="3357563"/>
            <a:ext cx="540544" cy="431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002</a:t>
            </a:r>
            <a:endParaRPr lang="ko-KR" altLang="en-US" dirty="0"/>
          </a:p>
        </p:txBody>
      </p:sp>
      <p:sp>
        <p:nvSpPr>
          <p:cNvPr id="13" name="텍스트 개체 틀 8"/>
          <p:cNvSpPr>
            <a:spLocks noGrp="1"/>
          </p:cNvSpPr>
          <p:nvPr>
            <p:ph type="body" sz="quarter" idx="13" hasCustomPrompt="1"/>
          </p:nvPr>
        </p:nvSpPr>
        <p:spPr>
          <a:xfrm>
            <a:off x="3492106" y="3357563"/>
            <a:ext cx="2349103" cy="431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ko-KR" altLang="en-US" dirty="0"/>
              <a:t>목차를 입력하세요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14" hasCustomPrompt="1"/>
          </p:nvPr>
        </p:nvSpPr>
        <p:spPr>
          <a:xfrm>
            <a:off x="2951562" y="4760913"/>
            <a:ext cx="540544" cy="431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003</a:t>
            </a:r>
            <a:endParaRPr lang="ko-KR" altLang="en-US" dirty="0"/>
          </a:p>
        </p:txBody>
      </p:sp>
      <p:sp>
        <p:nvSpPr>
          <p:cNvPr id="15" name="텍스트 개체 틀 13"/>
          <p:cNvSpPr>
            <a:spLocks noGrp="1"/>
          </p:cNvSpPr>
          <p:nvPr>
            <p:ph type="body" sz="quarter" idx="15" hasCustomPrompt="1"/>
          </p:nvPr>
        </p:nvSpPr>
        <p:spPr>
          <a:xfrm>
            <a:off x="3492106" y="4760913"/>
            <a:ext cx="2349103" cy="431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ko-KR" altLang="en-US" dirty="0"/>
              <a:t>목차를 입력하세요</a:t>
            </a:r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6" hasCustomPrompt="1"/>
          </p:nvPr>
        </p:nvSpPr>
        <p:spPr>
          <a:xfrm>
            <a:off x="3492104" y="2368761"/>
            <a:ext cx="3299529" cy="988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n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lvl="0"/>
            <a:r>
              <a:rPr lang="en-US" altLang="ko-KR" dirty="0"/>
              <a:t>Lorem ipsum dolor sit </a:t>
            </a:r>
            <a:r>
              <a:rPr lang="en-US" altLang="ko-KR" dirty="0" err="1"/>
              <a:t>amet,consectetur</a:t>
            </a:r>
            <a:r>
              <a:rPr lang="en-US" altLang="ko-KR" dirty="0"/>
              <a:t> </a:t>
            </a:r>
            <a:r>
              <a:rPr lang="en-US" altLang="ko-KR" dirty="0" err="1"/>
              <a:t>adipiscing</a:t>
            </a:r>
            <a:r>
              <a:rPr lang="en-US" altLang="ko-KR" dirty="0"/>
              <a:t> </a:t>
            </a:r>
            <a:r>
              <a:rPr lang="en-US" altLang="ko-KR" dirty="0" err="1"/>
              <a:t>elit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8" name="텍스트 개체 틀 16"/>
          <p:cNvSpPr>
            <a:spLocks noGrp="1"/>
          </p:cNvSpPr>
          <p:nvPr>
            <p:ph type="body" sz="quarter" idx="17" hasCustomPrompt="1"/>
          </p:nvPr>
        </p:nvSpPr>
        <p:spPr>
          <a:xfrm>
            <a:off x="3492104" y="3808623"/>
            <a:ext cx="3299529" cy="9522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n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lvl="0"/>
            <a:r>
              <a:rPr lang="en-US" altLang="ko-KR" dirty="0"/>
              <a:t>Lorem ipsum dolor sit </a:t>
            </a:r>
            <a:r>
              <a:rPr lang="en-US" altLang="ko-KR" dirty="0" err="1"/>
              <a:t>amet,consectetur</a:t>
            </a:r>
            <a:r>
              <a:rPr lang="en-US" altLang="ko-KR" dirty="0"/>
              <a:t> </a:t>
            </a:r>
            <a:r>
              <a:rPr lang="en-US" altLang="ko-KR" dirty="0" err="1"/>
              <a:t>adipiscing</a:t>
            </a:r>
            <a:r>
              <a:rPr lang="en-US" altLang="ko-KR" dirty="0"/>
              <a:t> </a:t>
            </a:r>
            <a:r>
              <a:rPr lang="en-US" altLang="ko-KR" dirty="0" err="1"/>
              <a:t>elit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9" name="텍스트 개체 틀 16"/>
          <p:cNvSpPr>
            <a:spLocks noGrp="1"/>
          </p:cNvSpPr>
          <p:nvPr>
            <p:ph type="body" sz="quarter" idx="18" hasCustomPrompt="1"/>
          </p:nvPr>
        </p:nvSpPr>
        <p:spPr>
          <a:xfrm>
            <a:off x="3492104" y="5206494"/>
            <a:ext cx="3299529" cy="1008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n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lvl="0"/>
            <a:r>
              <a:rPr lang="en-US" altLang="ko-KR" dirty="0"/>
              <a:t>Lorem ipsum dolor sit </a:t>
            </a:r>
            <a:r>
              <a:rPr lang="en-US" altLang="ko-KR" dirty="0" err="1"/>
              <a:t>amet,consectetur</a:t>
            </a:r>
            <a:r>
              <a:rPr lang="en-US" altLang="ko-KR" dirty="0"/>
              <a:t> </a:t>
            </a:r>
            <a:r>
              <a:rPr lang="en-US" altLang="ko-KR" dirty="0" err="1"/>
              <a:t>adipiscing</a:t>
            </a:r>
            <a:r>
              <a:rPr lang="en-US" altLang="ko-KR" dirty="0"/>
              <a:t> </a:t>
            </a:r>
            <a:r>
              <a:rPr lang="en-US" altLang="ko-KR" dirty="0" err="1"/>
              <a:t>elit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020725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카탈로그 스타일 본문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5"/>
            <a:ext cx="249382" cy="1700213"/>
          </a:xfrm>
          <a:prstGeom prst="rect">
            <a:avLst/>
          </a:prstGeom>
          <a:solidFill>
            <a:srgbClr val="DA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4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596623" y="635672"/>
            <a:ext cx="1145954" cy="4758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60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 lvl="0"/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5" name="제목 5"/>
          <p:cNvSpPr>
            <a:spLocks noGrp="1"/>
          </p:cNvSpPr>
          <p:nvPr>
            <p:ph type="title" hasCustomPrompt="1"/>
          </p:nvPr>
        </p:nvSpPr>
        <p:spPr>
          <a:xfrm>
            <a:off x="1742576" y="633516"/>
            <a:ext cx="5890124" cy="480131"/>
          </a:xfrm>
          <a:prstGeom prst="rect">
            <a:avLst/>
          </a:prstGeom>
        </p:spPr>
        <p:txBody>
          <a:bodyPr anchor="ctr"/>
          <a:lstStyle>
            <a:lvl1pPr algn="l">
              <a:defRPr sz="36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제목을 입력하세요</a:t>
            </a:r>
          </a:p>
        </p:txBody>
      </p:sp>
      <p:sp>
        <p:nvSpPr>
          <p:cNvPr id="6" name="텍스트 개체 틀 11"/>
          <p:cNvSpPr>
            <a:spLocks noGrp="1"/>
          </p:cNvSpPr>
          <p:nvPr>
            <p:ph type="body" sz="quarter" idx="11" hasCustomPrompt="1"/>
          </p:nvPr>
        </p:nvSpPr>
        <p:spPr>
          <a:xfrm>
            <a:off x="1413484" y="1177596"/>
            <a:ext cx="3158516" cy="2190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aseline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lvl="0"/>
            <a:r>
              <a:rPr lang="en-US" altLang="ko-KR" dirty="0"/>
              <a:t>Lorem ipsum dolor sit </a:t>
            </a:r>
            <a:r>
              <a:rPr lang="en-US" altLang="ko-KR" dirty="0" err="1"/>
              <a:t>amet</a:t>
            </a:r>
            <a:endParaRPr lang="ko-KR" alt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1331119" y="720288"/>
            <a:ext cx="0" cy="30723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텍스트 개체 틀 3"/>
          <p:cNvSpPr>
            <a:spLocks noGrp="1"/>
          </p:cNvSpPr>
          <p:nvPr>
            <p:ph type="body" sz="quarter" idx="12" hasCustomPrompt="1"/>
          </p:nvPr>
        </p:nvSpPr>
        <p:spPr>
          <a:xfrm>
            <a:off x="596624" y="354254"/>
            <a:ext cx="3480077" cy="2153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 lvl="0"/>
            <a:r>
              <a:rPr lang="ko-KR" altLang="en-US" dirty="0" err="1"/>
              <a:t>리까망의</a:t>
            </a:r>
            <a:r>
              <a:rPr lang="ko-KR" altLang="en-US" dirty="0"/>
              <a:t> 파워포인트</a:t>
            </a:r>
          </a:p>
        </p:txBody>
      </p:sp>
      <p:sp>
        <p:nvSpPr>
          <p:cNvPr id="49" name="자유형: 도형 48"/>
          <p:cNvSpPr/>
          <p:nvPr userDrawn="1"/>
        </p:nvSpPr>
        <p:spPr>
          <a:xfrm>
            <a:off x="4842274" y="1573768"/>
            <a:ext cx="3181964" cy="91520"/>
          </a:xfrm>
          <a:custGeom>
            <a:avLst/>
            <a:gdLst>
              <a:gd name="connsiteX0" fmla="*/ 4148524 w 4148524"/>
              <a:gd name="connsiteY0" fmla="*/ 0 h 91520"/>
              <a:gd name="connsiteX1" fmla="*/ 4114246 w 4148524"/>
              <a:gd name="connsiteY1" fmla="*/ 91520 h 91520"/>
              <a:gd name="connsiteX2" fmla="*/ 0 w 4148524"/>
              <a:gd name="connsiteY2" fmla="*/ 91520 h 91520"/>
              <a:gd name="connsiteX3" fmla="*/ 34279 w 4148524"/>
              <a:gd name="connsiteY3" fmla="*/ 0 h 9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8524" h="91520">
                <a:moveTo>
                  <a:pt x="4148524" y="0"/>
                </a:moveTo>
                <a:lnTo>
                  <a:pt x="4114246" y="91520"/>
                </a:lnTo>
                <a:lnTo>
                  <a:pt x="0" y="91520"/>
                </a:lnTo>
                <a:lnTo>
                  <a:pt x="34279" y="0"/>
                </a:lnTo>
                <a:close/>
              </a:path>
            </a:pathLst>
          </a:custGeom>
          <a:solidFill>
            <a:srgbClr val="75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9881397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67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1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6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5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66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7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65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8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0"/>
          </p:nvPr>
        </p:nvSpPr>
        <p:spPr>
          <a:xfrm>
            <a:off x="5706666" y="4254029"/>
            <a:ext cx="2522934" cy="279307"/>
          </a:xfrm>
        </p:spPr>
        <p:txBody>
          <a:bodyPr/>
          <a:lstStyle/>
          <a:p>
            <a:r>
              <a:rPr lang="ko-KR" altLang="en-US" dirty="0" smtClean="0"/>
              <a:t>목원대학교 신학대학원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2"/>
          </p:nvPr>
        </p:nvSpPr>
        <p:spPr>
          <a:xfrm>
            <a:off x="5651901" y="2728947"/>
            <a:ext cx="3168253" cy="459581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2018</a:t>
            </a:r>
            <a:r>
              <a:rPr lang="ko-KR" altLang="en-US" dirty="0" smtClean="0"/>
              <a:t>학년도 전기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3"/>
          </p:nvPr>
        </p:nvSpPr>
        <p:spPr>
          <a:xfrm>
            <a:off x="5651900" y="3226378"/>
            <a:ext cx="3492103" cy="947207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sz="3300" dirty="0" smtClean="0"/>
              <a:t>신</a:t>
            </a:r>
            <a:r>
              <a:rPr lang="en-US" altLang="ko-KR" sz="3300" dirty="0" smtClean="0"/>
              <a:t>(</a:t>
            </a:r>
            <a:r>
              <a:rPr lang="ko-KR" altLang="en-US" sz="3300" dirty="0" smtClean="0"/>
              <a:t>편</a:t>
            </a:r>
            <a:r>
              <a:rPr lang="en-US" altLang="ko-KR" sz="3300" dirty="0" smtClean="0"/>
              <a:t>)</a:t>
            </a:r>
            <a:r>
              <a:rPr lang="ko-KR" altLang="en-US" sz="3300" dirty="0" err="1" smtClean="0"/>
              <a:t>입생</a:t>
            </a:r>
            <a:endParaRPr lang="en-US" altLang="ko-KR" sz="3300" dirty="0"/>
          </a:p>
          <a:p>
            <a:r>
              <a:rPr lang="ko-KR" altLang="en-US" sz="3300" dirty="0"/>
              <a:t>오리엔테이션</a:t>
            </a:r>
          </a:p>
        </p:txBody>
      </p:sp>
    </p:spTree>
    <p:extLst>
      <p:ext uri="{BB962C8B-B14F-4D97-AF65-F5344CB8AC3E}">
        <p14:creationId xmlns:p14="http://schemas.microsoft.com/office/powerpoint/2010/main" val="16002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/>
              <a:t>CONTENTS</a:t>
            </a:r>
            <a:endParaRPr lang="ko-KR" altLang="en-US" sz="4400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>
          <a:xfrm>
            <a:off x="2454729" y="2472466"/>
            <a:ext cx="999462" cy="325040"/>
          </a:xfrm>
        </p:spPr>
        <p:txBody>
          <a:bodyPr>
            <a:noAutofit/>
          </a:bodyPr>
          <a:lstStyle/>
          <a:p>
            <a:r>
              <a:rPr lang="en-US" altLang="ko-KR" sz="3200" dirty="0"/>
              <a:t>001</a:t>
            </a:r>
            <a:endParaRPr lang="ko-KR" altLang="en-US" sz="3200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1"/>
          </p:nvPr>
        </p:nvSpPr>
        <p:spPr>
          <a:xfrm>
            <a:off x="3454192" y="2472466"/>
            <a:ext cx="4157402" cy="325040"/>
          </a:xfrm>
        </p:spPr>
        <p:txBody>
          <a:bodyPr>
            <a:noAutofit/>
          </a:bodyPr>
          <a:lstStyle/>
          <a:p>
            <a:r>
              <a:rPr lang="ko-KR" altLang="en-US" sz="2800" dirty="0"/>
              <a:t>졸업이수학점 안내</a:t>
            </a:r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2"/>
          </p:nvPr>
        </p:nvSpPr>
        <p:spPr>
          <a:xfrm>
            <a:off x="2454729" y="3450795"/>
            <a:ext cx="999462" cy="323850"/>
          </a:xfrm>
        </p:spPr>
        <p:txBody>
          <a:bodyPr>
            <a:noAutofit/>
          </a:bodyPr>
          <a:lstStyle/>
          <a:p>
            <a:r>
              <a:rPr lang="en-US" altLang="ko-KR" sz="2800" dirty="0"/>
              <a:t>002</a:t>
            </a:r>
            <a:endParaRPr lang="ko-KR" altLang="en-US" sz="2800" dirty="0"/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3"/>
          </p:nvPr>
        </p:nvSpPr>
        <p:spPr>
          <a:xfrm>
            <a:off x="3454193" y="3450795"/>
            <a:ext cx="3450875" cy="323850"/>
          </a:xfrm>
        </p:spPr>
        <p:txBody>
          <a:bodyPr>
            <a:noAutofit/>
          </a:bodyPr>
          <a:lstStyle/>
          <a:p>
            <a:r>
              <a:rPr lang="ko-KR" altLang="en-US" sz="2800" dirty="0"/>
              <a:t>수강신청방법 안내</a:t>
            </a:r>
            <a:endParaRPr lang="en-US" altLang="ko-KR" sz="2800" dirty="0"/>
          </a:p>
        </p:txBody>
      </p:sp>
      <p:sp>
        <p:nvSpPr>
          <p:cNvPr id="23" name="텍스트 개체 틀 22"/>
          <p:cNvSpPr>
            <a:spLocks noGrp="1"/>
          </p:cNvSpPr>
          <p:nvPr>
            <p:ph type="body" sz="quarter" idx="14"/>
          </p:nvPr>
        </p:nvSpPr>
        <p:spPr>
          <a:xfrm>
            <a:off x="2454729" y="4430332"/>
            <a:ext cx="999462" cy="323850"/>
          </a:xfrm>
        </p:spPr>
        <p:txBody>
          <a:bodyPr>
            <a:noAutofit/>
          </a:bodyPr>
          <a:lstStyle/>
          <a:p>
            <a:r>
              <a:rPr lang="en-US" altLang="ko-KR" sz="3200" dirty="0"/>
              <a:t>003</a:t>
            </a:r>
            <a:endParaRPr lang="ko-KR" altLang="en-US" sz="3200" dirty="0"/>
          </a:p>
        </p:txBody>
      </p:sp>
      <p:sp>
        <p:nvSpPr>
          <p:cNvPr id="25" name="텍스트 개체 틀 24"/>
          <p:cNvSpPr>
            <a:spLocks noGrp="1"/>
          </p:cNvSpPr>
          <p:nvPr>
            <p:ph type="body" sz="quarter" idx="15"/>
          </p:nvPr>
        </p:nvSpPr>
        <p:spPr>
          <a:xfrm>
            <a:off x="3454191" y="4427935"/>
            <a:ext cx="3254596" cy="323850"/>
          </a:xfrm>
        </p:spPr>
        <p:txBody>
          <a:bodyPr>
            <a:noAutofit/>
          </a:bodyPr>
          <a:lstStyle/>
          <a:p>
            <a:r>
              <a:rPr lang="ko-KR" altLang="en-US" sz="2800" dirty="0"/>
              <a:t>장학금에 대한 안내</a:t>
            </a:r>
          </a:p>
        </p:txBody>
      </p:sp>
    </p:spTree>
    <p:extLst>
      <p:ext uri="{BB962C8B-B14F-4D97-AF65-F5344CB8AC3E}">
        <p14:creationId xmlns:p14="http://schemas.microsoft.com/office/powerpoint/2010/main" val="198691438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65560" y="1986875"/>
            <a:ext cx="7877078" cy="3952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ko-KR" altLang="en-US" sz="48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동일계</a:t>
            </a:r>
            <a:r>
              <a:rPr lang="ko-KR" altLang="en-US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: </a:t>
            </a:r>
            <a:r>
              <a:rPr lang="en-US" altLang="ko-KR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Th.M. </a:t>
            </a:r>
            <a:r>
              <a:rPr lang="ko-KR" altLang="en-US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과정 </a:t>
            </a:r>
            <a:r>
              <a:rPr lang="en-US" altLang="ko-KR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(2</a:t>
            </a:r>
            <a:r>
              <a:rPr lang="ko-KR" altLang="en-US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년</a:t>
            </a:r>
            <a:r>
              <a:rPr lang="en-US" altLang="ko-KR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/5</a:t>
            </a:r>
            <a:r>
              <a:rPr lang="ko-KR" altLang="en-US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년</a:t>
            </a:r>
            <a:r>
              <a:rPr lang="en-US" altLang="ko-KR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</a:t>
            </a:r>
            <a:endParaRPr lang="en-US" altLang="ko-KR" sz="4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9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감리교계열의 신학과를 </a:t>
            </a:r>
            <a:r>
              <a:rPr lang="ko-KR" altLang="en-US" sz="32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졸업한자</a:t>
            </a: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목원대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 </a:t>
            </a:r>
            <a:r>
              <a:rPr lang="ko-KR" altLang="en-US" sz="32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협성대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sz="32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감신대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45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비동일계</a:t>
            </a:r>
            <a:r>
              <a:rPr lang="ko-KR" altLang="en-US" sz="45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45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: </a:t>
            </a:r>
            <a:r>
              <a:rPr lang="en-US" altLang="ko-KR" sz="45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M.Div. </a:t>
            </a:r>
            <a:r>
              <a:rPr lang="ko-KR" altLang="en-US" sz="45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과정 </a:t>
            </a:r>
            <a:r>
              <a:rPr lang="en-US" altLang="ko-KR" sz="45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(3</a:t>
            </a:r>
            <a:r>
              <a:rPr lang="ko-KR" altLang="en-US" sz="45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년</a:t>
            </a:r>
            <a:r>
              <a:rPr lang="en-US" altLang="ko-KR" sz="45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/6</a:t>
            </a:r>
            <a:r>
              <a:rPr lang="ko-KR" altLang="en-US" sz="45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년</a:t>
            </a:r>
            <a:r>
              <a:rPr lang="en-US" altLang="ko-KR" sz="45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</a:t>
            </a:r>
            <a:endParaRPr lang="en-US" altLang="ko-KR" sz="45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9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타교단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신학과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또는</a:t>
            </a:r>
            <a:endParaRPr lang="en-US" altLang="ko-KR" sz="32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일반계열 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대학교를 졸업한자</a:t>
            </a:r>
          </a:p>
        </p:txBody>
      </p:sp>
      <p:sp>
        <p:nvSpPr>
          <p:cNvPr id="2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001</a:t>
            </a:r>
            <a:endParaRPr lang="ko-KR" altLang="en-US" sz="2400" dirty="0"/>
          </a:p>
        </p:txBody>
      </p:sp>
      <p:sp>
        <p:nvSpPr>
          <p:cNvPr id="23" name="제목 11"/>
          <p:cNvSpPr>
            <a:spLocks noGrp="1"/>
          </p:cNvSpPr>
          <p:nvPr>
            <p:ph type="title"/>
          </p:nvPr>
        </p:nvSpPr>
        <p:spPr>
          <a:xfrm>
            <a:off x="1699177" y="743434"/>
            <a:ext cx="5253558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계열구분 및 수업</a:t>
            </a:r>
            <a:r>
              <a:rPr lang="en-US" altLang="ko-KR" dirty="0" smtClean="0"/>
              <a:t>·</a:t>
            </a:r>
            <a:r>
              <a:rPr lang="ko-KR" altLang="en-US" dirty="0" smtClean="0"/>
              <a:t>재학연한</a:t>
            </a:r>
            <a:endParaRPr lang="ko-KR" altLang="en-US" dirty="0"/>
          </a:p>
        </p:txBody>
      </p:sp>
      <p:sp>
        <p:nvSpPr>
          <p:cNvPr id="24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25" name="직선 연결선 24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6750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65560" y="1986875"/>
            <a:ext cx="7877078" cy="34148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ko-KR" altLang="en-US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정규등록 </a:t>
            </a:r>
            <a:r>
              <a:rPr lang="en-US" altLang="ko-KR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: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ko-KR" altLang="en-US" sz="32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동일계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4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학기 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/ </a:t>
            </a:r>
            <a:r>
              <a:rPr lang="ko-KR" altLang="en-US" sz="32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비동일계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6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학기</a:t>
            </a:r>
            <a:endParaRPr lang="en-US" altLang="ko-KR" sz="32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연구등록 </a:t>
            </a:r>
            <a:r>
              <a:rPr lang="en-US" altLang="ko-KR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: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</a:t>
            </a:r>
            <a:endParaRPr lang="en-US" altLang="ko-KR" sz="32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학점만을 이수하고 학위를 취득하지 못한</a:t>
            </a:r>
            <a:endParaRPr lang="en-US" altLang="ko-KR" sz="32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원생은 학위를 취득할 때까지 연구등록을 한다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.</a:t>
            </a:r>
            <a:endParaRPr lang="en-US" altLang="ko-KR" sz="32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2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002</a:t>
            </a:r>
            <a:endParaRPr lang="ko-KR" altLang="en-US" sz="2400" dirty="0"/>
          </a:p>
        </p:txBody>
      </p:sp>
      <p:sp>
        <p:nvSpPr>
          <p:cNvPr id="23" name="제목 11"/>
          <p:cNvSpPr>
            <a:spLocks noGrp="1"/>
          </p:cNvSpPr>
          <p:nvPr>
            <p:ph type="title"/>
          </p:nvPr>
        </p:nvSpPr>
        <p:spPr>
          <a:xfrm>
            <a:off x="1699177" y="743434"/>
            <a:ext cx="5253558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등록 및 휴학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복학</a:t>
            </a:r>
            <a:endParaRPr lang="ko-KR" altLang="en-US" dirty="0"/>
          </a:p>
        </p:txBody>
      </p:sp>
      <p:sp>
        <p:nvSpPr>
          <p:cNvPr id="24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25" name="직선 연결선 24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9543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65560" y="1682069"/>
            <a:ext cx="7877078" cy="49134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ko-KR" altLang="en-US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휴학 </a:t>
            </a:r>
            <a:r>
              <a:rPr lang="en-US" altLang="ko-KR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: </a:t>
            </a:r>
            <a:r>
              <a:rPr lang="ko-KR" altLang="en-US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일반휴학은 재학 중 최대 </a:t>
            </a:r>
            <a:r>
              <a:rPr lang="en-US" altLang="ko-KR" sz="2400" b="1" u="sng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4</a:t>
            </a:r>
            <a:r>
              <a:rPr lang="ko-KR" altLang="en-US" sz="2400" b="1" u="sng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학기</a:t>
            </a:r>
            <a:r>
              <a:rPr lang="en-US" altLang="ko-KR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(</a:t>
            </a:r>
            <a:r>
              <a:rPr lang="ko-KR" altLang="en-US" sz="24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군휴학</a:t>
            </a:r>
            <a:r>
              <a:rPr lang="ko-KR" altLang="en-US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예외</a:t>
            </a:r>
            <a:r>
              <a:rPr lang="en-US" altLang="ko-KR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)</a:t>
            </a:r>
            <a:endParaRPr lang="en-US" altLang="ko-KR" sz="32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종합정보시스템▶학사행정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▶</a:t>
            </a:r>
            <a:r>
              <a:rPr lang="ko-KR" altLang="en-US" sz="32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휴학원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출력</a:t>
            </a:r>
            <a:endParaRPr lang="en-US" altLang="ko-KR" sz="32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▶작성 후 제출</a:t>
            </a:r>
            <a:endParaRPr lang="en-US" altLang="ko-KR" sz="32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복학 </a:t>
            </a:r>
            <a:r>
              <a:rPr lang="en-US" altLang="ko-KR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: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</a:t>
            </a:r>
            <a:r>
              <a:rPr lang="en-US" altLang="ko-KR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(</a:t>
            </a:r>
            <a:r>
              <a:rPr lang="ko-KR" altLang="en-US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신청서 </a:t>
            </a:r>
            <a:r>
              <a:rPr lang="ko-KR" altLang="en-US" sz="24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미제출</a:t>
            </a:r>
            <a:r>
              <a:rPr lang="en-US" altLang="ko-KR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종합정보시스템▶학사행정▶복학신청</a:t>
            </a:r>
            <a:endParaRPr lang="en-US" altLang="ko-KR" sz="14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단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제대복학자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외국인은 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복학원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출력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작성 후 제출</a:t>
            </a: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제적 </a:t>
            </a:r>
            <a:r>
              <a:rPr lang="en-US" altLang="ko-KR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:</a:t>
            </a:r>
            <a:r>
              <a:rPr lang="ko-KR" altLang="en-US" sz="36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미복학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,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미등록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,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재학연한 초과자</a:t>
            </a: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9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2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002</a:t>
            </a:r>
            <a:endParaRPr lang="ko-KR" altLang="en-US" sz="2400" dirty="0"/>
          </a:p>
        </p:txBody>
      </p:sp>
      <p:sp>
        <p:nvSpPr>
          <p:cNvPr id="23" name="제목 11"/>
          <p:cNvSpPr>
            <a:spLocks noGrp="1"/>
          </p:cNvSpPr>
          <p:nvPr>
            <p:ph type="title"/>
          </p:nvPr>
        </p:nvSpPr>
        <p:spPr>
          <a:xfrm>
            <a:off x="1699177" y="743434"/>
            <a:ext cx="5253558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등록 및 휴학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 smtClean="0"/>
              <a:t>복학</a:t>
            </a:r>
            <a:endParaRPr lang="ko-KR" altLang="en-US" dirty="0"/>
          </a:p>
        </p:txBody>
      </p:sp>
      <p:sp>
        <p:nvSpPr>
          <p:cNvPr id="24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25" name="직선 연결선 24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9221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30284" y="2095131"/>
            <a:ext cx="7446916" cy="38275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ko-KR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Th.M. 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과정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(2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년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 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☞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총 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44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9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전공 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24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+ 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논문 또는 논문대체전공과목 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6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+ 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교단필수과목 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14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　　                  </a:t>
            </a:r>
            <a:endParaRPr lang="en-US" altLang="ko-KR" sz="32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= </a:t>
            </a:r>
            <a:r>
              <a:rPr lang="en-US" altLang="ko-KR" sz="32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44</a:t>
            </a:r>
            <a:r>
              <a:rPr lang="ko-KR" altLang="en-US" sz="32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</a:t>
            </a:r>
          </a:p>
        </p:txBody>
      </p:sp>
      <p:sp>
        <p:nvSpPr>
          <p:cNvPr id="14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8751" y="716665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003</a:t>
            </a:r>
            <a:endParaRPr lang="ko-KR" altLang="en-US" sz="2400" dirty="0"/>
          </a:p>
        </p:txBody>
      </p:sp>
      <p:sp>
        <p:nvSpPr>
          <p:cNvPr id="16" name="제목 11"/>
          <p:cNvSpPr>
            <a:spLocks noGrp="1"/>
          </p:cNvSpPr>
          <p:nvPr>
            <p:ph type="title"/>
          </p:nvPr>
        </p:nvSpPr>
        <p:spPr>
          <a:xfrm>
            <a:off x="1707644" y="726500"/>
            <a:ext cx="5358571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이수학점</a:t>
            </a:r>
            <a:endParaRPr lang="ko-KR" altLang="en-US" dirty="0"/>
          </a:p>
        </p:txBody>
      </p:sp>
      <p:sp>
        <p:nvSpPr>
          <p:cNvPr id="17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18" name="직선 연결선 17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49191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701336" y="2139515"/>
            <a:ext cx="7375864" cy="39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ko-KR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M.Div. 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과정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(3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년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 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☞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총 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86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 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9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전공 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24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+ 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논문 또는 논문대체전공과목 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6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+ 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교단필수과목 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14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+ 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기초필수과목 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24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+ 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기초선택과목 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18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  <a:endParaRPr lang="en-US" altLang="ko-KR" sz="32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= </a:t>
            </a:r>
            <a:r>
              <a:rPr lang="en-US" altLang="ko-KR" sz="32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86</a:t>
            </a:r>
            <a:r>
              <a:rPr lang="ko-KR" altLang="en-US" sz="32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 </a:t>
            </a: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</a:t>
            </a:r>
          </a:p>
        </p:txBody>
      </p:sp>
      <p:sp>
        <p:nvSpPr>
          <p:cNvPr id="10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8751" y="716665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003</a:t>
            </a:r>
            <a:endParaRPr lang="ko-KR" altLang="en-US" sz="2400" dirty="0"/>
          </a:p>
        </p:txBody>
      </p:sp>
      <p:sp>
        <p:nvSpPr>
          <p:cNvPr id="11" name="제목 11"/>
          <p:cNvSpPr>
            <a:spLocks noGrp="1"/>
          </p:cNvSpPr>
          <p:nvPr>
            <p:ph type="title"/>
          </p:nvPr>
        </p:nvSpPr>
        <p:spPr>
          <a:xfrm>
            <a:off x="1707644" y="726500"/>
            <a:ext cx="5660411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이수학점</a:t>
            </a:r>
            <a:endParaRPr lang="ko-KR" altLang="en-US" dirty="0"/>
          </a:p>
        </p:txBody>
      </p:sp>
      <p:sp>
        <p:nvSpPr>
          <p:cNvPr id="14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16" name="직선 연결선 15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9300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559293" y="1917577"/>
            <a:ext cx="7517907" cy="37831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ko-KR" altLang="en-US" sz="48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교단필수</a:t>
            </a:r>
            <a:r>
              <a:rPr lang="ko-KR" altLang="en-US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총</a:t>
            </a:r>
            <a:r>
              <a:rPr lang="en-US" altLang="ko-KR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14</a:t>
            </a:r>
            <a:r>
              <a:rPr lang="ko-KR" altLang="en-US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  <a:r>
              <a:rPr lang="en-US" altLang="ko-KR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감리교회사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(3) </a:t>
            </a:r>
            <a:r>
              <a:rPr lang="ko-KR" altLang="en-US" sz="32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웨슬리신학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(3) </a:t>
            </a:r>
            <a:r>
              <a:rPr lang="ko-KR" altLang="en-US" sz="32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교리와장정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(2) </a:t>
            </a: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교회성장학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(2) </a:t>
            </a:r>
            <a:r>
              <a:rPr lang="ko-KR" altLang="en-US" sz="32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전도학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(2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 </a:t>
            </a:r>
            <a:r>
              <a:rPr lang="ko-KR" altLang="en-US" sz="32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웨슬리영성수련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(2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채플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(P)</a:t>
            </a: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  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** </a:t>
            </a:r>
            <a:r>
              <a:rPr lang="ko-KR" altLang="en-US" sz="32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격학기로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 개설됨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(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채플제외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)</a:t>
            </a: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   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** </a:t>
            </a:r>
            <a:r>
              <a:rPr lang="ko-KR" altLang="en-US" sz="32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기안수자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 및 </a:t>
            </a:r>
            <a:r>
              <a:rPr lang="ko-KR" altLang="en-US" sz="32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비목회자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 과정은 제외</a:t>
            </a:r>
          </a:p>
          <a:p>
            <a:pPr marL="0" indent="0">
              <a:spcBef>
                <a:spcPct val="0"/>
              </a:spcBef>
              <a:buNone/>
            </a:pPr>
            <a:endParaRPr lang="ko-KR" altLang="en-US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7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8751" y="716665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003</a:t>
            </a:r>
            <a:endParaRPr lang="ko-KR" altLang="en-US" sz="2400" dirty="0"/>
          </a:p>
        </p:txBody>
      </p:sp>
      <p:sp>
        <p:nvSpPr>
          <p:cNvPr id="18" name="제목 11"/>
          <p:cNvSpPr>
            <a:spLocks noGrp="1"/>
          </p:cNvSpPr>
          <p:nvPr>
            <p:ph type="title"/>
          </p:nvPr>
        </p:nvSpPr>
        <p:spPr>
          <a:xfrm>
            <a:off x="1707644" y="726500"/>
            <a:ext cx="4508225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이수학점</a:t>
            </a:r>
            <a:endParaRPr lang="ko-KR" altLang="en-US" dirty="0"/>
          </a:p>
        </p:txBody>
      </p:sp>
      <p:sp>
        <p:nvSpPr>
          <p:cNvPr id="19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20" name="직선 연결선 19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78036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559293" y="1917577"/>
            <a:ext cx="7517907" cy="45170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ko-KR" altLang="en-US" sz="4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교단필수 </a:t>
            </a:r>
            <a:r>
              <a:rPr lang="ko-KR" altLang="en-US" sz="48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개설계획</a:t>
            </a:r>
            <a:endParaRPr lang="en-US" altLang="ko-KR" sz="4800" b="1" dirty="0" smtClean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-1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학기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: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채플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(P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),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sz="32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웨슬리영성수련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(2)</a:t>
            </a: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          </a:t>
            </a:r>
            <a:r>
              <a:rPr lang="ko-KR" altLang="en-US" sz="32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웨슬리신학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(3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), </a:t>
            </a:r>
            <a:r>
              <a:rPr lang="ko-KR" altLang="en-US" sz="32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전도학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(2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  <a:endParaRPr lang="en-US" altLang="ko-KR" sz="32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-2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학기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: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채플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(P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),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감리교회사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(3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         </a:t>
            </a:r>
            <a:r>
              <a:rPr lang="ko-KR" altLang="en-US" sz="32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교리와장정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(2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), </a:t>
            </a:r>
            <a:r>
              <a:rPr lang="ko-KR" altLang="en-US" sz="32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교회성장학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(2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algn="r">
              <a:spcBef>
                <a:spcPct val="0"/>
              </a:spcBef>
              <a:buNone/>
            </a:pPr>
            <a:r>
              <a:rPr lang="ko-KR" altLang="en-US" sz="3200" b="1" u="sng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0070C0"/>
                </a:solidFill>
                <a:latin typeface="HY궁서B" panose="02030600000101010101" pitchFamily="18" charset="-127"/>
                <a:ea typeface="HY궁서B" panose="02030600000101010101" pitchFamily="18" charset="-127"/>
                <a:cs typeface="+mj-cs"/>
              </a:rPr>
              <a:t>필수는 미루지 말고</a:t>
            </a:r>
            <a:r>
              <a:rPr lang="en-US" altLang="ko-KR" sz="3200" b="1" u="sng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0070C0"/>
                </a:solidFill>
                <a:latin typeface="HY궁서B" panose="02030600000101010101" pitchFamily="18" charset="-127"/>
                <a:ea typeface="HY궁서B" panose="02030600000101010101" pitchFamily="18" charset="-127"/>
                <a:cs typeface="+mj-cs"/>
              </a:rPr>
              <a:t>, </a:t>
            </a:r>
            <a:r>
              <a:rPr lang="ko-KR" altLang="en-US" sz="3200" b="1" u="sng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0070C0"/>
                </a:solidFill>
                <a:latin typeface="HY궁서B" panose="02030600000101010101" pitchFamily="18" charset="-127"/>
                <a:ea typeface="HY궁서B" panose="02030600000101010101" pitchFamily="18" charset="-127"/>
                <a:cs typeface="+mj-cs"/>
              </a:rPr>
              <a:t>미리미리 듣기</a:t>
            </a:r>
            <a:endParaRPr lang="en-US" altLang="ko-KR" sz="3200" b="1" u="sng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rgbClr val="0070C0"/>
              </a:solidFill>
              <a:latin typeface="HY궁서B" panose="02030600000101010101" pitchFamily="18" charset="-127"/>
              <a:ea typeface="HY궁서B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7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8751" y="716665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003</a:t>
            </a:r>
            <a:endParaRPr lang="ko-KR" altLang="en-US" sz="2400" dirty="0"/>
          </a:p>
        </p:txBody>
      </p:sp>
      <p:sp>
        <p:nvSpPr>
          <p:cNvPr id="18" name="제목 11"/>
          <p:cNvSpPr>
            <a:spLocks noGrp="1"/>
          </p:cNvSpPr>
          <p:nvPr>
            <p:ph type="title"/>
          </p:nvPr>
        </p:nvSpPr>
        <p:spPr>
          <a:xfrm>
            <a:off x="1707644" y="726500"/>
            <a:ext cx="4508225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이수학점</a:t>
            </a:r>
            <a:endParaRPr lang="ko-KR" altLang="en-US" dirty="0"/>
          </a:p>
        </p:txBody>
      </p:sp>
      <p:sp>
        <p:nvSpPr>
          <p:cNvPr id="19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20" name="직선 연결선 19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2893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30284" y="1908700"/>
            <a:ext cx="7446916" cy="40228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ko-KR" altLang="en-US" sz="4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기초필수</a:t>
            </a:r>
            <a:r>
              <a:rPr lang="en-US" altLang="ko-K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총</a:t>
            </a:r>
            <a:r>
              <a:rPr lang="en-US" altLang="ko-K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24</a:t>
            </a:r>
            <a:r>
              <a:rPr lang="ko-KR" altLang="en-US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  <a:r>
              <a:rPr lang="en-US" altLang="ko-K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 - </a:t>
            </a:r>
            <a:r>
              <a:rPr lang="en-US" altLang="ko-KR" sz="4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M.Div</a:t>
            </a:r>
            <a:r>
              <a:rPr lang="ko-KR" altLang="en-US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과정</a:t>
            </a:r>
            <a:r>
              <a:rPr lang="en-US" altLang="ko-K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8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히브리어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1(3)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 </a:t>
            </a: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헬라어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1(3) 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</a:t>
            </a: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구약개론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(3)</a:t>
            </a:r>
          </a:p>
          <a:p>
            <a:pPr marL="0" indent="0">
              <a:spcBef>
                <a:spcPct val="0"/>
              </a:spcBef>
              <a:buNone/>
            </a:pP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신약개론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(3) 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 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교회사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(3)  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조직신학개론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(3)</a:t>
            </a:r>
          </a:p>
          <a:p>
            <a:pPr marL="0" indent="0">
              <a:spcBef>
                <a:spcPct val="0"/>
              </a:spcBef>
              <a:buNone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실천신학개론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(3)   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기독교교육개론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(3)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anose="020D0604000000000000" pitchFamily="50" charset="-127"/>
              </a:rPr>
              <a:t>** </a:t>
            </a:r>
            <a:r>
              <a:rPr lang="ko-KR" altLang="en-US" sz="2400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격학기로</a:t>
            </a:r>
            <a:r>
              <a:rPr lang="ko-KR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anose="020D0604000000000000" pitchFamily="50" charset="-127"/>
              </a:rPr>
              <a:t> </a:t>
            </a:r>
            <a:r>
              <a:rPr lang="ko-KR" altLang="en-US" sz="2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개설됨</a:t>
            </a:r>
            <a:endParaRPr lang="en-US" altLang="ko-KR" sz="24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2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** </a:t>
            </a:r>
            <a:r>
              <a:rPr lang="ko-KR" altLang="en-US" sz="2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학부에서 위와 동일한 과목을 이수한 경우</a:t>
            </a: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2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신학대학원 위원회의 </a:t>
            </a:r>
            <a:r>
              <a:rPr lang="ko-KR" altLang="en-US" sz="24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회의를 </a:t>
            </a:r>
            <a:r>
              <a:rPr lang="ko-KR" altLang="en-US" sz="2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거쳐 인정받을 수 있다</a:t>
            </a:r>
            <a:r>
              <a:rPr lang="en-US" altLang="ko-KR" sz="2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.</a:t>
            </a:r>
            <a:endParaRPr lang="ko-KR" altLang="en-US" sz="1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rgbClr val="FF0000"/>
              </a:solidFill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8751" y="716665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003</a:t>
            </a:r>
            <a:endParaRPr lang="ko-KR" altLang="en-US" sz="2400" dirty="0"/>
          </a:p>
        </p:txBody>
      </p:sp>
      <p:sp>
        <p:nvSpPr>
          <p:cNvPr id="13" name="제목 11"/>
          <p:cNvSpPr txBox="1">
            <a:spLocks/>
          </p:cNvSpPr>
          <p:nvPr/>
        </p:nvSpPr>
        <p:spPr>
          <a:xfrm>
            <a:off x="1707644" y="726500"/>
            <a:ext cx="4508225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mtClean="0"/>
              <a:t>이수학점</a:t>
            </a:r>
            <a:endParaRPr lang="ko-KR" altLang="en-US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17" name="직선 연결선 16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6369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559293" y="1917577"/>
            <a:ext cx="7517907" cy="45170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ko-KR" altLang="en-US" sz="48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기초필수 개설계획</a:t>
            </a:r>
            <a:endParaRPr lang="en-US" altLang="ko-KR" sz="4800" b="1" dirty="0" smtClean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-1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학기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: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신약개론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교회사</a:t>
            </a: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         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실천신학개론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히브리어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1</a:t>
            </a:r>
            <a:endParaRPr lang="en-US" altLang="ko-KR" sz="32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-2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학기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: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조직신학개론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구약개론</a:t>
            </a: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         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기독교교육개론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sz="32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헬라어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1</a:t>
            </a:r>
            <a:endParaRPr lang="en-US" altLang="ko-KR" sz="32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algn="r">
              <a:spcBef>
                <a:spcPct val="0"/>
              </a:spcBef>
              <a:buNone/>
            </a:pPr>
            <a:r>
              <a:rPr lang="ko-KR" altLang="en-US" sz="3200" b="1" u="sng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0070C0"/>
                </a:solidFill>
                <a:latin typeface="HY궁서B" panose="02030600000101010101" pitchFamily="18" charset="-127"/>
                <a:ea typeface="HY궁서B" panose="02030600000101010101" pitchFamily="18" charset="-127"/>
                <a:cs typeface="+mj-cs"/>
              </a:rPr>
              <a:t>필수는 미루지 말고</a:t>
            </a:r>
            <a:r>
              <a:rPr lang="en-US" altLang="ko-KR" sz="3200" b="1" u="sng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0070C0"/>
                </a:solidFill>
                <a:latin typeface="HY궁서B" panose="02030600000101010101" pitchFamily="18" charset="-127"/>
                <a:ea typeface="HY궁서B" panose="02030600000101010101" pitchFamily="18" charset="-127"/>
                <a:cs typeface="+mj-cs"/>
              </a:rPr>
              <a:t>, </a:t>
            </a:r>
            <a:r>
              <a:rPr lang="ko-KR" altLang="en-US" sz="3200" b="1" u="sng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0070C0"/>
                </a:solidFill>
                <a:latin typeface="HY궁서B" panose="02030600000101010101" pitchFamily="18" charset="-127"/>
                <a:ea typeface="HY궁서B" panose="02030600000101010101" pitchFamily="18" charset="-127"/>
                <a:cs typeface="+mj-cs"/>
              </a:rPr>
              <a:t>미리미리 듣기</a:t>
            </a:r>
            <a:endParaRPr lang="en-US" altLang="ko-KR" sz="3200" b="1" u="sng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rgbClr val="0070C0"/>
              </a:solidFill>
              <a:latin typeface="HY궁서B" panose="02030600000101010101" pitchFamily="18" charset="-127"/>
              <a:ea typeface="HY궁서B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7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8751" y="716665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003</a:t>
            </a:r>
            <a:endParaRPr lang="ko-KR" altLang="en-US" sz="2400" dirty="0"/>
          </a:p>
        </p:txBody>
      </p:sp>
      <p:sp>
        <p:nvSpPr>
          <p:cNvPr id="18" name="제목 11"/>
          <p:cNvSpPr>
            <a:spLocks noGrp="1"/>
          </p:cNvSpPr>
          <p:nvPr>
            <p:ph type="title"/>
          </p:nvPr>
        </p:nvSpPr>
        <p:spPr>
          <a:xfrm>
            <a:off x="1707644" y="726500"/>
            <a:ext cx="4508225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이수학점</a:t>
            </a:r>
            <a:endParaRPr lang="ko-KR" altLang="en-US" dirty="0"/>
          </a:p>
        </p:txBody>
      </p:sp>
      <p:sp>
        <p:nvSpPr>
          <p:cNvPr id="19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20" name="직선 연결선 19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5963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>
          <a:xfrm>
            <a:off x="2238937" y="587237"/>
            <a:ext cx="4666130" cy="720725"/>
          </a:xfrm>
        </p:spPr>
        <p:txBody>
          <a:bodyPr>
            <a:normAutofit/>
          </a:bodyPr>
          <a:lstStyle/>
          <a:p>
            <a:r>
              <a:rPr lang="ko-KR" altLang="en-US" sz="3600" dirty="0" smtClean="0"/>
              <a:t>목   차</a:t>
            </a:r>
            <a:r>
              <a:rPr lang="ko-KR" altLang="en-US" sz="4400" dirty="0" smtClean="0"/>
              <a:t> </a:t>
            </a:r>
            <a:endParaRPr lang="ko-KR" altLang="en-US" sz="4400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1"/>
          </p:nvPr>
        </p:nvSpPr>
        <p:spPr>
          <a:xfrm>
            <a:off x="2707056" y="1554480"/>
            <a:ext cx="3729892" cy="1917634"/>
          </a:xfrm>
        </p:spPr>
        <p:txBody>
          <a:bodyPr>
            <a:noAutofit/>
          </a:bodyPr>
          <a:lstStyle/>
          <a:p>
            <a:r>
              <a:rPr lang="ko-KR" altLang="en-US" sz="3600" dirty="0" smtClean="0"/>
              <a:t>가</a:t>
            </a:r>
            <a:r>
              <a:rPr lang="en-US" altLang="ko-KR" sz="3600" dirty="0" smtClean="0"/>
              <a:t>. </a:t>
            </a:r>
            <a:r>
              <a:rPr lang="ko-KR" altLang="en-US" sz="3600" dirty="0" smtClean="0"/>
              <a:t>대학원 소개</a:t>
            </a:r>
            <a:endParaRPr lang="en-US" altLang="ko-KR" sz="3600" dirty="0" smtClean="0"/>
          </a:p>
          <a:p>
            <a:r>
              <a:rPr lang="en-US" altLang="ko-KR" sz="2400" dirty="0"/>
              <a:t> </a:t>
            </a:r>
            <a:r>
              <a:rPr lang="en-US" altLang="ko-KR" sz="2400" dirty="0" smtClean="0"/>
              <a:t>     </a:t>
            </a:r>
            <a:r>
              <a:rPr lang="en-US" altLang="ko-KR" sz="2000" dirty="0" smtClean="0"/>
              <a:t>-</a:t>
            </a:r>
            <a:r>
              <a:rPr lang="ko-KR" altLang="en-US" sz="2000" dirty="0" smtClean="0"/>
              <a:t>교수 소개</a:t>
            </a:r>
            <a:endParaRPr lang="en-US" altLang="ko-KR" sz="2000" dirty="0" smtClean="0"/>
          </a:p>
          <a:p>
            <a:r>
              <a:rPr lang="en-US" altLang="ko-KR" sz="2000" dirty="0" smtClean="0"/>
              <a:t>       -</a:t>
            </a:r>
            <a:r>
              <a:rPr lang="ko-KR" altLang="en-US" sz="2000" dirty="0" smtClean="0"/>
              <a:t>학회 소개</a:t>
            </a:r>
            <a:endParaRPr lang="en-US" altLang="ko-KR" sz="2000" dirty="0" smtClean="0"/>
          </a:p>
          <a:p>
            <a:r>
              <a:rPr lang="en-US" altLang="ko-KR" sz="2000" dirty="0"/>
              <a:t> </a:t>
            </a:r>
            <a:r>
              <a:rPr lang="en-US" altLang="ko-KR" sz="2000" dirty="0" smtClean="0"/>
              <a:t>      -</a:t>
            </a:r>
            <a:r>
              <a:rPr lang="ko-KR" altLang="en-US" sz="2000" dirty="0" err="1" smtClean="0"/>
              <a:t>원우회</a:t>
            </a:r>
            <a:r>
              <a:rPr lang="ko-KR" altLang="en-US" sz="2000" dirty="0" smtClean="0"/>
              <a:t> 소개</a:t>
            </a:r>
            <a:endParaRPr lang="en-US" altLang="ko-KR" sz="2000" dirty="0"/>
          </a:p>
        </p:txBody>
      </p:sp>
      <p:sp>
        <p:nvSpPr>
          <p:cNvPr id="14" name="텍스트 개체 틀 24"/>
          <p:cNvSpPr>
            <a:spLocks noGrp="1"/>
          </p:cNvSpPr>
          <p:nvPr>
            <p:ph type="body" sz="quarter" idx="15"/>
          </p:nvPr>
        </p:nvSpPr>
        <p:spPr>
          <a:xfrm>
            <a:off x="2707056" y="4023361"/>
            <a:ext cx="4441889" cy="1537854"/>
          </a:xfrm>
        </p:spPr>
        <p:txBody>
          <a:bodyPr>
            <a:noAutofit/>
          </a:bodyPr>
          <a:lstStyle/>
          <a:p>
            <a:r>
              <a:rPr lang="ko-KR" altLang="en-US" sz="3600" dirty="0" smtClean="0"/>
              <a:t>나</a:t>
            </a:r>
            <a:r>
              <a:rPr lang="en-US" altLang="ko-KR" sz="3600" dirty="0" smtClean="0"/>
              <a:t>. </a:t>
            </a:r>
            <a:r>
              <a:rPr lang="ko-KR" altLang="en-US" sz="3600" dirty="0" smtClean="0"/>
              <a:t>학사 안내</a:t>
            </a:r>
            <a:endParaRPr lang="en-US" altLang="ko-KR" sz="3600" dirty="0" smtClean="0"/>
          </a:p>
          <a:p>
            <a:r>
              <a:rPr lang="en-US" altLang="ko-KR" sz="2800" dirty="0"/>
              <a:t> </a:t>
            </a:r>
            <a:r>
              <a:rPr lang="en-US" altLang="ko-KR" sz="2800" dirty="0" smtClean="0"/>
              <a:t>    </a:t>
            </a:r>
            <a:r>
              <a:rPr lang="en-US" altLang="ko-KR" sz="2000" dirty="0" smtClean="0"/>
              <a:t>-</a:t>
            </a:r>
            <a:r>
              <a:rPr lang="ko-KR" altLang="en-US" sz="2000" dirty="0" smtClean="0"/>
              <a:t>졸업이수학점 안내</a:t>
            </a:r>
            <a:endParaRPr lang="en-US" altLang="ko-KR" sz="2000" dirty="0" smtClean="0"/>
          </a:p>
          <a:p>
            <a:r>
              <a:rPr lang="en-US" altLang="ko-KR" sz="2000" dirty="0"/>
              <a:t> </a:t>
            </a:r>
            <a:r>
              <a:rPr lang="en-US" altLang="ko-KR" sz="2000" dirty="0" smtClean="0"/>
              <a:t>      -</a:t>
            </a:r>
            <a:r>
              <a:rPr lang="ko-KR" altLang="en-US" sz="2000" dirty="0" smtClean="0"/>
              <a:t>수강신청방법 안내</a:t>
            </a:r>
            <a:endParaRPr lang="en-US" altLang="ko-KR" sz="2000" dirty="0" smtClean="0"/>
          </a:p>
          <a:p>
            <a:r>
              <a:rPr lang="en-US" altLang="ko-KR" sz="2000" dirty="0"/>
              <a:t> </a:t>
            </a:r>
            <a:r>
              <a:rPr lang="en-US" altLang="ko-KR" sz="2000" dirty="0" smtClean="0"/>
              <a:t>      -</a:t>
            </a:r>
            <a:r>
              <a:rPr lang="ko-KR" altLang="en-US" sz="2000" dirty="0" smtClean="0"/>
              <a:t>장학금에 대한 안내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34188421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30284" y="1837679"/>
            <a:ext cx="7936667" cy="45098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ko-KR" altLang="en-US" sz="4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기초선택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총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18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 - </a:t>
            </a:r>
            <a:r>
              <a:rPr lang="en-US" altLang="ko-KR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M.Div.</a:t>
            </a:r>
            <a:r>
              <a:rPr lang="ko-KR" alt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과정</a:t>
            </a:r>
            <a:r>
              <a:rPr lang="en-US" altLang="ko-KR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endParaRPr lang="en-US" altLang="ko-KR" sz="4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9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학부에서 이수한 신학 관련 과목 중</a:t>
            </a: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3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학점 이상 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/B+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이상의 성적을 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취득한</a:t>
            </a: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과목에 한하여 </a:t>
            </a:r>
            <a:r>
              <a:rPr lang="ko-KR" altLang="en-US" sz="3200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anose="020D0604000000000000" pitchFamily="50" charset="-127"/>
                <a:cs typeface="+mj-cs"/>
              </a:rPr>
              <a:t>신학대학원 </a:t>
            </a:r>
            <a:r>
              <a:rPr lang="ko-KR" altLang="en-US" sz="3200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anose="020D0604000000000000" pitchFamily="50" charset="-127"/>
                <a:cs typeface="+mj-cs"/>
              </a:rPr>
              <a:t>위원회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의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회의를</a:t>
            </a:r>
            <a:endParaRPr lang="en-US" altLang="ko-KR" sz="32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거쳐 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인정받을 수 있다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      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** 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학부이수학점을 인정받을 시</a:t>
            </a: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rgbClr val="FF0000"/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         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 해당 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학점을 제외한 학점만 이수</a:t>
            </a: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rgbClr val="FF0000"/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ko-KR" altLang="en-US" sz="16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rgbClr val="FF0000"/>
              </a:solidFill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8751" y="716665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003</a:t>
            </a:r>
            <a:endParaRPr lang="ko-KR" altLang="en-US" sz="2400" dirty="0"/>
          </a:p>
        </p:txBody>
      </p:sp>
      <p:sp>
        <p:nvSpPr>
          <p:cNvPr id="13" name="제목 11"/>
          <p:cNvSpPr txBox="1">
            <a:spLocks/>
          </p:cNvSpPr>
          <p:nvPr/>
        </p:nvSpPr>
        <p:spPr>
          <a:xfrm>
            <a:off x="1707644" y="726500"/>
            <a:ext cx="4508225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mtClean="0"/>
              <a:t>이수학점</a:t>
            </a:r>
            <a:endParaRPr lang="ko-KR" altLang="en-US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17" name="직선 연결선 16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29546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596622" y="1397008"/>
            <a:ext cx="8275240" cy="5029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ko-KR" altLang="en-US" sz="4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나눔고딕" panose="020D0604000000000000" pitchFamily="50" charset="-127"/>
              </a:rPr>
              <a:t>전공</a:t>
            </a:r>
            <a:r>
              <a:rPr lang="en-US" altLang="ko-KR" sz="4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나눔고딕" panose="020D0604000000000000" pitchFamily="50" charset="-127"/>
              </a:rPr>
              <a:t>(24</a:t>
            </a:r>
            <a:r>
              <a:rPr lang="ko-KR" altLang="en-US" sz="4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나눔고딕" panose="020D0604000000000000" pitchFamily="50" charset="-127"/>
              </a:rPr>
              <a:t>학점</a:t>
            </a:r>
            <a:r>
              <a:rPr lang="en-US" altLang="ko-KR" sz="4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나눔고딕" panose="020D0604000000000000" pitchFamily="50" charset="-127"/>
              </a:rPr>
              <a:t>)</a:t>
            </a:r>
            <a:endParaRPr lang="en-US" altLang="ko-KR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16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-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전공구분</a:t>
            </a:r>
            <a:r>
              <a:rPr lang="en-US" altLang="ko-KR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</a:t>
            </a:r>
            <a:r>
              <a:rPr lang="ko-KR" altLang="en-US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구약학</a:t>
            </a:r>
            <a:r>
              <a:rPr lang="en-US" altLang="ko-KR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신약학</a:t>
            </a:r>
            <a:r>
              <a:rPr lang="en-US" altLang="ko-KR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교회사</a:t>
            </a:r>
            <a:r>
              <a:rPr lang="en-US" altLang="ko-KR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</a:t>
            </a:r>
            <a:r>
              <a:rPr lang="ko-KR" altLang="en-US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조직신학</a:t>
            </a:r>
            <a:r>
              <a:rPr lang="en-US" altLang="ko-KR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실천신학</a:t>
            </a:r>
            <a:r>
              <a:rPr lang="en-US" altLang="ko-KR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endParaRPr lang="ko-KR" altLang="en-US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기독교교육학</a:t>
            </a:r>
            <a:r>
              <a:rPr lang="en-US" altLang="ko-KR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기독교윤리학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총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7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개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1600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***</a:t>
            </a:r>
            <a:r>
              <a:rPr lang="ko-KR" altLang="en-US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자기전공</a:t>
            </a:r>
            <a:r>
              <a:rPr lang="en-US" altLang="ko-KR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(9)+</a:t>
            </a:r>
            <a:r>
              <a:rPr lang="ko-KR" altLang="en-US" sz="30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타전공</a:t>
            </a:r>
            <a:r>
              <a:rPr lang="en-US" altLang="ko-KR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(12)+</a:t>
            </a:r>
            <a:r>
              <a:rPr lang="ko-KR" altLang="en-US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자유전공</a:t>
            </a:r>
            <a:r>
              <a:rPr lang="en-US" altLang="ko-KR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(3) = 24</a:t>
            </a:r>
            <a:r>
              <a:rPr lang="ko-KR" altLang="en-US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학점</a:t>
            </a:r>
            <a:r>
              <a:rPr lang="en-US" altLang="ko-KR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!!</a:t>
            </a:r>
          </a:p>
          <a:p>
            <a:pPr marL="0" indent="0" fontAlgn="base">
              <a:buNone/>
            </a:pPr>
            <a:r>
              <a:rPr lang="en-US" altLang="ko-KR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-</a:t>
            </a:r>
            <a:r>
              <a:rPr lang="ko-KR" altLang="en-US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자기전공</a:t>
            </a:r>
            <a:r>
              <a:rPr lang="en-US" altLang="ko-KR" sz="24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: </a:t>
            </a:r>
            <a:r>
              <a:rPr lang="en-US" altLang="ko-KR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7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개 전공 중 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자기전공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 선택 </a:t>
            </a:r>
            <a:r>
              <a:rPr lang="en-US" altLang="ko-KR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(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기독교윤리학은 안됨</a:t>
            </a:r>
            <a:r>
              <a:rPr lang="en-US" altLang="ko-KR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)</a:t>
            </a:r>
            <a:endParaRPr lang="ko-KR" altLang="en-US" sz="2400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</a:endParaRPr>
          </a:p>
          <a:p>
            <a:pPr marL="0" indent="0" fontAlgn="base">
              <a:buNone/>
            </a:pPr>
            <a:r>
              <a:rPr lang="en-US" altLang="ko-KR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-</a:t>
            </a:r>
            <a:r>
              <a:rPr lang="ko-KR" altLang="en-US" sz="24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타전공</a:t>
            </a:r>
            <a:r>
              <a:rPr lang="en-US" altLang="ko-KR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:</a:t>
            </a:r>
            <a:r>
              <a:rPr lang="en-US" altLang="ko-KR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자기전공 외 </a:t>
            </a:r>
            <a:r>
              <a:rPr lang="en-US" altLang="ko-KR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4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개 분야에서 한 과목씩 이수하여 </a:t>
            </a:r>
            <a:r>
              <a:rPr lang="en-US" altLang="ko-KR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12</a:t>
            </a:r>
            <a:r>
              <a:rPr lang="ko-KR" altLang="en-US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학점</a:t>
            </a:r>
            <a:endParaRPr lang="en-US" altLang="ko-KR" sz="2400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-</a:t>
            </a:r>
            <a:r>
              <a:rPr lang="ko-KR" altLang="en-US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자유전공</a:t>
            </a:r>
            <a:r>
              <a:rPr lang="en-US" altLang="ko-KR" sz="24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:</a:t>
            </a:r>
            <a:r>
              <a:rPr lang="en-US" altLang="ko-KR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3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학점</a:t>
            </a:r>
            <a:r>
              <a:rPr lang="en-US" altLang="ko-KR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자기전공 포함</a:t>
            </a:r>
            <a:r>
              <a:rPr lang="en-US" altLang="ko-KR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</a:p>
          <a:p>
            <a:pPr marL="0" indent="0" fontAlgn="base">
              <a:buNone/>
            </a:pPr>
            <a:endParaRPr lang="ko-KR" altLang="en-US" sz="1050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-</a:t>
            </a:r>
            <a:r>
              <a:rPr lang="ko-KR" altLang="en-US" sz="2400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타대학원과목은</a:t>
            </a:r>
            <a:r>
              <a:rPr lang="ko-KR" altLang="en-US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한 학기에 </a:t>
            </a:r>
            <a:r>
              <a:rPr lang="en-US" altLang="ko-KR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2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과목까지만 수강신청 가능</a:t>
            </a:r>
          </a:p>
        </p:txBody>
      </p:sp>
      <p:sp>
        <p:nvSpPr>
          <p:cNvPr id="10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8751" y="716665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003</a:t>
            </a:r>
            <a:endParaRPr lang="ko-KR" altLang="en-US" sz="2400" dirty="0"/>
          </a:p>
        </p:txBody>
      </p:sp>
      <p:sp>
        <p:nvSpPr>
          <p:cNvPr id="11" name="제목 11"/>
          <p:cNvSpPr txBox="1">
            <a:spLocks/>
          </p:cNvSpPr>
          <p:nvPr/>
        </p:nvSpPr>
        <p:spPr>
          <a:xfrm>
            <a:off x="1707644" y="726500"/>
            <a:ext cx="4508225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mtClean="0"/>
              <a:t>이수학점</a:t>
            </a:r>
            <a:endParaRPr lang="ko-KR" altLang="en-US" dirty="0"/>
          </a:p>
        </p:txBody>
      </p:sp>
      <p:sp>
        <p:nvSpPr>
          <p:cNvPr id="14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16" name="직선 연결선 15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4473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596622" y="1667933"/>
            <a:ext cx="8275240" cy="47201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457200" latinLnBrk="0">
              <a:lnSpc>
                <a:spcPct val="100000"/>
              </a:lnSpc>
              <a:spcBef>
                <a:spcPct val="0"/>
              </a:spcBef>
              <a:buNone/>
            </a:pPr>
            <a:r>
              <a:rPr lang="ko-KR" altLang="en-US" sz="4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나눔고딕" panose="020D0604000000000000" pitchFamily="50" charset="-127"/>
              </a:rPr>
              <a:t>논문</a:t>
            </a:r>
            <a:r>
              <a:rPr lang="en-US" altLang="ko-KR" sz="4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나눔고딕" panose="020D0604000000000000" pitchFamily="50" charset="-127"/>
              </a:rPr>
              <a:t> </a:t>
            </a:r>
            <a:r>
              <a:rPr lang="en-US" altLang="ko-KR" sz="4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나눔고딕" panose="020D0604000000000000" pitchFamily="50" charset="-127"/>
              </a:rPr>
              <a:t>or</a:t>
            </a:r>
            <a:r>
              <a:rPr lang="ko-KR" altLang="en-US" sz="4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나눔고딕" panose="020D0604000000000000" pitchFamily="50" charset="-127"/>
              </a:rPr>
              <a:t> </a:t>
            </a:r>
            <a:r>
              <a:rPr lang="ko-KR" altLang="en-US" sz="4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나눔고딕" panose="020D0604000000000000" pitchFamily="50" charset="-127"/>
              </a:rPr>
              <a:t>논문대체</a:t>
            </a:r>
            <a:r>
              <a:rPr lang="en-US" altLang="ko-KR" sz="4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나눔고딕" panose="020D0604000000000000" pitchFamily="50" charset="-127"/>
              </a:rPr>
              <a:t>(6</a:t>
            </a:r>
            <a:r>
              <a:rPr lang="ko-KR" altLang="en-US" sz="4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나눔고딕" panose="020D0604000000000000" pitchFamily="50" charset="-127"/>
              </a:rPr>
              <a:t>학점</a:t>
            </a:r>
            <a:r>
              <a:rPr lang="en-US" altLang="ko-KR" sz="4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나눔고딕" panose="020D0604000000000000" pitchFamily="50" charset="-127"/>
              </a:rPr>
              <a:t>)</a:t>
            </a:r>
            <a:endParaRPr lang="en-US" altLang="ko-KR" sz="1800" b="1" dirty="0">
              <a:ln>
                <a:solidFill>
                  <a:prstClr val="black">
                    <a:lumMod val="85000"/>
                    <a:lumOff val="15000"/>
                    <a:alpha val="30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16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Th.M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. 2-3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학기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M.Div. 4-5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학기에 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신청</a:t>
            </a:r>
            <a:endParaRPr lang="en-US" altLang="ko-KR" sz="32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논문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작성자는 마지막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학기에</a:t>
            </a:r>
            <a:endParaRPr lang="en-US" altLang="ko-KR" sz="32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논문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(6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학점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을 수강신청하고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논문을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작성함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20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논문지도비</a:t>
            </a:r>
            <a:r>
              <a:rPr lang="ko-KR" altLang="en-US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12</a:t>
            </a:r>
            <a:r>
              <a:rPr lang="ko-KR" altLang="en-US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만원</a:t>
            </a:r>
            <a:r>
              <a:rPr lang="en-US" altLang="ko-KR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sz="20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논문심사비</a:t>
            </a:r>
            <a:r>
              <a:rPr lang="ko-KR" altLang="en-US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9</a:t>
            </a:r>
            <a:r>
              <a:rPr lang="ko-KR" altLang="en-US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만원</a:t>
            </a:r>
            <a:r>
              <a:rPr lang="en-US" altLang="ko-KR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20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Or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논문작성자는 자기전공과목 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6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학점 이수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. </a:t>
            </a:r>
            <a:endParaRPr lang="en-US" altLang="ko-KR" sz="32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0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8751" y="716665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003</a:t>
            </a:r>
            <a:endParaRPr lang="ko-KR" altLang="en-US" sz="2400" dirty="0"/>
          </a:p>
        </p:txBody>
      </p:sp>
      <p:sp>
        <p:nvSpPr>
          <p:cNvPr id="11" name="제목 11"/>
          <p:cNvSpPr txBox="1">
            <a:spLocks/>
          </p:cNvSpPr>
          <p:nvPr/>
        </p:nvSpPr>
        <p:spPr>
          <a:xfrm>
            <a:off x="1707644" y="726500"/>
            <a:ext cx="4508225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mtClean="0"/>
              <a:t>이수학점</a:t>
            </a:r>
            <a:endParaRPr lang="ko-KR" altLang="en-US" dirty="0"/>
          </a:p>
        </p:txBody>
      </p:sp>
      <p:sp>
        <p:nvSpPr>
          <p:cNvPr id="14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16" name="직선 연결선 15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08578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30284" y="1765730"/>
            <a:ext cx="7411640" cy="47256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ko-KR" alt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한 학기 </a:t>
            </a:r>
            <a:r>
              <a:rPr lang="ko-KR" altLang="en-US" sz="32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신청학점</a:t>
            </a:r>
            <a:r>
              <a:rPr lang="en-US" altLang="ko-KR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anose="020D0604000000000000" pitchFamily="50" charset="-127"/>
                <a:cs typeface="+mj-cs"/>
              </a:rPr>
              <a:t>최소 </a:t>
            </a:r>
            <a:r>
              <a:rPr lang="en-US" altLang="ko-KR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anose="020D0604000000000000" pitchFamily="50" charset="-127"/>
                <a:cs typeface="+mj-cs"/>
              </a:rPr>
              <a:t>6</a:t>
            </a:r>
            <a:r>
              <a:rPr lang="ko-KR" altLang="en-US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  <a:r>
              <a:rPr lang="en-US" altLang="ko-KR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anose="020D0604000000000000" pitchFamily="50" charset="-127"/>
                <a:cs typeface="+mj-cs"/>
              </a:rPr>
              <a:t>~</a:t>
            </a:r>
            <a:r>
              <a:rPr lang="ko-KR" altLang="en-US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anose="020D0604000000000000" pitchFamily="50" charset="-127"/>
                <a:cs typeface="+mj-cs"/>
              </a:rPr>
              <a:t>최대 </a:t>
            </a:r>
            <a:r>
              <a:rPr lang="en-US" altLang="ko-KR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anose="020D0604000000000000" pitchFamily="50" charset="-127"/>
                <a:cs typeface="+mj-cs"/>
              </a:rPr>
              <a:t>21</a:t>
            </a:r>
            <a:r>
              <a:rPr lang="ko-KR" altLang="en-US" b="1" dirty="0" smtClean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anose="020D0604000000000000" pitchFamily="50" charset="-127"/>
                <a:cs typeface="+mj-cs"/>
              </a:rPr>
              <a:t>학점 </a:t>
            </a:r>
            <a:r>
              <a:rPr lang="en-US" altLang="ko-KR" sz="2000" dirty="0" smtClean="0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2000" dirty="0" smtClean="0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조기졸업 없음</a:t>
            </a:r>
            <a:r>
              <a:rPr lang="en-US" altLang="ko-KR" sz="2000" dirty="0" smtClean="0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)</a:t>
            </a:r>
            <a:endParaRPr lang="en-US" altLang="ko-KR" sz="2000" dirty="0">
              <a:ln>
                <a:solidFill>
                  <a:srgbClr val="FF0000">
                    <a:alpha val="30000"/>
                  </a:srgbClr>
                </a:solidFill>
              </a:ln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20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ea typeface="나눔고딕" panose="020D0604000000000000" pitchFamily="50" charset="-127"/>
              <a:cs typeface="+mj-cs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ko-KR" altLang="en-US" sz="32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전공학점</a:t>
            </a:r>
            <a:r>
              <a:rPr lang="ko-KR" alt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제한</a:t>
            </a:r>
            <a:endParaRPr lang="en-US" altLang="ko-KR" sz="3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한학기 </a:t>
            </a:r>
            <a:r>
              <a:rPr lang="ko-KR" altLang="en-US" b="1" dirty="0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최대 </a:t>
            </a:r>
            <a:r>
              <a:rPr lang="en-US" altLang="ko-KR" b="1" dirty="0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12</a:t>
            </a:r>
            <a:r>
              <a:rPr lang="ko-KR" altLang="en-US" b="1" dirty="0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학점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, 1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일 </a:t>
            </a:r>
            <a:r>
              <a:rPr lang="ko-KR" altLang="en-US" b="1" dirty="0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최대 </a:t>
            </a:r>
            <a:r>
              <a:rPr lang="en-US" altLang="ko-KR" b="1" dirty="0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6</a:t>
            </a:r>
            <a:r>
              <a:rPr lang="ko-KR" altLang="en-US" b="1" dirty="0" smtClean="0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학점</a:t>
            </a:r>
            <a:endParaRPr lang="en-US" altLang="ko-KR" b="1" dirty="0" smtClean="0">
              <a:ln>
                <a:solidFill>
                  <a:srgbClr val="FF0000">
                    <a:alpha val="30000"/>
                  </a:srgbClr>
                </a:solidFill>
              </a:ln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2000" b="1" dirty="0" smtClean="0">
              <a:ln>
                <a:solidFill>
                  <a:srgbClr val="FF0000">
                    <a:alpha val="30000"/>
                  </a:srgbClr>
                </a:solidFill>
              </a:ln>
              <a:ea typeface="나눔고딕" panose="020D0604000000000000" pitchFamily="50" charset="-127"/>
              <a:cs typeface="+mj-cs"/>
            </a:endParaRPr>
          </a:p>
          <a:p>
            <a:pPr marL="0" lvl="0" indent="0" defTabSz="457200" latinLnBrk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sz="32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나눔고딕" panose="020D0604000000000000" pitchFamily="50" charset="-127"/>
              </a:rPr>
              <a:t>-</a:t>
            </a:r>
            <a:r>
              <a:rPr lang="ko-KR" altLang="en-US" sz="32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나눔고딕" panose="020D0604000000000000" pitchFamily="50" charset="-127"/>
              </a:rPr>
              <a:t>학점 인정</a:t>
            </a:r>
            <a:endParaRPr lang="en-US" altLang="ko-KR" sz="3200" b="1" dirty="0" smtClean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ea typeface="나눔고딕" panose="020D0604000000000000" pitchFamily="50" charset="-127"/>
            </a:endParaRPr>
          </a:p>
          <a:p>
            <a:pPr marL="0" lvl="0" indent="0" defTabSz="457200" latinLnBrk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나눔고딕" panose="020D0604000000000000" pitchFamily="50" charset="-127"/>
              </a:rPr>
              <a:t> </a:t>
            </a:r>
            <a:r>
              <a:rPr lang="en-US" altLang="ko-KR" b="1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ea typeface="나눔고딕" panose="020D0604000000000000" pitchFamily="50" charset="-127"/>
              </a:rPr>
              <a:t> </a:t>
            </a:r>
            <a:r>
              <a:rPr lang="ko-KR" altLang="en-US" b="1" dirty="0" err="1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ea typeface="나눔고딕" panose="020D0604000000000000" pitchFamily="50" charset="-127"/>
              </a:rPr>
              <a:t>수업시수의</a:t>
            </a:r>
            <a:r>
              <a:rPr lang="ko-KR" altLang="en-US" b="1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ea typeface="나눔고딕" panose="020D0604000000000000" pitchFamily="50" charset="-127"/>
              </a:rPr>
              <a:t> </a:t>
            </a:r>
            <a:r>
              <a:rPr lang="en-US" altLang="ko-KR" b="1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ea typeface="나눔고딕" panose="020D0604000000000000" pitchFamily="50" charset="-127"/>
              </a:rPr>
              <a:t>3</a:t>
            </a:r>
            <a:r>
              <a:rPr lang="ko-KR" altLang="en-US" b="1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ea typeface="나눔고딕" panose="020D0604000000000000" pitchFamily="50" charset="-127"/>
              </a:rPr>
              <a:t>분의 </a:t>
            </a:r>
            <a:r>
              <a:rPr lang="en-US" altLang="ko-KR" b="1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ea typeface="나눔고딕" panose="020D0604000000000000" pitchFamily="50" charset="-127"/>
              </a:rPr>
              <a:t>2</a:t>
            </a:r>
            <a:r>
              <a:rPr lang="ko-KR" altLang="en-US" b="1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ea typeface="나눔고딕" panose="020D0604000000000000" pitchFamily="50" charset="-127"/>
              </a:rPr>
              <a:t>이상 출석하고</a:t>
            </a:r>
            <a:r>
              <a:rPr lang="en-US" altLang="ko-KR" b="1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ea typeface="나눔고딕" panose="020D0604000000000000" pitchFamily="50" charset="-127"/>
              </a:rPr>
              <a:t>, 70</a:t>
            </a:r>
            <a:r>
              <a:rPr lang="ko-KR" altLang="en-US" b="1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ea typeface="나눔고딕" panose="020D0604000000000000" pitchFamily="50" charset="-127"/>
              </a:rPr>
              <a:t>점 이상</a:t>
            </a:r>
            <a:r>
              <a:rPr lang="en-US" altLang="ko-KR" b="1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ea typeface="나눔고딕" panose="020D0604000000000000" pitchFamily="50" charset="-127"/>
              </a:rPr>
              <a:t>.</a:t>
            </a:r>
          </a:p>
          <a:p>
            <a:pPr marL="0" lvl="0" indent="0" defTabSz="457200" latinLnBrk="0">
              <a:lnSpc>
                <a:spcPct val="100000"/>
              </a:lnSpc>
              <a:spcBef>
                <a:spcPct val="0"/>
              </a:spcBef>
              <a:buNone/>
            </a:pPr>
            <a:endParaRPr lang="en-US" altLang="ko-KR" sz="20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ea typeface="나눔고딕" panose="020D0604000000000000" pitchFamily="50" charset="-127"/>
              <a:cs typeface="+mj-cs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ko-KR" alt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장학금 대상</a:t>
            </a:r>
            <a:endParaRPr lang="en-US" altLang="ko-KR" sz="3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 직전학기 </a:t>
            </a:r>
            <a:r>
              <a:rPr lang="ko-KR" altLang="en-US" b="1" dirty="0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총 </a:t>
            </a:r>
            <a:r>
              <a:rPr lang="ko-KR" altLang="en-US" b="1" dirty="0" err="1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취득학점</a:t>
            </a:r>
            <a:r>
              <a:rPr lang="ko-KR" altLang="en-US" b="1" dirty="0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b="1" dirty="0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9</a:t>
            </a:r>
            <a:r>
              <a:rPr lang="ko-KR" altLang="en-US" b="1" dirty="0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학점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이상</a:t>
            </a:r>
          </a:p>
          <a:p>
            <a:pPr marL="0" indent="0">
              <a:spcBef>
                <a:spcPct val="0"/>
              </a:spcBef>
              <a:buNone/>
            </a:pP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8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42066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  <p:sp>
        <p:nvSpPr>
          <p:cNvPr id="9" name="제목 11"/>
          <p:cNvSpPr txBox="1">
            <a:spLocks/>
          </p:cNvSpPr>
          <p:nvPr/>
        </p:nvSpPr>
        <p:spPr>
          <a:xfrm>
            <a:off x="1699177" y="743434"/>
            <a:ext cx="5475980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z="2800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수강신청 및 학점취득 시 유의사항</a:t>
            </a:r>
            <a:endParaRPr lang="ko-KR" altLang="en-US" sz="2000" dirty="0"/>
          </a:p>
        </p:txBody>
      </p:sp>
      <p:sp>
        <p:nvSpPr>
          <p:cNvPr id="10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11" name="직선 연결선 10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21179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97" y="641354"/>
            <a:ext cx="8570071" cy="576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>
          <a:xfrm>
            <a:off x="543355" y="261810"/>
            <a:ext cx="5022944" cy="264135"/>
          </a:xfrm>
        </p:spPr>
        <p:txBody>
          <a:bodyPr>
            <a:noAutofit/>
          </a:bodyPr>
          <a:lstStyle/>
          <a:p>
            <a:r>
              <a:rPr lang="ko-KR" altLang="en-US" sz="1600" dirty="0" smtClean="0"/>
              <a:t>목원대학교 신학대학원 </a:t>
            </a:r>
            <a:r>
              <a:rPr lang="en-US" altLang="ko-KR" sz="1600" dirty="0" smtClean="0"/>
              <a:t>001 </a:t>
            </a:r>
            <a:r>
              <a:rPr lang="ko-KR" altLang="en-US" sz="1600" dirty="0" smtClean="0"/>
              <a:t>졸업이수학점 안내</a:t>
            </a:r>
            <a:endParaRPr lang="ko-KR" altLang="en-US" sz="1600" dirty="0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543355" y="632477"/>
            <a:ext cx="5315666" cy="36009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altLang="ko-KR" sz="3000" dirty="0"/>
              <a:t>Th.M.</a:t>
            </a:r>
            <a:r>
              <a:rPr lang="ko-KR" altLang="en-US" sz="3000" dirty="0"/>
              <a:t> 예시 </a:t>
            </a:r>
            <a:r>
              <a:rPr lang="en-US" altLang="ko-KR" sz="3000" dirty="0"/>
              <a:t>: ) </a:t>
            </a:r>
            <a:r>
              <a:rPr lang="ko-KR" altLang="en-US" sz="1500" dirty="0" err="1"/>
              <a:t>논문대체</a:t>
            </a:r>
            <a:r>
              <a:rPr lang="ko-KR" altLang="en-US" sz="1500" dirty="0"/>
              <a:t> 신청</a:t>
            </a:r>
          </a:p>
        </p:txBody>
      </p:sp>
    </p:spTree>
    <p:extLst>
      <p:ext uri="{BB962C8B-B14F-4D97-AF65-F5344CB8AC3E}">
        <p14:creationId xmlns:p14="http://schemas.microsoft.com/office/powerpoint/2010/main" val="23788212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80" y="577048"/>
            <a:ext cx="8722283" cy="582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>
          <a:xfrm>
            <a:off x="596622" y="377222"/>
            <a:ext cx="5111719" cy="199827"/>
          </a:xfrm>
        </p:spPr>
        <p:txBody>
          <a:bodyPr>
            <a:noAutofit/>
          </a:bodyPr>
          <a:lstStyle/>
          <a:p>
            <a:r>
              <a:rPr lang="ko-KR" altLang="en-US" sz="1600" dirty="0" smtClean="0"/>
              <a:t>목원대학교 신학대학원 </a:t>
            </a:r>
            <a:r>
              <a:rPr lang="en-US" altLang="ko-KR" sz="1600" dirty="0" smtClean="0"/>
              <a:t>001 </a:t>
            </a:r>
            <a:r>
              <a:rPr lang="ko-KR" altLang="en-US" sz="1600" dirty="0" smtClean="0"/>
              <a:t>졸업이수학점 안내</a:t>
            </a:r>
            <a:endParaRPr lang="ko-KR" altLang="en-US" sz="1600" dirty="0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637462" y="641357"/>
            <a:ext cx="4760161" cy="36009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altLang="ko-KR" sz="3000" dirty="0"/>
              <a:t>M.Div.</a:t>
            </a:r>
            <a:r>
              <a:rPr lang="ko-KR" altLang="en-US" sz="3000" dirty="0"/>
              <a:t> 예시 </a:t>
            </a:r>
            <a:r>
              <a:rPr lang="en-US" altLang="ko-KR" sz="3000" dirty="0"/>
              <a:t>: )</a:t>
            </a:r>
            <a:r>
              <a:rPr lang="ko-KR" altLang="en-US" sz="3000" dirty="0"/>
              <a:t> </a:t>
            </a:r>
            <a:r>
              <a:rPr lang="ko-KR" altLang="en-US" sz="1350" dirty="0" err="1"/>
              <a:t>논문대체</a:t>
            </a:r>
            <a:r>
              <a:rPr lang="ko-KR" altLang="en-US" sz="1350" dirty="0"/>
              <a:t> 신청</a:t>
            </a:r>
          </a:p>
        </p:txBody>
      </p:sp>
    </p:spTree>
    <p:extLst>
      <p:ext uri="{BB962C8B-B14F-4D97-AF65-F5344CB8AC3E}">
        <p14:creationId xmlns:p14="http://schemas.microsoft.com/office/powerpoint/2010/main" val="6816898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48" y="685745"/>
            <a:ext cx="8732487" cy="590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>
          <a:xfrm>
            <a:off x="596623" y="421611"/>
            <a:ext cx="5227128" cy="19982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ko-KR" altLang="en-US" sz="1600" dirty="0" smtClean="0"/>
              <a:t>목원대학교 신학대학원 </a:t>
            </a:r>
            <a:r>
              <a:rPr lang="en-US" altLang="ko-KR" sz="1600" dirty="0" smtClean="0"/>
              <a:t>001 </a:t>
            </a:r>
            <a:r>
              <a:rPr lang="ko-KR" altLang="en-US" sz="1600" dirty="0" smtClean="0"/>
              <a:t>졸업이수학점 안내</a:t>
            </a:r>
            <a:endParaRPr lang="ko-KR" altLang="en-US" sz="1600" dirty="0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637462" y="685746"/>
            <a:ext cx="4508225" cy="36009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ko-KR" altLang="en-US" sz="3000" dirty="0"/>
              <a:t>논문 예시 </a:t>
            </a:r>
            <a:r>
              <a:rPr lang="en-US" altLang="ko-KR" sz="3000" dirty="0"/>
              <a:t>: ) </a:t>
            </a:r>
            <a:r>
              <a:rPr lang="en-US" altLang="ko-KR" sz="1350" dirty="0"/>
              <a:t>Th.M.</a:t>
            </a:r>
            <a:r>
              <a:rPr lang="ko-KR" altLang="en-US" sz="1350" dirty="0"/>
              <a:t>과정</a:t>
            </a:r>
            <a:r>
              <a:rPr lang="en-US" altLang="ko-KR" sz="1350" dirty="0"/>
              <a:t>+</a:t>
            </a:r>
            <a:r>
              <a:rPr lang="ko-KR" altLang="en-US" sz="1350" dirty="0" err="1"/>
              <a:t>논문신청</a:t>
            </a:r>
            <a:endParaRPr lang="ko-KR" altLang="en-US" sz="1350" dirty="0"/>
          </a:p>
        </p:txBody>
      </p:sp>
    </p:spTree>
    <p:extLst>
      <p:ext uri="{BB962C8B-B14F-4D97-AF65-F5344CB8AC3E}">
        <p14:creationId xmlns:p14="http://schemas.microsoft.com/office/powerpoint/2010/main" val="122868966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12500" r="13294"/>
          <a:stretch/>
        </p:blipFill>
        <p:spPr>
          <a:xfrm>
            <a:off x="275632" y="1500325"/>
            <a:ext cx="8735021" cy="4486867"/>
          </a:xfrm>
          <a:prstGeom prst="rect">
            <a:avLst/>
          </a:prstGeom>
        </p:spPr>
      </p:pic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65560" y="2244329"/>
            <a:ext cx="7411640" cy="34563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ko-KR" altLang="en-US" sz="24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870152" y="4282351"/>
            <a:ext cx="320704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www.mokwon.ac.kr </a:t>
            </a:r>
          </a:p>
          <a:p>
            <a:pPr algn="ctr"/>
            <a:r>
              <a:rPr lang="en-US" altLang="ko-KR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“</a:t>
            </a:r>
            <a:r>
              <a:rPr lang="ko-KR" alt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종합정보시스템</a:t>
            </a:r>
            <a:r>
              <a:rPr lang="en-US" altLang="ko-KR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” </a:t>
            </a:r>
            <a:r>
              <a:rPr lang="ko-KR" alt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클릭</a:t>
            </a:r>
            <a:endParaRPr lang="en-US" altLang="ko-KR" sz="24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19696" y="5536954"/>
            <a:ext cx="4332684" cy="1200329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28615" indent="-428615">
              <a:buFontTx/>
              <a:buChar char="-"/>
            </a:pPr>
            <a:r>
              <a:rPr lang="ko-KR" altLang="en-US" sz="3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수강신청 기간</a:t>
            </a:r>
            <a:endParaRPr lang="en-US" altLang="ko-KR" sz="3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endParaRPr lang="en-US" altLang="ko-KR" sz="75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r>
              <a:rPr lang="en-US" altLang="ko-KR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 </a:t>
            </a:r>
            <a:r>
              <a:rPr lang="en-US" altLang="ko-KR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2</a:t>
            </a:r>
            <a:r>
              <a:rPr lang="ko-KR" altLang="en-US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월 </a:t>
            </a:r>
            <a:r>
              <a:rPr lang="en-US" altLang="ko-KR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28</a:t>
            </a:r>
            <a:r>
              <a:rPr lang="ko-KR" altLang="en-US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일</a:t>
            </a:r>
            <a:r>
              <a:rPr lang="en-US" altLang="ko-KR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월</a:t>
            </a:r>
            <a:r>
              <a:rPr lang="en-US" altLang="ko-KR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 </a:t>
            </a:r>
            <a:r>
              <a:rPr lang="en-US" altLang="ko-KR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~ </a:t>
            </a:r>
            <a:r>
              <a:rPr lang="en-US" altLang="ko-KR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3</a:t>
            </a:r>
            <a:r>
              <a:rPr lang="ko-KR" altLang="en-US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월 </a:t>
            </a:r>
            <a:r>
              <a:rPr lang="en-US" altLang="ko-KR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6</a:t>
            </a:r>
            <a:r>
              <a:rPr lang="ko-KR" altLang="en-US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일</a:t>
            </a:r>
            <a:r>
              <a:rPr lang="en-US" altLang="ko-KR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화</a:t>
            </a:r>
            <a:r>
              <a:rPr lang="en-US" altLang="ko-KR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</a:t>
            </a:r>
            <a:endParaRPr lang="en-US" altLang="ko-KR" sz="24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endParaRPr lang="en-US" altLang="ko-KR" sz="105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7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수강신청방법 안내</a:t>
            </a:r>
            <a:endParaRPr lang="ko-KR" altLang="en-US" dirty="0"/>
          </a:p>
        </p:txBody>
      </p:sp>
      <p:sp>
        <p:nvSpPr>
          <p:cNvPr id="18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H="1" flipV="1">
            <a:off x="6292850" y="2349400"/>
            <a:ext cx="116828" cy="1984998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5868130" y="1864576"/>
            <a:ext cx="749300" cy="43180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</p:spTree>
    <p:extLst>
      <p:ext uri="{BB962C8B-B14F-4D97-AF65-F5344CB8AC3E}">
        <p14:creationId xmlns:p14="http://schemas.microsoft.com/office/powerpoint/2010/main" val="147260334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/>
          <a:stretch/>
        </p:blipFill>
        <p:spPr bwMode="auto">
          <a:xfrm>
            <a:off x="404816" y="1776887"/>
            <a:ext cx="7002065" cy="480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65560" y="2244329"/>
            <a:ext cx="7411640" cy="34563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ko-KR" altLang="en-US" sz="24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7118414" y="680301"/>
            <a:ext cx="1970517" cy="1373054"/>
          </a:xfrm>
          <a:prstGeom prst="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800" b="1" dirty="0" err="1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학번찾기</a:t>
            </a:r>
            <a:endParaRPr lang="en-US" altLang="ko-KR" sz="28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성명</a:t>
            </a:r>
            <a:endParaRPr lang="en-US" altLang="ko-KR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주민번호</a:t>
            </a:r>
            <a:endParaRPr lang="en-US" altLang="ko-KR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ko-KR" altLang="en-US" sz="2800" b="1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878798" y="4148495"/>
            <a:ext cx="954286" cy="331589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35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H="1">
            <a:off x="1686757" y="1863027"/>
            <a:ext cx="5380796" cy="227927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2952158" y="4167539"/>
            <a:ext cx="1124545" cy="282178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35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flipH="1">
            <a:off x="4076703" y="4103490"/>
            <a:ext cx="3095626" cy="22978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7189290" y="3107771"/>
            <a:ext cx="1899642" cy="2599135"/>
          </a:xfrm>
          <a:prstGeom prst="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비밀번호 </a:t>
            </a:r>
            <a:endParaRPr lang="en-US" altLang="ko-KR" sz="24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 err="1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최초등록</a:t>
            </a:r>
            <a:endParaRPr lang="en-US" altLang="ko-KR" sz="24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18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학번</a:t>
            </a:r>
            <a:endParaRPr lang="en-US" altLang="ko-KR" sz="18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18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생년월일</a:t>
            </a:r>
            <a:endParaRPr lang="en-US" altLang="ko-KR" sz="18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18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비밀번호</a:t>
            </a:r>
            <a:endParaRPr lang="en-US" altLang="ko-KR" sz="18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18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비밀번호 확인</a:t>
            </a:r>
            <a:endParaRPr lang="en-US" altLang="ko-KR" sz="18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18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확인 </a:t>
            </a:r>
            <a:endParaRPr lang="en-US" altLang="ko-KR" sz="18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ko-KR" altLang="en-US" sz="21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수강신청방법 안내</a:t>
            </a:r>
            <a:endParaRPr lang="ko-KR" altLang="en-US" dirty="0"/>
          </a:p>
        </p:txBody>
      </p:sp>
      <p:sp>
        <p:nvSpPr>
          <p:cNvPr id="17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18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</p:spTree>
    <p:extLst>
      <p:ext uri="{BB962C8B-B14F-4D97-AF65-F5344CB8AC3E}">
        <p14:creationId xmlns:p14="http://schemas.microsoft.com/office/powerpoint/2010/main" val="13901600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19" y="1179436"/>
            <a:ext cx="8450456" cy="567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7696940" y="3027286"/>
            <a:ext cx="266329" cy="2240039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6356411" y="2488172"/>
            <a:ext cx="2363201" cy="53911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kumimoji="0" lang="ko-KR" altLang="en-US" sz="28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수강신청 클릭</a:t>
            </a:r>
            <a:r>
              <a:rPr kumimoji="0" lang="en-US" altLang="ko-KR" sz="28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!</a:t>
            </a:r>
            <a:endParaRPr kumimoji="0" lang="ko-KR" altLang="en-US" sz="28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Tx/>
              <a:buNone/>
            </a:pPr>
            <a:endParaRPr kumimoji="0" lang="en-US" altLang="ko-KR" sz="2800" b="1" dirty="0">
              <a:solidFill>
                <a:srgbClr val="FFFF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Tx/>
              <a:buNone/>
            </a:pPr>
            <a:endParaRPr kumimoji="0" lang="ko-KR" altLang="en-US" sz="2800" b="1" dirty="0">
              <a:solidFill>
                <a:srgbClr val="FFFF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수강신청방법 안내</a:t>
            </a:r>
            <a:endParaRPr lang="ko-KR" altLang="en-US" dirty="0"/>
          </a:p>
        </p:txBody>
      </p:sp>
      <p:sp>
        <p:nvSpPr>
          <p:cNvPr id="20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2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  <p:sp>
        <p:nvSpPr>
          <p:cNvPr id="8" name="폭발 2 7"/>
          <p:cNvSpPr/>
          <p:nvPr/>
        </p:nvSpPr>
        <p:spPr>
          <a:xfrm>
            <a:off x="1304925" y="2085975"/>
            <a:ext cx="361950" cy="16192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756706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-35496" y="5301208"/>
            <a:ext cx="9144000" cy="119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algn="ctr"/>
            <a:r>
              <a:rPr lang="ko-KR" altLang="en-US" sz="5400" b="1" spc="-150" dirty="0" smtClean="0">
                <a:solidFill>
                  <a:srgbClr val="AE15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아리따-부리(OTF)-Bold" panose="02020603020101020101" pitchFamily="18" charset="-127"/>
                <a:ea typeface="아리따-부리(OTF)-Bold" panose="02020603020101020101" pitchFamily="18" charset="-127"/>
              </a:rPr>
              <a:t>목원대학교 신학대학원 교수진</a:t>
            </a:r>
            <a:endParaRPr lang="fr-FR" altLang="ko-KR" sz="4800" b="1" i="1" spc="-150" dirty="0">
              <a:solidFill>
                <a:srgbClr val="AE15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아리따-부리(OTF)-Bold" panose="02020603020101020101" pitchFamily="18" charset="-127"/>
              <a:ea typeface="아리따-부리(OTF)-Bold" panose="02020603020101020101" pitchFamily="18" charset="-127"/>
            </a:endParaRP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2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08"/>
          <a:stretch/>
        </p:blipFill>
        <p:spPr bwMode="auto">
          <a:xfrm>
            <a:off x="425366" y="1126000"/>
            <a:ext cx="8453881" cy="53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2610033" y="2831977"/>
            <a:ext cx="3746377" cy="99155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6356411" y="2488173"/>
            <a:ext cx="2363201" cy="84095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수강과목 확인 후 수강신청 클릭</a:t>
            </a:r>
            <a:endParaRPr kumimoji="0" lang="en-US" altLang="ko-KR" sz="2400" b="1" dirty="0">
              <a:solidFill>
                <a:srgbClr val="FFFF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Tx/>
              <a:buNone/>
            </a:pPr>
            <a:endParaRPr kumimoji="0" lang="ko-KR" altLang="en-US" sz="2400" b="1" dirty="0">
              <a:solidFill>
                <a:srgbClr val="FFFF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2189493" y="5178462"/>
            <a:ext cx="681979" cy="3111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2189493" y="3726088"/>
            <a:ext cx="488272" cy="3111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2871471" y="4317941"/>
            <a:ext cx="3635858" cy="1016096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6267633" y="4024347"/>
            <a:ext cx="2636669" cy="43121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수강신청내역 확인</a:t>
            </a:r>
            <a:endParaRPr kumimoji="0" lang="ko-KR" altLang="en-US" sz="24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271944" y="2182751"/>
            <a:ext cx="443883" cy="177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제목 11"/>
          <p:cNvSpPr txBox="1">
            <a:spLocks/>
          </p:cNvSpPr>
          <p:nvPr/>
        </p:nvSpPr>
        <p:spPr>
          <a:xfrm>
            <a:off x="1386860" y="689825"/>
            <a:ext cx="5690586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mtClean="0"/>
              <a:t>수강신청방법 안내</a:t>
            </a:r>
            <a:endParaRPr lang="ko-KR" altLang="en-US" dirty="0"/>
          </a:p>
        </p:txBody>
      </p:sp>
      <p:sp>
        <p:nvSpPr>
          <p:cNvPr id="20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21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</p:spTree>
    <p:extLst>
      <p:ext uri="{BB962C8B-B14F-4D97-AF65-F5344CB8AC3E}">
        <p14:creationId xmlns:p14="http://schemas.microsoft.com/office/powerpoint/2010/main" val="79495772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r="3902"/>
          <a:stretch/>
        </p:blipFill>
        <p:spPr>
          <a:xfrm>
            <a:off x="286626" y="1218784"/>
            <a:ext cx="8543049" cy="5201066"/>
          </a:xfrm>
          <a:prstGeom prst="rect">
            <a:avLst/>
          </a:prstGeom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1448327" y="2943225"/>
            <a:ext cx="4908083" cy="38493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6346886" y="2387601"/>
            <a:ext cx="2363201" cy="8805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수강신청과목</a:t>
            </a:r>
            <a:endParaRPr lang="en-US" altLang="ko-KR" sz="2400" b="1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kumimoji="0" lang="ko-KR" altLang="en-US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시간표 조회</a:t>
            </a:r>
            <a:endParaRPr kumimoji="0" lang="ko-KR" altLang="en-US" sz="2400" b="1" dirty="0">
              <a:solidFill>
                <a:srgbClr val="FFFF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526093" y="3172580"/>
            <a:ext cx="832192" cy="3111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36343" y="1553011"/>
            <a:ext cx="443883" cy="177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6112244" y="3509130"/>
            <a:ext cx="443883" cy="177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1"/>
          <p:cNvSpPr txBox="1">
            <a:spLocks/>
          </p:cNvSpPr>
          <p:nvPr/>
        </p:nvSpPr>
        <p:spPr>
          <a:xfrm>
            <a:off x="1386860" y="689825"/>
            <a:ext cx="5690586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mtClean="0"/>
              <a:t>수강신청방법 안내</a:t>
            </a:r>
            <a:endParaRPr lang="ko-KR" altLang="en-US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16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</p:spTree>
    <p:extLst>
      <p:ext uri="{BB962C8B-B14F-4D97-AF65-F5344CB8AC3E}">
        <p14:creationId xmlns:p14="http://schemas.microsoft.com/office/powerpoint/2010/main" val="170298878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30284" y="2133599"/>
            <a:ext cx="8043199" cy="42050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  <a:defRPr/>
            </a:pPr>
            <a:r>
              <a:rPr lang="en-US" altLang="ko-K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Th.M. </a:t>
            </a:r>
            <a:r>
              <a:rPr lang="ko-KR" altLang="en-US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과정</a:t>
            </a:r>
            <a:r>
              <a:rPr lang="en-US" altLang="ko-K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감리교회사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웨슬리신학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FontTx/>
              <a:buChar char="-"/>
              <a:defRPr/>
            </a:pPr>
            <a:r>
              <a:rPr lang="en-US" altLang="ko-K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M.Div. </a:t>
            </a:r>
            <a:r>
              <a:rPr lang="ko-KR" alt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과정</a:t>
            </a:r>
            <a:r>
              <a:rPr lang="en-US" altLang="ko-KR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기초필수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기초선택과목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FontTx/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*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학부 성적 인정은 최대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15</a:t>
            </a: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학점까지로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한다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buNone/>
              <a:defRPr/>
            </a:pPr>
            <a:endParaRPr lang="en-US" altLang="ko-KR" sz="1100" dirty="0" smtClean="0"/>
          </a:p>
          <a:p>
            <a:pPr marL="0" indent="0">
              <a:buNone/>
              <a:defRPr/>
            </a:pPr>
            <a:endParaRPr lang="en-US" altLang="ko-KR" sz="1100" dirty="0"/>
          </a:p>
          <a:p>
            <a:pPr marL="0" indent="0"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*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채플은 학점인정이 되지 않습니다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.</a:t>
            </a:r>
          </a:p>
          <a:p>
            <a:pPr marL="0" indent="0" algn="ctr"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목원대 신학대학 기독교교육전공자는 예외로 한다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.)</a:t>
            </a:r>
            <a:endParaRPr lang="en-US" altLang="ko-KR" sz="8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5" name="제목 11"/>
          <p:cNvSpPr txBox="1">
            <a:spLocks/>
          </p:cNvSpPr>
          <p:nvPr/>
        </p:nvSpPr>
        <p:spPr>
          <a:xfrm>
            <a:off x="1386860" y="715225"/>
            <a:ext cx="5690586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dirty="0" smtClean="0"/>
              <a:t>학부학점인정 안내</a:t>
            </a:r>
            <a:endParaRPr lang="ko-KR" altLang="en-US" dirty="0"/>
          </a:p>
        </p:txBody>
      </p:sp>
      <p:sp>
        <p:nvSpPr>
          <p:cNvPr id="18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19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880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</p:spTree>
    <p:extLst>
      <p:ext uri="{BB962C8B-B14F-4D97-AF65-F5344CB8AC3E}">
        <p14:creationId xmlns:p14="http://schemas.microsoft.com/office/powerpoint/2010/main" val="299684389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416984" y="2253207"/>
            <a:ext cx="8478441" cy="34563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입학시험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“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신학영어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”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성적이 </a:t>
            </a:r>
            <a:r>
              <a:rPr lang="en-US" altLang="ko-KR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60</a:t>
            </a:r>
            <a:r>
              <a:rPr lang="ko-KR" altLang="en-US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점 이상인 자는 면제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60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점 미만인 자는 영어수업을 </a:t>
            </a:r>
            <a:r>
              <a:rPr lang="ko-KR" altLang="en-US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반드시 </a:t>
            </a:r>
            <a:r>
              <a:rPr lang="en-US" altLang="ko-KR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PASS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하여야 한다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.</a:t>
            </a:r>
          </a:p>
          <a:p>
            <a:pPr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</a:t>
            </a:r>
          </a:p>
          <a:p>
            <a:pPr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</a:t>
            </a:r>
            <a:r>
              <a:rPr lang="en-US" altLang="ko-KR" b="1" dirty="0" smtClean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* </a:t>
            </a:r>
            <a:r>
              <a:rPr lang="ko-KR" altLang="en-US" b="1" dirty="0" err="1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미이수시</a:t>
            </a:r>
            <a:r>
              <a:rPr lang="ko-KR" altLang="en-US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졸업 불가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**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영어수업 대상자 확인은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3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층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게시판을 참고하시기</a:t>
            </a: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   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바랍니다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.</a:t>
            </a:r>
          </a:p>
        </p:txBody>
      </p:sp>
      <p:sp>
        <p:nvSpPr>
          <p:cNvPr id="18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004</a:t>
            </a:r>
            <a:endParaRPr lang="ko-KR" altLang="en-US" sz="2400" dirty="0"/>
          </a:p>
        </p:txBody>
      </p:sp>
      <p:sp>
        <p:nvSpPr>
          <p:cNvPr id="19" name="제목 11"/>
          <p:cNvSpPr>
            <a:spLocks noGrp="1"/>
          </p:cNvSpPr>
          <p:nvPr>
            <p:ph type="title"/>
          </p:nvPr>
        </p:nvSpPr>
        <p:spPr>
          <a:xfrm>
            <a:off x="1699177" y="743434"/>
            <a:ext cx="5253558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영어수업에 대한 안내</a:t>
            </a:r>
            <a:endParaRPr lang="ko-KR" altLang="en-US" dirty="0"/>
          </a:p>
        </p:txBody>
      </p:sp>
      <p:sp>
        <p:nvSpPr>
          <p:cNvPr id="20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21" name="직선 연결선 20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1223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550227" y="2020190"/>
            <a:ext cx="8305446" cy="43552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입학시험 성적이 </a:t>
            </a:r>
            <a:r>
              <a:rPr lang="en-US" altLang="ko-KR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60</a:t>
            </a:r>
            <a:r>
              <a:rPr lang="ko-KR" altLang="en-US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점 이상인 자는 면제</a:t>
            </a:r>
            <a:endParaRPr lang="en-US" altLang="ko-KR" b="1" dirty="0">
              <a:ln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60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점 미만인 자는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매 학기 실시되는 </a:t>
            </a: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성경시험에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응시하여 졸업 전 </a:t>
            </a:r>
            <a:r>
              <a:rPr lang="ko-KR" altLang="en-US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반드시 </a:t>
            </a:r>
            <a:r>
              <a:rPr lang="en-US" altLang="ko-KR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PASS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하여야 한다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.</a:t>
            </a:r>
          </a:p>
          <a:p>
            <a:pPr>
              <a:buNone/>
              <a:defRPr/>
            </a:pPr>
            <a:r>
              <a:rPr lang="en-US" altLang="ko-KR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  </a:t>
            </a:r>
          </a:p>
          <a:p>
            <a:pPr>
              <a:buNone/>
              <a:defRPr/>
            </a:pPr>
            <a:r>
              <a:rPr lang="en-US" altLang="ko-KR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 </a:t>
            </a:r>
            <a:r>
              <a:rPr lang="en-US" altLang="ko-KR" b="1" dirty="0" smtClean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 </a:t>
            </a:r>
            <a:r>
              <a:rPr lang="en-US" altLang="ko-KR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*  </a:t>
            </a:r>
            <a:r>
              <a:rPr lang="ko-KR" altLang="en-US" b="1" dirty="0" err="1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미이수시</a:t>
            </a:r>
            <a:r>
              <a:rPr lang="ko-KR" altLang="en-US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졸업 불가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**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성경시험  응시 대상자 확인은 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3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층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게시판을</a:t>
            </a: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    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참고하시기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바랍니다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.</a:t>
            </a:r>
          </a:p>
          <a:p>
            <a:pPr>
              <a:buNone/>
              <a:defRPr/>
            </a:pP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*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*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신청기간에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신청서와 </a:t>
            </a: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응시료를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납부해야 함</a:t>
            </a:r>
          </a:p>
          <a:p>
            <a:pPr>
              <a:buNone/>
              <a:defRPr/>
            </a:pP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382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005</a:t>
            </a:r>
            <a:endParaRPr lang="ko-KR" altLang="en-US" sz="2400" dirty="0"/>
          </a:p>
        </p:txBody>
      </p:sp>
      <p:sp>
        <p:nvSpPr>
          <p:cNvPr id="13" name="제목 11"/>
          <p:cNvSpPr>
            <a:spLocks noGrp="1"/>
          </p:cNvSpPr>
          <p:nvPr>
            <p:ph type="title"/>
          </p:nvPr>
        </p:nvSpPr>
        <p:spPr>
          <a:xfrm>
            <a:off x="1559477" y="743434"/>
            <a:ext cx="5253558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성경시험</a:t>
            </a:r>
            <a:endParaRPr lang="ko-KR" altLang="en-US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92961006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30284" y="2075935"/>
            <a:ext cx="7446916" cy="38289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Th.M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.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과정  ☞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2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학기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M.Div.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과정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☞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4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학기 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</a:pPr>
            <a:r>
              <a:rPr lang="en-US" altLang="ko-KR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* </a:t>
            </a:r>
            <a:r>
              <a:rPr lang="ko-KR" altLang="en-US" b="1" dirty="0" err="1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미이수시</a:t>
            </a:r>
            <a:r>
              <a:rPr lang="ko-KR" altLang="en-US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졸업 불가</a:t>
            </a:r>
            <a:endParaRPr lang="en-US" altLang="ko-KR" b="1" dirty="0">
              <a:ln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</a:pP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FontTx/>
              <a:buChar char="-"/>
            </a:pPr>
            <a:r>
              <a:rPr lang="ko-KR" alt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교회 실습</a:t>
            </a:r>
            <a:endParaRPr lang="en-US" altLang="ko-KR" sz="4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buNone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채플 이수 시 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매학기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지도교수와 상담 후</a:t>
            </a: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buNone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“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교회실습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보고서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”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제출</a:t>
            </a: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buNone/>
            </a:pPr>
            <a:endParaRPr lang="en-US" altLang="ko-KR" sz="8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6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42066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006</a:t>
            </a:r>
            <a:endParaRPr lang="ko-KR" altLang="en-US" sz="2400" dirty="0"/>
          </a:p>
        </p:txBody>
      </p:sp>
      <p:sp>
        <p:nvSpPr>
          <p:cNvPr id="17" name="제목 11"/>
          <p:cNvSpPr>
            <a:spLocks noGrp="1"/>
          </p:cNvSpPr>
          <p:nvPr>
            <p:ph type="title"/>
          </p:nvPr>
        </p:nvSpPr>
        <p:spPr>
          <a:xfrm>
            <a:off x="1432477" y="743434"/>
            <a:ext cx="5269794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채플과 </a:t>
            </a:r>
            <a:r>
              <a:rPr lang="ko-KR" altLang="en-US" dirty="0" err="1" smtClean="0"/>
              <a:t>교회실습에</a:t>
            </a:r>
            <a:r>
              <a:rPr lang="ko-KR" altLang="en-US" dirty="0" smtClean="0"/>
              <a:t> 대한 안내</a:t>
            </a:r>
            <a:endParaRPr lang="ko-KR" altLang="en-US" dirty="0"/>
          </a:p>
        </p:txBody>
      </p:sp>
      <p:sp>
        <p:nvSpPr>
          <p:cNvPr id="18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3" y="355600"/>
            <a:ext cx="2201078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57500777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65560" y="1890820"/>
            <a:ext cx="7487840" cy="46496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en-US" altLang="ko-KR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- </a:t>
            </a:r>
            <a:r>
              <a:rPr lang="ko-KR" altLang="en-US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응시자격 </a:t>
            </a:r>
          </a:p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1. Th.M.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3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학기 이상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M.Div.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5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학기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이상</a:t>
            </a: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 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정규등록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한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자로서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,</a:t>
            </a:r>
            <a:endParaRPr lang="ko-KR" altLang="en-US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  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외국어 시험에 합격하고 </a:t>
            </a:r>
            <a:endParaRPr lang="ko-KR" altLang="en-US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 졸업에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필요한 학점을 이수한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자</a:t>
            </a: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endParaRPr lang="ko-KR" altLang="en-US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2.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논문학기에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전공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1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과목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(6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이하만 남은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자</a:t>
            </a: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endParaRPr lang="en-US" altLang="ko-KR" sz="14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*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신청기간에 신청서와 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응시료를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납부해야 함</a:t>
            </a:r>
            <a:endParaRPr lang="ko-KR" altLang="en-US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0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563132" y="741280"/>
            <a:ext cx="125330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007</a:t>
            </a:r>
            <a:endParaRPr lang="ko-KR" altLang="en-US" sz="2400" dirty="0"/>
          </a:p>
        </p:txBody>
      </p:sp>
      <p:sp>
        <p:nvSpPr>
          <p:cNvPr id="11" name="제목 11"/>
          <p:cNvSpPr>
            <a:spLocks noGrp="1"/>
          </p:cNvSpPr>
          <p:nvPr>
            <p:ph type="title"/>
          </p:nvPr>
        </p:nvSpPr>
        <p:spPr>
          <a:xfrm>
            <a:off x="1316698" y="743434"/>
            <a:ext cx="5269794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종합시험에</a:t>
            </a:r>
            <a:r>
              <a:rPr lang="ko-KR" altLang="en-US" dirty="0" smtClean="0"/>
              <a:t> 대한 안내</a:t>
            </a:r>
            <a:endParaRPr lang="ko-KR" altLang="en-US" dirty="0"/>
          </a:p>
        </p:txBody>
      </p:sp>
      <p:sp>
        <p:nvSpPr>
          <p:cNvPr id="14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12561" y="348472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07809668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548997" y="742066"/>
            <a:ext cx="74640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008</a:t>
            </a:r>
            <a:endParaRPr lang="ko-KR" altLang="en-US" sz="2400" dirty="0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1346752" y="724384"/>
            <a:ext cx="4508225" cy="360098"/>
          </a:xfrm>
        </p:spPr>
        <p:txBody>
          <a:bodyPr>
            <a:noAutofit/>
          </a:bodyPr>
          <a:lstStyle/>
          <a:p>
            <a:r>
              <a:rPr lang="ko-KR" altLang="en-US" sz="2800" dirty="0" smtClean="0"/>
              <a:t>장학금에 대한 안내</a:t>
            </a:r>
            <a:endParaRPr lang="ko-KR" altLang="en-US" sz="2800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488147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533122" y="1790700"/>
            <a:ext cx="8275240" cy="4597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ko-KR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- </a:t>
            </a:r>
            <a:r>
              <a:rPr lang="ko-KR" alt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입학성적우수장학금</a:t>
            </a:r>
            <a:r>
              <a:rPr lang="en-US" altLang="ko-K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4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입학시</a:t>
            </a:r>
            <a:r>
              <a:rPr lang="en-US" altLang="ko-KR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</a:t>
            </a:r>
            <a:endParaRPr lang="en-US" altLang="ko-KR" sz="15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ko-KR" alt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성적우수장학금</a:t>
            </a:r>
            <a:r>
              <a:rPr lang="en-US" altLang="ko-K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재학생</a:t>
            </a:r>
            <a:r>
              <a:rPr lang="en-US" altLang="ko-KR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</a:t>
            </a:r>
            <a:endParaRPr lang="en-US" altLang="ko-KR" sz="16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ko-KR" altLang="en-US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신학대학 </a:t>
            </a:r>
            <a:r>
              <a:rPr lang="ko-KR" altLang="en-US" sz="4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특성화장학금</a:t>
            </a:r>
            <a:endParaRPr lang="en-US" altLang="ko-KR" sz="1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 marL="0" lvl="0" indent="0" defTabSz="457200" latinLnBrk="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ko-KR" altLang="en-US" sz="40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나눔고딕" panose="020D0604000000000000" pitchFamily="50" charset="-127"/>
              </a:rPr>
              <a:t> 재학조교장학금</a:t>
            </a:r>
            <a:endParaRPr lang="en-US" altLang="ko-KR" sz="1400" b="1" dirty="0" smtClean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ea typeface="나눔고딕" panose="020D0604000000000000" pitchFamily="50" charset="-127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ko-KR" alt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기타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감리교단 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장학금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, 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재직조교 장학금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등</a:t>
            </a:r>
            <a:endParaRPr lang="en-US" altLang="ko-KR" sz="32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</a:endParaRPr>
          </a:p>
          <a:p>
            <a:pPr>
              <a:spcBef>
                <a:spcPct val="0"/>
              </a:spcBef>
              <a:buFontTx/>
              <a:buChar char="-"/>
            </a:pP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※ </a:t>
            </a:r>
            <a:r>
              <a:rPr lang="ko-KR" altLang="en-US" sz="2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모든 장학금의 수혜 범위 및 대상은 신학대학원 위원회 회의를 통해 결정됨</a:t>
            </a:r>
            <a:r>
              <a:rPr lang="en-US" altLang="ko-KR" sz="2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2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※ </a:t>
            </a:r>
            <a:r>
              <a:rPr lang="ko-KR" altLang="en-US" sz="2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장학금 지급자격</a:t>
            </a:r>
            <a:r>
              <a:rPr lang="en-US" altLang="ko-KR" sz="2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:</a:t>
            </a:r>
            <a:r>
              <a:rPr lang="ko-KR" altLang="en-US" sz="2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 직전학기 취득학점 </a:t>
            </a:r>
            <a:r>
              <a:rPr lang="en-US" altLang="ko-KR" sz="2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9</a:t>
            </a:r>
            <a:r>
              <a:rPr lang="ko-KR" altLang="en-US" sz="2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학점 이상인자로서 </a:t>
            </a:r>
            <a:r>
              <a:rPr lang="en-US" altLang="ko-KR" sz="2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B+</a:t>
            </a:r>
            <a:r>
              <a:rPr lang="ko-KR" altLang="en-US" sz="2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이상 취득한 자</a:t>
            </a:r>
            <a:r>
              <a:rPr lang="en-US" altLang="ko-KR" sz="2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.</a:t>
            </a:r>
            <a:endParaRPr lang="ko-KR" altLang="en-US" sz="20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endParaRPr lang="ko-KR" altLang="en-US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</a:endParaRPr>
          </a:p>
          <a:p>
            <a:pPr marL="0" lvl="0" indent="0" defTabSz="457200" latinLnBrk="0">
              <a:lnSpc>
                <a:spcPct val="100000"/>
              </a:lnSpc>
              <a:spcBef>
                <a:spcPct val="0"/>
              </a:spcBef>
              <a:buNone/>
            </a:pPr>
            <a:endParaRPr lang="en-US" altLang="ko-KR" sz="32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92420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550204" y="777014"/>
            <a:ext cx="1128442" cy="572384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ko-KR" altLang="en-US" dirty="0" smtClean="0"/>
              <a:t>광고</a:t>
            </a:r>
            <a:endParaRPr lang="ko-KR" altLang="en-US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488147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434380" y="1991190"/>
            <a:ext cx="8275240" cy="45974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base">
              <a:buAutoNum type="arabicParenR"/>
            </a:pP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학사일정 및 학칙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규정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내규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등은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신학대학원 홈페이지를 참고하시기 바랍니다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.</a:t>
            </a:r>
          </a:p>
          <a:p>
            <a:pPr marL="0" indent="0" fontAlgn="base">
              <a:buNone/>
            </a:pP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sz="4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2)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종합정보시스템에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개인정보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주소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연락처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계좌번호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를 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입력하여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주시기 바랍니다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. </a:t>
            </a: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192508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00259" y="722438"/>
            <a:ext cx="1095191" cy="572384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ko-KR" altLang="en-US" dirty="0" smtClean="0"/>
              <a:t>광고</a:t>
            </a:r>
            <a:endParaRPr lang="ko-KR" altLang="en-US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488147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488147" y="1905465"/>
            <a:ext cx="8275240" cy="45974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3)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입학지원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서류 중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졸업예정증명서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제출자는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필히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졸업증명서와 성적증명서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각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1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부를 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3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월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2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일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금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까지 신학대학원 사무실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(A302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호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로     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제출해 주시기 바랍니다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. </a:t>
            </a: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*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기한엄수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미제출시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입학이 취소될 수 있음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4)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예비군 관련 문의사항은 예비군연대로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문의하시기 바랍니다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. (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☎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042)829-7176)</a:t>
            </a: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4106267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_x73264992" descr="EMB00000ab805c8"/>
          <p:cNvPicPr>
            <a:picLocks noChangeAspect="1" noChangeArrowheads="1"/>
          </p:cNvPicPr>
          <p:nvPr/>
        </p:nvPicPr>
        <p:blipFill>
          <a:blip r:embed="rId2" cstate="print">
            <a:lum bright="54000"/>
            <a:grayscl/>
          </a:blip>
          <a:srcRect/>
          <a:stretch>
            <a:fillRect/>
          </a:stretch>
        </p:blipFill>
        <p:spPr bwMode="auto">
          <a:xfrm>
            <a:off x="2627784" y="1143296"/>
            <a:ext cx="3528392" cy="4229920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323528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156176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23528" y="4892967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조은하 교수님</a:t>
            </a:r>
          </a:p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기독교교육</a:t>
            </a:r>
            <a:endParaRPr lang="en-US" altLang="ko-KR" sz="2400" b="1" dirty="0" smtClean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  <a:p>
            <a:pPr algn="ctr"/>
            <a:r>
              <a:rPr lang="ko-KR" altLang="en-US" sz="2400" b="1" dirty="0" smtClean="0">
                <a:solidFill>
                  <a:srgbClr val="FF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신학대학원 원장</a:t>
            </a:r>
            <a:endParaRPr lang="en-US" altLang="ko-KR" sz="2400" b="1" dirty="0">
              <a:solidFill>
                <a:srgbClr val="FF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4168" y="5085184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김흥수 명예 교수님</a:t>
            </a:r>
          </a:p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교회사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0" y="201359"/>
            <a:ext cx="9144000" cy="28803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275856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131840" y="5085184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김기련 명예 교수님</a:t>
            </a:r>
          </a:p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교회사</a:t>
            </a:r>
            <a:endParaRPr lang="en-US" altLang="ko-KR" sz="2400" b="1" dirty="0" smtClean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24490"/>
            <a:ext cx="2127969" cy="254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205" y="1835801"/>
            <a:ext cx="2153193" cy="254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_x73269200" descr="EMB00000ab805c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69673"/>
            <a:ext cx="2736304" cy="723935"/>
          </a:xfrm>
          <a:prstGeom prst="rect">
            <a:avLst/>
          </a:prstGeom>
          <a:noFill/>
        </p:spPr>
      </p:pic>
      <p:pic>
        <p:nvPicPr>
          <p:cNvPr id="5" name="_x196822576" descr="EMB00001e70012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08"/>
          <a:stretch>
            <a:fillRect/>
          </a:stretch>
        </p:blipFill>
        <p:spPr bwMode="auto">
          <a:xfrm>
            <a:off x="454128" y="1795968"/>
            <a:ext cx="2177966" cy="254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1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558516" y="722438"/>
            <a:ext cx="1111817" cy="572384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ko-KR" altLang="en-US" dirty="0" smtClean="0"/>
              <a:t>광고</a:t>
            </a:r>
            <a:endParaRPr lang="ko-KR" altLang="en-US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488147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488147" y="1741807"/>
            <a:ext cx="8275240" cy="485018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5)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각종 증명서는 학생서비스센터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학생회관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1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층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에서 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발급합니다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.</a:t>
            </a:r>
          </a:p>
          <a:p>
            <a:pPr marL="0" indent="0" fontAlgn="base">
              <a:buNone/>
            </a:pP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6)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학생증 발급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스마트카드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은 신학대학원 홈페이지 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공지사항을 참고해 주시기 바랍니다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.</a:t>
            </a:r>
          </a:p>
          <a:p>
            <a:pPr marL="0" indent="0" fontAlgn="base">
              <a:buNone/>
            </a:pP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7)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기타 문의사항은 신학대학원 </a:t>
            </a:r>
            <a:r>
              <a:rPr lang="ko-KR" altLang="en-US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교학과로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연락주시기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바랍니다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. (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☎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042)829-7052~3) </a:t>
            </a:r>
            <a:endParaRPr lang="en-US" altLang="ko-KR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* </a:t>
            </a:r>
            <a:r>
              <a:rPr lang="ko-KR" altLang="en-US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업무시간 </a:t>
            </a:r>
            <a:r>
              <a:rPr lang="en-US" altLang="ko-KR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: </a:t>
            </a:r>
            <a:r>
              <a:rPr lang="ko-KR" altLang="en-US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오전 </a:t>
            </a:r>
            <a:r>
              <a:rPr lang="en-US" altLang="ko-KR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9</a:t>
            </a:r>
            <a:r>
              <a:rPr lang="ko-KR" altLang="en-US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시 </a:t>
            </a:r>
            <a:r>
              <a:rPr lang="en-US" altLang="ko-KR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~ </a:t>
            </a:r>
            <a:r>
              <a:rPr lang="ko-KR" altLang="en-US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오후 </a:t>
            </a:r>
            <a:r>
              <a:rPr lang="en-US" altLang="ko-KR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5</a:t>
            </a:r>
            <a:r>
              <a:rPr lang="ko-KR" altLang="en-US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시 </a:t>
            </a:r>
            <a:r>
              <a:rPr lang="en-US" altLang="ko-KR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점심시간 </a:t>
            </a:r>
            <a:r>
              <a:rPr lang="en-US" altLang="ko-KR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12:00~13:00)</a:t>
            </a:r>
            <a:endParaRPr lang="ko-KR" altLang="en-US" sz="24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rgbClr val="FF0000"/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3584415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9"/>
          <p:cNvSpPr>
            <a:spLocks noGrp="1"/>
          </p:cNvSpPr>
          <p:nvPr>
            <p:ph type="body" sz="quarter" idx="13"/>
          </p:nvPr>
        </p:nvSpPr>
        <p:spPr>
          <a:xfrm>
            <a:off x="5651900" y="1862052"/>
            <a:ext cx="3492103" cy="3127198"/>
          </a:xfrm>
        </p:spPr>
        <p:txBody>
          <a:bodyPr>
            <a:normAutofit/>
          </a:bodyPr>
          <a:lstStyle/>
          <a:p>
            <a:r>
              <a:rPr lang="ko-KR" altLang="en-US" sz="3300" dirty="0" smtClean="0"/>
              <a:t>학사관리 철저히</a:t>
            </a:r>
            <a:r>
              <a:rPr lang="en-US" altLang="ko-KR" sz="3300" dirty="0" smtClean="0"/>
              <a:t>!</a:t>
            </a:r>
          </a:p>
          <a:p>
            <a:r>
              <a:rPr lang="ko-KR" altLang="en-US" sz="3300" dirty="0" smtClean="0"/>
              <a:t>대학원 생활</a:t>
            </a:r>
            <a:endParaRPr lang="en-US" altLang="ko-KR" sz="3300" dirty="0" smtClean="0"/>
          </a:p>
          <a:p>
            <a:r>
              <a:rPr lang="ko-KR" altLang="en-US" sz="3300" dirty="0" smtClean="0"/>
              <a:t>파이팅</a:t>
            </a:r>
            <a:r>
              <a:rPr lang="en-US" altLang="ko-KR" sz="3300" dirty="0" smtClean="0"/>
              <a:t>!</a:t>
            </a:r>
            <a:endParaRPr lang="en-US" altLang="ko-KR" sz="3300" dirty="0" smtClean="0"/>
          </a:p>
        </p:txBody>
      </p:sp>
    </p:spTree>
    <p:extLst>
      <p:ext uri="{BB962C8B-B14F-4D97-AF65-F5344CB8AC3E}">
        <p14:creationId xmlns:p14="http://schemas.microsoft.com/office/powerpoint/2010/main" val="132648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_x73264992" descr="EMB00000ab805c8"/>
          <p:cNvPicPr>
            <a:picLocks noChangeAspect="1" noChangeArrowheads="1"/>
          </p:cNvPicPr>
          <p:nvPr/>
        </p:nvPicPr>
        <p:blipFill>
          <a:blip r:embed="rId2" cstate="print">
            <a:lum bright="54000"/>
            <a:grayscl/>
          </a:blip>
          <a:srcRect/>
          <a:stretch>
            <a:fillRect/>
          </a:stretch>
        </p:blipFill>
        <p:spPr bwMode="auto">
          <a:xfrm>
            <a:off x="2627784" y="1143296"/>
            <a:ext cx="3528392" cy="4229920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323528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156176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0" y="201359"/>
            <a:ext cx="9144000" cy="28803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275856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_x73269200" descr="EMB00000ab805c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69673"/>
            <a:ext cx="2736304" cy="723935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317358" y="501317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임동원 </a:t>
            </a:r>
            <a:r>
              <a:rPr lang="ko-KR" altLang="ko-KR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교수님</a:t>
            </a:r>
            <a:endParaRPr lang="en-US" altLang="ko-KR" sz="2400" b="1" dirty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  <a:p>
            <a:pPr algn="ctr" fontAlgn="t"/>
            <a:r>
              <a:rPr lang="ko-KR" altLang="en-US" sz="2400" b="1" dirty="0" err="1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구약학</a:t>
            </a:r>
            <a:endParaRPr lang="en-US" altLang="ko-KR" sz="2400" b="1" dirty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12" y="1772816"/>
            <a:ext cx="209775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247" y="1772816"/>
            <a:ext cx="216812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120171" y="497426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이희학</a:t>
            </a:r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 교수님</a:t>
            </a:r>
          </a:p>
          <a:p>
            <a:pPr algn="ctr"/>
            <a:r>
              <a:rPr lang="ko-KR" altLang="en-US" sz="2400" b="1" dirty="0" err="1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구약학</a:t>
            </a:r>
            <a:endParaRPr lang="ko-KR" altLang="en-US" sz="2400" b="1" dirty="0" smtClean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3528" y="4966813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이선희 </a:t>
            </a:r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명</a:t>
            </a:r>
            <a:r>
              <a:rPr lang="ko-KR" altLang="en-US" sz="2400" b="1" dirty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예</a:t>
            </a:r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 </a:t>
            </a:r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교수님</a:t>
            </a:r>
          </a:p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조직신학</a:t>
            </a:r>
            <a:endParaRPr lang="en-US" altLang="ko-KR" sz="2400" b="1" dirty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41" y="1772816"/>
            <a:ext cx="220344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63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_x73264992" descr="EMB00000ab805c8"/>
          <p:cNvPicPr>
            <a:picLocks noChangeAspect="1" noChangeArrowheads="1"/>
          </p:cNvPicPr>
          <p:nvPr/>
        </p:nvPicPr>
        <p:blipFill>
          <a:blip r:embed="rId2" cstate="print">
            <a:lum bright="54000"/>
            <a:grayscl/>
          </a:blip>
          <a:srcRect/>
          <a:stretch>
            <a:fillRect/>
          </a:stretch>
        </p:blipFill>
        <p:spPr bwMode="auto">
          <a:xfrm>
            <a:off x="2627784" y="1143296"/>
            <a:ext cx="3528392" cy="4229920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941378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414756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0" y="201359"/>
            <a:ext cx="9144000" cy="28803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_x73269200" descr="EMB00000ab805c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69673"/>
            <a:ext cx="2736304" cy="72393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95926" y="4956547"/>
            <a:ext cx="2493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유장환</a:t>
            </a:r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 교수님</a:t>
            </a:r>
          </a:p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조직신학</a:t>
            </a:r>
            <a:endParaRPr lang="en-US" altLang="ko-KR" sz="2400" b="1" dirty="0" smtClean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5464" y="4956548"/>
            <a:ext cx="2607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권오훈 </a:t>
            </a:r>
            <a:r>
              <a:rPr lang="ko-KR" altLang="en-US" sz="2400" b="1" dirty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교수님</a:t>
            </a:r>
          </a:p>
          <a:p>
            <a:pPr algn="ctr"/>
            <a:r>
              <a:rPr lang="ko-KR" altLang="en-US" sz="2400" b="1" dirty="0" err="1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선교학</a:t>
            </a:r>
            <a:endParaRPr lang="ko-KR" altLang="en-US" sz="2400" b="1" dirty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94" y="1769507"/>
            <a:ext cx="2182114" cy="258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8"/>
          <a:stretch/>
        </p:blipFill>
        <p:spPr bwMode="auto">
          <a:xfrm>
            <a:off x="5536046" y="1769507"/>
            <a:ext cx="2205692" cy="25922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36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_x73264992" descr="EMB00000ab805c8"/>
          <p:cNvPicPr>
            <a:picLocks noChangeAspect="1" noChangeArrowheads="1"/>
          </p:cNvPicPr>
          <p:nvPr/>
        </p:nvPicPr>
        <p:blipFill>
          <a:blip r:embed="rId2" cstate="print">
            <a:lum bright="54000"/>
            <a:grayscl/>
          </a:blip>
          <a:srcRect/>
          <a:stretch>
            <a:fillRect/>
          </a:stretch>
        </p:blipFill>
        <p:spPr bwMode="auto">
          <a:xfrm>
            <a:off x="2627784" y="1143296"/>
            <a:ext cx="3528392" cy="4229920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0" y="201359"/>
            <a:ext cx="9144000" cy="28803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043608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_x73269200" descr="EMB00000ab805c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69673"/>
            <a:ext cx="2736304" cy="723935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 bwMode="auto">
          <a:xfrm>
            <a:off x="1207151" y="1772816"/>
            <a:ext cx="212118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71600" y="4797152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권진호교수님</a:t>
            </a:r>
            <a:endParaRPr lang="en-US" altLang="ko-KR" sz="2400" b="1" dirty="0" smtClean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교회사</a:t>
            </a:r>
            <a:endParaRPr lang="en-US" altLang="ko-KR" sz="2400" b="1" dirty="0" smtClean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292080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5292080" y="4797152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김정희교수님</a:t>
            </a:r>
            <a:endParaRPr lang="en-US" altLang="ko-KR" sz="2400" b="1" dirty="0" smtClean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기독교교육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7" b="2987"/>
          <a:stretch/>
        </p:blipFill>
        <p:spPr>
          <a:xfrm>
            <a:off x="5418279" y="1793091"/>
            <a:ext cx="2195873" cy="255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2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_x73264992" descr="EMB00000ab805c8"/>
          <p:cNvPicPr>
            <a:picLocks noChangeAspect="1" noChangeArrowheads="1"/>
          </p:cNvPicPr>
          <p:nvPr/>
        </p:nvPicPr>
        <p:blipFill>
          <a:blip r:embed="rId2" cstate="print">
            <a:lum bright="54000"/>
            <a:grayscl/>
          </a:blip>
          <a:srcRect/>
          <a:stretch>
            <a:fillRect/>
          </a:stretch>
        </p:blipFill>
        <p:spPr bwMode="auto">
          <a:xfrm>
            <a:off x="2627784" y="1143296"/>
            <a:ext cx="3528392" cy="4229920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0" y="201359"/>
            <a:ext cx="9144000" cy="28803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043608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_x73269200" descr="EMB00000ab805c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69673"/>
            <a:ext cx="2736304" cy="723935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971600" y="4941168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서길원교수님</a:t>
            </a:r>
            <a:endParaRPr lang="en-US" altLang="ko-KR" sz="2400" b="1" dirty="0" smtClean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  <a:p>
            <a:pPr algn="ctr"/>
            <a:r>
              <a:rPr lang="ko-KR" altLang="en-US" sz="2400" b="1" dirty="0" err="1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구약학</a:t>
            </a:r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 담당</a:t>
            </a:r>
            <a:endParaRPr lang="en-US" altLang="ko-KR" sz="2400" b="1" dirty="0" smtClean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292080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5292080" y="4902259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서동원교수님</a:t>
            </a:r>
            <a:endParaRPr lang="en-US" altLang="ko-KR" sz="2400" b="1" dirty="0" smtClean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실천신학 담당 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/>
          <a:srcRect l="4348" t="8013" r="4348" b="8572"/>
          <a:stretch/>
        </p:blipFill>
        <p:spPr>
          <a:xfrm>
            <a:off x="1259632" y="1809677"/>
            <a:ext cx="2016224" cy="251856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5"/>
          <a:srcRect l="3704" t="5877" r="3704" b="5962"/>
          <a:stretch/>
        </p:blipFill>
        <p:spPr>
          <a:xfrm>
            <a:off x="5463897" y="1809676"/>
            <a:ext cx="2088232" cy="251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9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_x73264992" descr="EMB00000ab805c8"/>
          <p:cNvPicPr>
            <a:picLocks noChangeAspect="1" noChangeArrowheads="1"/>
          </p:cNvPicPr>
          <p:nvPr/>
        </p:nvPicPr>
        <p:blipFill>
          <a:blip r:embed="rId2" cstate="print">
            <a:lum bright="54000"/>
            <a:grayscl/>
          </a:blip>
          <a:srcRect/>
          <a:stretch>
            <a:fillRect/>
          </a:stretch>
        </p:blipFill>
        <p:spPr bwMode="auto">
          <a:xfrm>
            <a:off x="2627784" y="1143296"/>
            <a:ext cx="3528392" cy="4229920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323528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156176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0" y="201359"/>
            <a:ext cx="9144000" cy="28803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275856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_x73269200" descr="EMB00000ab805c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69673"/>
            <a:ext cx="2736304" cy="72393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78076" y="4813530"/>
            <a:ext cx="2493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박경식 교수님</a:t>
            </a:r>
          </a:p>
          <a:p>
            <a:pPr algn="ctr"/>
            <a:r>
              <a:rPr lang="ko-KR" altLang="en-US" sz="2400" b="1" dirty="0" err="1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구약학</a:t>
            </a:r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 담당</a:t>
            </a:r>
            <a:endParaRPr lang="en-US" altLang="ko-KR" sz="2400" b="1" dirty="0" smtClean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49155" y="4813528"/>
            <a:ext cx="2607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이긍재</a:t>
            </a:r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 </a:t>
            </a:r>
            <a:r>
              <a:rPr lang="ko-KR" altLang="en-US" sz="2400" b="1" dirty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교수님</a:t>
            </a:r>
          </a:p>
          <a:p>
            <a:pPr algn="ctr"/>
            <a:r>
              <a:rPr lang="ko-KR" altLang="en-US" sz="2400" b="1" dirty="0" err="1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구</a:t>
            </a:r>
            <a:r>
              <a:rPr lang="ko-KR" altLang="en-US" sz="2400" b="1" dirty="0" err="1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약</a:t>
            </a:r>
            <a:r>
              <a:rPr lang="ko-KR" altLang="en-US" sz="2400" b="1" dirty="0" err="1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학</a:t>
            </a:r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 담당</a:t>
            </a:r>
            <a:endParaRPr lang="en-US" altLang="ko-KR" sz="2400" b="1" dirty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49885" y="4813529"/>
            <a:ext cx="247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이효</a:t>
            </a:r>
            <a:r>
              <a:rPr lang="ko-KR" altLang="en-US" sz="2400" b="1" dirty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주</a:t>
            </a:r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 </a:t>
            </a:r>
            <a:r>
              <a:rPr lang="ko-KR" altLang="en-US" sz="2400" b="1" dirty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교수님</a:t>
            </a:r>
          </a:p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실천신</a:t>
            </a:r>
            <a:r>
              <a:rPr lang="ko-KR" altLang="en-US" sz="2400" b="1" dirty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학</a:t>
            </a:r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 담당</a:t>
            </a:r>
            <a:endParaRPr lang="ko-KR" altLang="en-US" b="1" dirty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/>
          <a:srcRect l="3572" t="2857" r="3572" b="2857"/>
          <a:stretch/>
        </p:blipFill>
        <p:spPr>
          <a:xfrm>
            <a:off x="539552" y="1789433"/>
            <a:ext cx="2016224" cy="255905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5"/>
          <a:srcRect l="4769" t="4321"/>
          <a:stretch/>
        </p:blipFill>
        <p:spPr>
          <a:xfrm>
            <a:off x="3491880" y="1742248"/>
            <a:ext cx="2012131" cy="261217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6"/>
          <a:srcRect l="6792" t="8995" r="5689" b="2807"/>
          <a:stretch/>
        </p:blipFill>
        <p:spPr>
          <a:xfrm>
            <a:off x="6344825" y="1789433"/>
            <a:ext cx="201622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2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1647</TotalTime>
  <Words>1344</Words>
  <Application>Microsoft Office PowerPoint</Application>
  <PresentationFormat>화면 슬라이드 쇼(4:3)</PresentationFormat>
  <Paragraphs>347</Paragraphs>
  <Slides>41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41</vt:i4>
      </vt:variant>
    </vt:vector>
  </HeadingPairs>
  <TitlesOfParts>
    <vt:vector size="55" baseType="lpstr">
      <vt:lpstr>굴림</vt:lpstr>
      <vt:lpstr>Arial</vt:lpstr>
      <vt:lpstr>나눔고딕 Light</vt:lpstr>
      <vt:lpstr>HY궁서B</vt:lpstr>
      <vt:lpstr>Calibri Light</vt:lpstr>
      <vt:lpstr>아리따-돋움(TTF)-Medium</vt:lpstr>
      <vt:lpstr>아리따-부리(OTF)-Bold</vt:lpstr>
      <vt:lpstr>HY울릉도M</vt:lpstr>
      <vt:lpstr>Calibri</vt:lpstr>
      <vt:lpstr>맑은 고딕</vt:lpstr>
      <vt:lpstr>나눔고딕</vt:lpstr>
      <vt:lpstr>아리따-돋움(TTF)-Bold</vt:lpstr>
      <vt:lpstr>아리따-부리(OTF)-SemiBold</vt:lpstr>
      <vt:lpstr>Office 테마</vt:lpstr>
      <vt:lpstr>PowerPoint 프레젠테이션</vt:lpstr>
      <vt:lpstr>목   차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CONTENTS</vt:lpstr>
      <vt:lpstr>계열구분 및 수업·재학연한</vt:lpstr>
      <vt:lpstr>등록 및 휴학, 복학</vt:lpstr>
      <vt:lpstr>등록 및 휴학, 복학</vt:lpstr>
      <vt:lpstr>이수학점</vt:lpstr>
      <vt:lpstr>이수학점</vt:lpstr>
      <vt:lpstr>이수학점</vt:lpstr>
      <vt:lpstr>이수학점</vt:lpstr>
      <vt:lpstr>PowerPoint 프레젠테이션</vt:lpstr>
      <vt:lpstr>이수학점</vt:lpstr>
      <vt:lpstr>PowerPoint 프레젠테이션</vt:lpstr>
      <vt:lpstr>PowerPoint 프레젠테이션</vt:lpstr>
      <vt:lpstr>PowerPoint 프레젠테이션</vt:lpstr>
      <vt:lpstr>PowerPoint 프레젠테이션</vt:lpstr>
      <vt:lpstr>Th.M. 예시 : ) 논문대체 신청</vt:lpstr>
      <vt:lpstr>M.Div. 예시 : ) 논문대체 신청</vt:lpstr>
      <vt:lpstr>논문 예시 : ) Th.M.과정+논문신청</vt:lpstr>
      <vt:lpstr>수강신청방법 안내</vt:lpstr>
      <vt:lpstr>수강신청방법 안내</vt:lpstr>
      <vt:lpstr>수강신청방법 안내</vt:lpstr>
      <vt:lpstr>PowerPoint 프레젠테이션</vt:lpstr>
      <vt:lpstr>PowerPoint 프레젠테이션</vt:lpstr>
      <vt:lpstr>PowerPoint 프레젠테이션</vt:lpstr>
      <vt:lpstr>영어수업에 대한 안내</vt:lpstr>
      <vt:lpstr>성경시험</vt:lpstr>
      <vt:lpstr>채플과 교회실습에 대한 안내</vt:lpstr>
      <vt:lpstr>종합시험에 대한 안내</vt:lpstr>
      <vt:lpstr>장학금에 대한 안내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이의헌</dc:creator>
  <cp:lastModifiedBy>Temp</cp:lastModifiedBy>
  <cp:revision>86</cp:revision>
  <cp:lastPrinted>2017-02-28T01:35:03Z</cp:lastPrinted>
  <dcterms:created xsi:type="dcterms:W3CDTF">2016-12-23T10:41:34Z</dcterms:created>
  <dcterms:modified xsi:type="dcterms:W3CDTF">2018-02-20T02:10:28Z</dcterms:modified>
</cp:coreProperties>
</file>