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292" r:id="rId11"/>
    <p:sldId id="264" r:id="rId12"/>
    <p:sldId id="300" r:id="rId13"/>
    <p:sldId id="301" r:id="rId14"/>
    <p:sldId id="267" r:id="rId15"/>
    <p:sldId id="270" r:id="rId16"/>
    <p:sldId id="263" r:id="rId17"/>
    <p:sldId id="304" r:id="rId18"/>
    <p:sldId id="265" r:id="rId19"/>
    <p:sldId id="305" r:id="rId20"/>
    <p:sldId id="266" r:id="rId21"/>
    <p:sldId id="262" r:id="rId22"/>
    <p:sldId id="302" r:id="rId23"/>
    <p:sldId id="268" r:id="rId24"/>
    <p:sldId id="269" r:id="rId25"/>
    <p:sldId id="271" r:id="rId26"/>
    <p:sldId id="272" r:id="rId27"/>
    <p:sldId id="280" r:id="rId28"/>
    <p:sldId id="281" r:id="rId29"/>
    <p:sldId id="282" r:id="rId30"/>
    <p:sldId id="284" r:id="rId31"/>
    <p:sldId id="285" r:id="rId32"/>
    <p:sldId id="274" r:id="rId33"/>
    <p:sldId id="276" r:id="rId34"/>
    <p:sldId id="277" r:id="rId35"/>
    <p:sldId id="275" r:id="rId36"/>
    <p:sldId id="278" r:id="rId37"/>
    <p:sldId id="286" r:id="rId38"/>
    <p:sldId id="288" r:id="rId39"/>
    <p:sldId id="289" r:id="rId40"/>
    <p:sldId id="290" r:id="rId41"/>
    <p:sldId id="291" r:id="rId42"/>
  </p:sldIdLst>
  <p:sldSz cx="9144000" cy="6858000" type="screen4x3"/>
  <p:notesSz cx="9939338" cy="6805613"/>
  <p:embeddedFontLst>
    <p:embeddedFont>
      <p:font typeface="나눔고딕 Light" panose="020B0600000101010101" charset="-127"/>
      <p:regular r:id="rId45"/>
    </p:embeddedFont>
    <p:embeddedFont>
      <p:font typeface="HY궁서B" panose="02030600000101010101" pitchFamily="18" charset="-127"/>
      <p:regular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아리따-돋움(TTF)-Medium" panose="02020603020101020101" pitchFamily="18" charset="-127"/>
      <p:regular r:id="rId49"/>
    </p:embeddedFont>
    <p:embeddedFont>
      <p:font typeface="HY울릉도M" panose="02030600000101010101" pitchFamily="18" charset="-127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맑은 고딕" panose="020B0503020000020004" pitchFamily="50" charset="-127"/>
      <p:regular r:id="rId55"/>
      <p:bold r:id="rId56"/>
    </p:embeddedFont>
    <p:embeddedFont>
      <p:font typeface="나눔고딕" panose="020D0604000000000000" pitchFamily="50" charset="-127"/>
      <p:regular r:id="rId57"/>
    </p:embeddedFont>
    <p:embeddedFont>
      <p:font typeface="아리따-돋움(TTF)-Bold" panose="02020603020101020101" pitchFamily="18" charset="-127"/>
      <p:regular r:id="rId5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2B0"/>
    <a:srgbClr val="FF9966"/>
    <a:srgbClr val="F2F2F2"/>
    <a:srgbClr val="C9C9C9"/>
    <a:srgbClr val="759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712" autoAdjust="0"/>
  </p:normalViewPr>
  <p:slideViewPr>
    <p:cSldViewPr snapToGrid="0" showGuides="1">
      <p:cViewPr>
        <p:scale>
          <a:sx n="75" d="100"/>
          <a:sy n="75" d="100"/>
        </p:scale>
        <p:origin x="-1152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2018-02-20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2018-02-20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201"/>
            <a:ext cx="7951470" cy="26797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전기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CONTENTS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952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/5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감리교계열의 신학과를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졸업한자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목원대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협성대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감신대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5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/6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5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타교단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신학과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또는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일반계열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대학교를 졸업한자</a:t>
            </a: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계열구분 및 수업</a:t>
            </a:r>
            <a:r>
              <a:rPr lang="en-US" altLang="ko-KR" dirty="0" smtClean="0"/>
              <a:t>·</a:t>
            </a:r>
            <a:r>
              <a:rPr lang="ko-KR" altLang="en-US" dirty="0" smtClean="0"/>
              <a:t>재학연한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4148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4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연구등록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학점만을 이수하고 학위를 취득하지 못한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원생은 학위를 취득할 때까지 연구등록을 한다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543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682069"/>
            <a:ext cx="7877078" cy="49134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휴학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일반휴학은 재학 중 최대 </a:t>
            </a:r>
            <a:r>
              <a:rPr lang="en-US" altLang="ko-KR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4</a:t>
            </a:r>
            <a:r>
              <a:rPr lang="ko-KR" altLang="en-US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학기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군휴학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예외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휴학원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출력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▶작성 후 제출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복학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신청서 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미제출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종합정보시스템▶학사행정▶복학신청</a:t>
            </a: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제대복학자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외국인은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복학원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출력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작성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제적 </a:t>
            </a:r>
            <a:r>
              <a:rPr lang="en-US" altLang="ko-KR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미복학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미등록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재학연한 초과자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9221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95131"/>
            <a:ext cx="7446916" cy="3827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　　                  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5358571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2139515"/>
            <a:ext cx="7375864" cy="3942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5660411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3783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웨슬리영성수련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**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격학기로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개설됨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(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채플제외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기안수자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및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비목회자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과정은 제외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03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 </a:t>
            </a:r>
            <a:r>
              <a:rPr lang="ko-KR" altLang="en-US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개설계획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웨슬리영성수련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채플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(P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),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2893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022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구약개론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</a:rPr>
              <a:t>** </a:t>
            </a:r>
            <a:r>
              <a:rPr lang="ko-KR" altLang="en-US" sz="2400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격학기로</a:t>
            </a:r>
            <a:r>
              <a:rPr lang="ko-KR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개설됨</a:t>
            </a:r>
            <a:endParaRPr lang="en-US" altLang="ko-KR" sz="24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신학대학원 위원회의 </a:t>
            </a:r>
            <a:r>
              <a:rPr lang="ko-KR" altLang="en-US" sz="2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회의를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거쳐 인정받을 수 있다</a:t>
            </a: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endParaRPr lang="ko-KR" altLang="en-US" sz="1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6369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 개설계획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구약개론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963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가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대학원 소개</a:t>
            </a:r>
            <a:endParaRPr lang="en-US" altLang="ko-KR" sz="3600" dirty="0" smtClean="0"/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교수 소개</a:t>
            </a:r>
            <a:endParaRPr lang="en-US" altLang="ko-KR" sz="2000" dirty="0" smtClean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err="1" smtClean="0"/>
              <a:t>원우회</a:t>
            </a:r>
            <a:r>
              <a:rPr lang="ko-KR" altLang="en-US" sz="2000" dirty="0" smtClean="0"/>
              <a:t> 소개</a:t>
            </a:r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나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학사 안내</a:t>
            </a:r>
            <a:endParaRPr lang="en-US" altLang="ko-KR" sz="36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37679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학점 이상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/B+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이상의 성적을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취득한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과목에 한하여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신학대학원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위원회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인정받을 수 있다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학부이수학점을 인정받을 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해당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학점을 제외한 학점만 이수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조직신학</a:t>
            </a: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실천신학</a:t>
            </a: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기독교교육학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***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(9)+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타전공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(12)+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자유전공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(3)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타전공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 외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분야에서 한 과목씩 이수하여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자유전공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과목까지만 수강신청 가능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4473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667933"/>
            <a:ext cx="8275240" cy="4720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논문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or</a:t>
            </a:r>
            <a:r>
              <a:rPr lang="ko-KR" altLang="en-US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논문대체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(6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sz="1800" b="1" dirty="0">
              <a:ln>
                <a:solidFill>
                  <a:prstClr val="black">
                    <a:lumMod val="85000"/>
                    <a:lumOff val="15000"/>
                    <a:alpha val="3000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Th.M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2-3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M.Div. 4-5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학기에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신청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작성자는 마지막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학기에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을 수강신청하고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논문을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작성함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논문지도비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논문심사비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Or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논문작성자는 자기전공과목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0857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765730"/>
            <a:ext cx="7411640" cy="47256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학기 </a:t>
            </a: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신청학점</a:t>
            </a:r>
            <a:r>
              <a:rPr lang="en-US" altLang="ko-KR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최소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~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21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조기졸업 없음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000" dirty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전공학점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제한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, 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일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-</a:t>
            </a: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 인정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수업시수의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3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분의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2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이상 출석하고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, 70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점 이상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.</a:t>
            </a: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장학금 대상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직전학기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총 </a:t>
            </a:r>
            <a:r>
              <a:rPr lang="ko-KR" altLang="en-US" b="1" dirty="0" err="1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취득학점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9" name="제목 11"/>
          <p:cNvSpPr txBox="1">
            <a:spLocks/>
          </p:cNvSpPr>
          <p:nvPr/>
        </p:nvSpPr>
        <p:spPr>
          <a:xfrm>
            <a:off x="1699177" y="743434"/>
            <a:ext cx="5475980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2800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수강신청 및 학점취득 시 유의사항</a:t>
            </a:r>
            <a:endParaRPr lang="ko-KR" altLang="en-US" sz="2000" dirty="0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1" name="직선 연결선 1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117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97" y="641354"/>
            <a:ext cx="8570071" cy="576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43355" y="261810"/>
            <a:ext cx="5022944" cy="264135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543355" y="632477"/>
            <a:ext cx="5315666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Th.M.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 </a:t>
            </a:r>
            <a:r>
              <a:rPr lang="ko-KR" altLang="en-US" sz="1500" dirty="0" err="1"/>
              <a:t>논문대체</a:t>
            </a:r>
            <a:r>
              <a:rPr lang="ko-KR" altLang="en-US" sz="150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23788212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0" y="577048"/>
            <a:ext cx="8722283" cy="582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41357"/>
            <a:ext cx="4760161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M.Div.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</a:t>
            </a:r>
            <a:r>
              <a:rPr lang="ko-KR" altLang="en-US" sz="3000" dirty="0"/>
              <a:t> </a:t>
            </a:r>
            <a:r>
              <a:rPr lang="ko-KR" altLang="en-US" sz="1350" dirty="0" err="1"/>
              <a:t>논문대체</a:t>
            </a:r>
            <a:r>
              <a:rPr lang="ko-KR" altLang="en-US" sz="135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681689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8" y="685745"/>
            <a:ext cx="8732487" cy="59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3" y="421611"/>
            <a:ext cx="5227128" cy="19982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85746"/>
            <a:ext cx="4508225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ko-KR" altLang="en-US" sz="3000" dirty="0"/>
              <a:t>논문 예시 </a:t>
            </a:r>
            <a:r>
              <a:rPr lang="en-US" altLang="ko-KR" sz="3000" dirty="0"/>
              <a:t>: ) </a:t>
            </a:r>
            <a:r>
              <a:rPr lang="en-US" altLang="ko-KR" sz="1350" dirty="0"/>
              <a:t>Th.M.</a:t>
            </a:r>
            <a:r>
              <a:rPr lang="ko-KR" altLang="en-US" sz="1350" dirty="0"/>
              <a:t>과정</a:t>
            </a:r>
            <a:r>
              <a:rPr lang="en-US" altLang="ko-KR" sz="1350" dirty="0"/>
              <a:t>+</a:t>
            </a:r>
            <a:r>
              <a:rPr lang="ko-KR" altLang="en-US" sz="1350" dirty="0" err="1"/>
              <a:t>논문신청</a:t>
            </a:r>
            <a:endParaRPr lang="ko-KR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2286896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70152" y="4282351"/>
            <a:ext cx="320704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종합정보시스템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 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클릭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19696" y="5536954"/>
            <a:ext cx="4332684" cy="1200329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~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화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4726033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404816" y="1776887"/>
            <a:ext cx="7002065" cy="480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118414" y="680301"/>
            <a:ext cx="1970517" cy="1373054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학번찾기</a:t>
            </a:r>
            <a:endParaRPr lang="en-US" altLang="ko-KR" sz="2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성명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주민번호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800" b="1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878798" y="4148495"/>
            <a:ext cx="954286" cy="33158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686757" y="1863027"/>
            <a:ext cx="5380796" cy="227927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2952158" y="4167539"/>
            <a:ext cx="1124545" cy="28217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4076703" y="4103490"/>
            <a:ext cx="3095626" cy="22978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189290" y="3107771"/>
            <a:ext cx="1899642" cy="2599135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최초등록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생년월일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확인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 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1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3901600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19" y="1179436"/>
            <a:ext cx="8450456" cy="567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304925" y="2085975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5670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35496" y="5301208"/>
            <a:ext cx="9144000" cy="119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ko-KR" altLang="en-US" sz="5400" b="1" spc="-150" dirty="0" smtClean="0">
                <a:solidFill>
                  <a:srgbClr val="AE15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아리따-부리(OTF)-Bold" panose="02020603020101020101" pitchFamily="18" charset="-127"/>
                <a:ea typeface="아리따-부리(OTF)-Bold" panose="02020603020101020101" pitchFamily="18" charset="-127"/>
              </a:rPr>
              <a:t>목원대학교 신학대학원 교수진</a:t>
            </a:r>
            <a:endParaRPr lang="fr-FR" altLang="ko-KR" sz="4800" b="1" i="1" spc="-150" dirty="0">
              <a:solidFill>
                <a:srgbClr val="AE15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아리따-부리(OTF)-Bold" panose="02020603020101020101" pitchFamily="18" charset="-127"/>
              <a:ea typeface="아리따-부리(OTF)-Bold" panose="02020603020101020101" pitchFamily="18" charset="-127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8"/>
          <a:stretch/>
        </p:blipFill>
        <p:spPr bwMode="auto">
          <a:xfrm>
            <a:off x="425366" y="1126000"/>
            <a:ext cx="8453881" cy="53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3" y="5178462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89493" y="3726088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871471" y="4317941"/>
            <a:ext cx="3635858" cy="101609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71944" y="218275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제목 11"/>
          <p:cNvSpPr txBox="1">
            <a:spLocks/>
          </p:cNvSpPr>
          <p:nvPr/>
        </p:nvSpPr>
        <p:spPr>
          <a:xfrm>
            <a:off x="1386860" y="6898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7949577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943225"/>
            <a:ext cx="4908083" cy="3849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46886" y="2387601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1"/>
          <p:cNvSpPr txBox="1">
            <a:spLocks/>
          </p:cNvSpPr>
          <p:nvPr/>
        </p:nvSpPr>
        <p:spPr>
          <a:xfrm>
            <a:off x="1386860" y="6898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수강신청방법 안내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7029887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133599"/>
            <a:ext cx="8043199" cy="42050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웨슬리신학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 smtClean="0"/>
          </a:p>
          <a:p>
            <a:pPr marL="0" indent="0">
              <a:buNone/>
              <a:defRPr/>
            </a:pPr>
            <a:endParaRPr lang="en-US" altLang="ko-KR" sz="1100" dirty="0"/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채플은 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5" name="제목 11"/>
          <p:cNvSpPr txBox="1">
            <a:spLocks/>
          </p:cNvSpPr>
          <p:nvPr/>
        </p:nvSpPr>
        <p:spPr>
          <a:xfrm>
            <a:off x="1386860" y="7152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학부학점인정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880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16984" y="2253207"/>
            <a:ext cx="8478441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신학영어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영어수업 대상자 확인은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층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게시판을 참고하시기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004</a:t>
            </a:r>
            <a:endParaRPr lang="ko-KR" altLang="en-US" sz="2400" dirty="0"/>
          </a:p>
        </p:txBody>
      </p:sp>
      <p:sp>
        <p:nvSpPr>
          <p:cNvPr id="19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영어수업에 대한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1" name="직선 연결선 2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0227" y="2020190"/>
            <a:ext cx="8305446" cy="4355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**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성경시험  응시 대상자 확인은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층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게시판을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참고하시기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바랍니다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신청서와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</a:p>
          <a:p>
            <a:pPr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382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005</a:t>
            </a:r>
            <a:endParaRPr lang="ko-KR" altLang="en-US" sz="2400" dirty="0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5594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성경시험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75935"/>
            <a:ext cx="7446916" cy="3828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 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M.Div.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졸업 불가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 실습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채플 이수 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매학기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지도교수와 상담 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교회실습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보고서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006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4324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채플과 </a:t>
            </a:r>
            <a:r>
              <a:rPr lang="ko-KR" altLang="en-US" dirty="0" err="1" smtClean="0"/>
              <a:t>교회실습에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3" y="355600"/>
            <a:ext cx="2201078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890820"/>
            <a:ext cx="7487840" cy="4649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1. Th.M.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이상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자로서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외국어 시험에 합격하고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졸업에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필요한 학점을 이수한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논문학기에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과목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이하만 남은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신청서와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63132" y="741280"/>
            <a:ext cx="12533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007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3166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종합시험에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008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33122" y="17907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5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재학생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 </a:t>
            </a:r>
            <a:r>
              <a:rPr lang="ko-KR" altLang="en-US" sz="4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특성화장학금</a:t>
            </a:r>
            <a:endParaRPr lang="en-US" altLang="ko-KR" sz="1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재학조교장학금</a:t>
            </a:r>
            <a:endParaRPr lang="en-US" altLang="ko-KR" sz="14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기타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감리교단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장학금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,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재직조교 장학금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등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모든 장학금의 수혜 범위 및 대상은 신학대학원 위원회 회의를 통해 결정됨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장학금 지급자격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: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직전학기 취득학점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9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학점 이상인자로서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B+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이상 취득한 자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  <a:endParaRPr lang="ko-KR" altLang="en-US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32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0204" y="777014"/>
            <a:ext cx="112844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991190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arenR"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학사일정 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신학대학원 홈페이지를 참고하시기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4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2)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종합정보시스템에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입력하여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00259" y="722438"/>
            <a:ext cx="1095191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905465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입학지원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서류 중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졸업예정증명서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제출자는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필히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졸업증명서와 성적증명서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각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부를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금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까지 신학대학원 사무실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(A302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로   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제출해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*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기한엄수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미제출시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입학이 취소될 수 있음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예비군 관련 문의사항은 예비군연대로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문의하시기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042)829-7176)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조은하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신학대학원 원장</a:t>
            </a:r>
            <a:endParaRPr lang="en-US" altLang="ko-KR" sz="2400" b="1" dirty="0">
              <a:solidFill>
                <a:srgbClr val="FF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4168" y="508518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김흥수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131840" y="508518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김기련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24490"/>
            <a:ext cx="2127969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5" y="1835801"/>
            <a:ext cx="2153193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5" name="_x196822576" descr="EMB00001e70012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454128" y="1795968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8516" y="722438"/>
            <a:ext cx="1111817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각종 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에서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발급합니다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학생증 발급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스마트카드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은 신학대학원 홈페이지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공지사항을 참고해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연락주시기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042)829-7052~3)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업무시간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~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점심시간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8441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smtClean="0"/>
              <a:t>학사관리 철저히</a:t>
            </a:r>
            <a:r>
              <a:rPr lang="en-US" altLang="ko-KR" sz="3300" dirty="0" smtClean="0"/>
              <a:t>!</a:t>
            </a:r>
          </a:p>
          <a:p>
            <a:r>
              <a:rPr lang="ko-KR" altLang="en-US" sz="3300" dirty="0" smtClean="0"/>
              <a:t>대학원 생활</a:t>
            </a:r>
            <a:endParaRPr lang="en-US" altLang="ko-KR" sz="3300" dirty="0" smtClean="0"/>
          </a:p>
          <a:p>
            <a:r>
              <a:rPr lang="ko-KR" altLang="en-US" sz="3300" dirty="0" smtClean="0"/>
              <a:t>파이팅</a:t>
            </a:r>
            <a:r>
              <a:rPr lang="en-US" altLang="ko-KR" sz="3300" dirty="0" smtClean="0"/>
              <a:t>!</a:t>
            </a:r>
            <a:endParaRPr lang="en-US" altLang="ko-KR" sz="3300" dirty="0" smtClean="0"/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31735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임동원 </a:t>
            </a:r>
            <a:r>
              <a:rPr lang="ko-KR" altLang="ko-KR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fontAlgn="t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1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7" y="1772816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120171" y="497426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이희학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ko-KR" altLang="en-US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이선희 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명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예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1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94137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147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5926" y="4956547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유장환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5464" y="495654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권오훈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선교학</a:t>
            </a:r>
            <a:endParaRPr lang="ko-KR" altLang="en-US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94" y="1769507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5536046" y="176950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3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207151" y="1772816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권진호교수님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김정희교수님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94116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서길원교수님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9022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서동원교수님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실천신학 담당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4348" t="8013" r="4348" b="8572"/>
          <a:stretch/>
        </p:blipFill>
        <p:spPr>
          <a:xfrm>
            <a:off x="1259632" y="1809677"/>
            <a:ext cx="2016224" cy="25185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rcRect l="3704" t="5877" r="3704" b="5962"/>
          <a:stretch/>
        </p:blipFill>
        <p:spPr>
          <a:xfrm>
            <a:off x="5463897" y="1809676"/>
            <a:ext cx="2088232" cy="25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박경식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이긍재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</a:t>
            </a:r>
            <a:r>
              <a:rPr lang="ko-KR" altLang="en-US" sz="2400" b="1" dirty="0" err="1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약</a:t>
            </a:r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9885" y="4813529"/>
            <a:ext cx="247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이효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주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ko-KR" altLang="en-US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3572" t="2857" r="3572" b="2857"/>
          <a:stretch/>
        </p:blipFill>
        <p:spPr>
          <a:xfrm>
            <a:off x="539552" y="1789433"/>
            <a:ext cx="2016224" cy="2559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l="4769" t="4321"/>
          <a:stretch/>
        </p:blipFill>
        <p:spPr>
          <a:xfrm>
            <a:off x="3491880" y="1742248"/>
            <a:ext cx="2012131" cy="26121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/>
          <a:srcRect l="6792" t="8995" r="5689" b="2807"/>
          <a:stretch/>
        </p:blipFill>
        <p:spPr>
          <a:xfrm>
            <a:off x="6344825" y="1789433"/>
            <a:ext cx="201622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1647</TotalTime>
  <Words>1344</Words>
  <Application>Microsoft Office PowerPoint</Application>
  <PresentationFormat>화면 슬라이드 쇼(4:3)</PresentationFormat>
  <Paragraphs>347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5" baseType="lpstr">
      <vt:lpstr>굴림</vt:lpstr>
      <vt:lpstr>Arial</vt:lpstr>
      <vt:lpstr>나눔고딕 Light</vt:lpstr>
      <vt:lpstr>HY궁서B</vt:lpstr>
      <vt:lpstr>Calibri Light</vt:lpstr>
      <vt:lpstr>아리따-돋움(TTF)-Medium</vt:lpstr>
      <vt:lpstr>아리따-부리(OTF)-Bold</vt:lpstr>
      <vt:lpstr>HY울릉도M</vt:lpstr>
      <vt:lpstr>Calibri</vt:lpstr>
      <vt:lpstr>맑은 고딕</vt:lpstr>
      <vt:lpstr>나눔고딕</vt:lpstr>
      <vt:lpstr>아리따-돋움(TTF)-Bold</vt:lpstr>
      <vt:lpstr>아리따-부리(OTF)-SemiBold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CONTENTS</vt:lpstr>
      <vt:lpstr>계열구분 및 수업·재학연한</vt:lpstr>
      <vt:lpstr>등록 및 휴학, 복학</vt:lpstr>
      <vt:lpstr>등록 및 휴학, 복학</vt:lpstr>
      <vt:lpstr>이수학점</vt:lpstr>
      <vt:lpstr>이수학점</vt:lpstr>
      <vt:lpstr>이수학점</vt:lpstr>
      <vt:lpstr>이수학점</vt:lpstr>
      <vt:lpstr>PowerPoint 프레젠테이션</vt:lpstr>
      <vt:lpstr>이수학점</vt:lpstr>
      <vt:lpstr>PowerPoint 프레젠테이션</vt:lpstr>
      <vt:lpstr>PowerPoint 프레젠테이션</vt:lpstr>
      <vt:lpstr>PowerPoint 프레젠테이션</vt:lpstr>
      <vt:lpstr>PowerPoint 프레젠테이션</vt:lpstr>
      <vt:lpstr>Th.M. 예시 : ) 논문대체 신청</vt:lpstr>
      <vt:lpstr>M.Div. 예시 : ) 논문대체 신청</vt:lpstr>
      <vt:lpstr>논문 예시 : ) Th.M.과정+논문신청</vt:lpstr>
      <vt:lpstr>수강신청방법 안내</vt:lpstr>
      <vt:lpstr>수강신청방법 안내</vt:lpstr>
      <vt:lpstr>수강신청방법 안내</vt:lpstr>
      <vt:lpstr>PowerPoint 프레젠테이션</vt:lpstr>
      <vt:lpstr>PowerPoint 프레젠테이션</vt:lpstr>
      <vt:lpstr>PowerPoint 프레젠테이션</vt:lpstr>
      <vt:lpstr>영어수업에 대한 안내</vt:lpstr>
      <vt:lpstr>성경시험</vt:lpstr>
      <vt:lpstr>채플과 교회실습에 대한 안내</vt:lpstr>
      <vt:lpstr>종합시험에 대한 안내</vt:lpstr>
      <vt:lpstr>장학금에 대한 안내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Temp</cp:lastModifiedBy>
  <cp:revision>86</cp:revision>
  <cp:lastPrinted>2017-02-28T01:35:03Z</cp:lastPrinted>
  <dcterms:created xsi:type="dcterms:W3CDTF">2016-12-23T10:41:34Z</dcterms:created>
  <dcterms:modified xsi:type="dcterms:W3CDTF">2018-02-20T02:10:28Z</dcterms:modified>
</cp:coreProperties>
</file>