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337" r:id="rId4"/>
    <p:sldId id="338" r:id="rId5"/>
    <p:sldId id="339" r:id="rId6"/>
    <p:sldId id="340" r:id="rId7"/>
    <p:sldId id="341" r:id="rId8"/>
    <p:sldId id="334" r:id="rId9"/>
    <p:sldId id="320" r:id="rId10"/>
    <p:sldId id="331" r:id="rId11"/>
    <p:sldId id="332" r:id="rId12"/>
    <p:sldId id="322" r:id="rId13"/>
    <p:sldId id="323" r:id="rId14"/>
    <p:sldId id="333" r:id="rId15"/>
    <p:sldId id="324" r:id="rId16"/>
    <p:sldId id="325" r:id="rId17"/>
    <p:sldId id="291" r:id="rId18"/>
  </p:sldIdLst>
  <p:sldSz cx="9144000" cy="6858000" type="screen4x3"/>
  <p:notesSz cx="9939338" cy="6807200"/>
  <p:embeddedFontLst>
    <p:embeddedFont>
      <p:font typeface="나눔고딕 Light" panose="020B0600000101010101" pitchFamily="34" charset="-127"/>
      <p:regular r:id="rId21"/>
    </p:embeddedFont>
    <p:embeddedFont>
      <p:font typeface="굴림" panose="020B0600000101010101" pitchFamily="34" charset="-127"/>
      <p:regular r:id="rId22"/>
    </p:embeddedFont>
    <p:embeddedFont>
      <p:font typeface="맑은 고딕" panose="020B0503020000020004" pitchFamily="34" charset="-127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나눔고딕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D7E0F2"/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29" autoAdjust="0"/>
    <p:restoredTop sz="94783" autoAdjust="0"/>
  </p:normalViewPr>
  <p:slideViewPr>
    <p:cSldViewPr snapToGrid="0" showGuides="1">
      <p:cViewPr>
        <p:scale>
          <a:sx n="127" d="100"/>
          <a:sy n="127" d="100"/>
        </p:scale>
        <p:origin x="2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2022. 8. 28.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2022. 8. 28.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181C2-2A5C-4E7B-A892-13EEBE3955A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05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kwon.ac.kr/the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/>
              <a:t>목원대학교 신학대학원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>
                <a:latin typeface="+mj-ea"/>
                <a:ea typeface="+mj-ea"/>
              </a:rPr>
              <a:t>2022</a:t>
            </a:r>
            <a:r>
              <a:rPr lang="ko-KR" altLang="en-US" dirty="0">
                <a:latin typeface="+mj-ea"/>
                <a:ea typeface="+mj-ea"/>
              </a:rPr>
              <a:t>학년도 후기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8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29</a:t>
            </a: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일부터 조회 가능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DF98B3-C24E-FD9B-E7D4-CAFF42A91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80" y="1776256"/>
            <a:ext cx="4483381" cy="3859044"/>
          </a:xfrm>
          <a:prstGeom prst="rect">
            <a:avLst/>
          </a:prstGeom>
        </p:spPr>
      </p:pic>
      <p:sp>
        <p:nvSpPr>
          <p:cNvPr id="4" name="액자 3">
            <a:extLst>
              <a:ext uri="{FF2B5EF4-FFF2-40B4-BE49-F238E27FC236}">
                <a16:creationId xmlns:a16="http://schemas.microsoft.com/office/drawing/2014/main" id="{C462A960-4629-B27E-134D-7D2F76FDAA69}"/>
              </a:ext>
            </a:extLst>
          </p:cNvPr>
          <p:cNvSpPr/>
          <p:nvPr/>
        </p:nvSpPr>
        <p:spPr>
          <a:xfrm>
            <a:off x="3987011" y="2305878"/>
            <a:ext cx="897362" cy="2271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solidFill>
                <a:schemeClr val="tx1"/>
              </a:solidFill>
            </a:endParaRPr>
          </a:p>
        </p:txBody>
      </p:sp>
      <p:sp>
        <p:nvSpPr>
          <p:cNvPr id="7" name="왼쪽 화살표[L] 6">
            <a:extLst>
              <a:ext uri="{FF2B5EF4-FFF2-40B4-BE49-F238E27FC236}">
                <a16:creationId xmlns:a16="http://schemas.microsoft.com/office/drawing/2014/main" id="{BF103860-EBCB-6B10-1E93-260F3AD727C9}"/>
              </a:ext>
            </a:extLst>
          </p:cNvPr>
          <p:cNvSpPr/>
          <p:nvPr/>
        </p:nvSpPr>
        <p:spPr>
          <a:xfrm rot="1321962">
            <a:off x="4879168" y="2634992"/>
            <a:ext cx="1096955" cy="104286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34D5A5-D83F-EB6B-8E0A-29230CFB1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7" y="4042974"/>
            <a:ext cx="4491534" cy="1666241"/>
          </a:xfrm>
          <a:prstGeom prst="rect">
            <a:avLst/>
          </a:prstGeom>
        </p:spPr>
      </p:pic>
      <p:sp>
        <p:nvSpPr>
          <p:cNvPr id="18" name="왼쪽 화살표[L] 17">
            <a:extLst>
              <a:ext uri="{FF2B5EF4-FFF2-40B4-BE49-F238E27FC236}">
                <a16:creationId xmlns:a16="http://schemas.microsoft.com/office/drawing/2014/main" id="{61507C87-4BC5-AAB2-2019-DB14231D92C6}"/>
              </a:ext>
            </a:extLst>
          </p:cNvPr>
          <p:cNvSpPr/>
          <p:nvPr/>
        </p:nvSpPr>
        <p:spPr>
          <a:xfrm rot="20449985" flipV="1">
            <a:off x="2168617" y="4035599"/>
            <a:ext cx="3841136" cy="12146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최초등록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EF9FC3-2A0C-000A-D418-49BEDD734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83" y="2262636"/>
            <a:ext cx="4457180" cy="3232729"/>
          </a:xfrm>
          <a:prstGeom prst="rect">
            <a:avLst/>
          </a:prstGeom>
        </p:spPr>
      </p:pic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4571999" y="2964632"/>
            <a:ext cx="1053125" cy="12669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34F270-018E-D884-C87B-EF46591F9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9" y="1331628"/>
            <a:ext cx="6703733" cy="388500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5938797" y="3027285"/>
            <a:ext cx="1556022" cy="172759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 rot="867350">
            <a:off x="776070" y="1791166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42438" y="2859050"/>
            <a:ext cx="710064" cy="168235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1209" y="2388061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406699" y="1279240"/>
            <a:ext cx="662945" cy="36009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74D8B81-BE75-5C98-EFEB-5E0E32EC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24" y="1346706"/>
            <a:ext cx="8205952" cy="482146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942977" y="1942530"/>
            <a:ext cx="514348" cy="1700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252A336-D3FD-791B-E28E-CA13DE03F8F2}"/>
              </a:ext>
            </a:extLst>
          </p:cNvPr>
          <p:cNvSpPr/>
          <p:nvPr/>
        </p:nvSpPr>
        <p:spPr>
          <a:xfrm>
            <a:off x="5533282" y="4779000"/>
            <a:ext cx="3293679" cy="9137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68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606084" y="2278477"/>
            <a:ext cx="887713" cy="276275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627387"/>
            <a:ext cx="693683" cy="210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450755" y="4482217"/>
            <a:ext cx="3458731" cy="100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b="1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u="sng" dirty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b="1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공지사항 </a:t>
            </a:r>
            <a:r>
              <a:rPr lang="en-US" altLang="ko-KR" sz="2000" b="1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b="1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solidFill>
                  <a:srgbClr val="000000"/>
                </a:solidFill>
                <a:latin typeface="+mj-ea"/>
                <a:ea typeface="+mj-ea"/>
              </a:rPr>
              <a:t>유의사항 확인</a:t>
            </a:r>
            <a:endParaRPr lang="en-US" altLang="ko-KR" sz="2000" b="1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F98FC9A-A0B4-62DF-BA39-321C34D6D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84" y="1386159"/>
            <a:ext cx="8073780" cy="4743810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760952" y="2840583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512729"/>
            <a:ext cx="521958" cy="26628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89492" y="3758064"/>
            <a:ext cx="589909" cy="266283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779400" y="4251775"/>
            <a:ext cx="3727928" cy="43121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13442" y="199508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22C2B59-EB06-FE02-C932-43C9383B6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09" y="1398178"/>
            <a:ext cx="7772400" cy="457701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21347" y="2892669"/>
            <a:ext cx="3662014" cy="480662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269098"/>
            <a:ext cx="832192" cy="21463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71122" y="3169446"/>
            <a:ext cx="322378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안내</a:t>
            </a:r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5891DA-603E-8E8C-1845-08BD857BC7EE}"/>
              </a:ext>
            </a:extLst>
          </p:cNvPr>
          <p:cNvSpPr/>
          <p:nvPr/>
        </p:nvSpPr>
        <p:spPr>
          <a:xfrm>
            <a:off x="3800150" y="3169446"/>
            <a:ext cx="514100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5C5626-DB2C-DC0D-CB26-AED8C2081E7E}"/>
              </a:ext>
            </a:extLst>
          </p:cNvPr>
          <p:cNvSpPr/>
          <p:nvPr/>
        </p:nvSpPr>
        <p:spPr>
          <a:xfrm>
            <a:off x="919716" y="1976354"/>
            <a:ext cx="336929" cy="151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66A178A-3546-5C7B-AF8B-A2DCB6D01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31" y="1313893"/>
            <a:ext cx="7772400" cy="4583117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/>
              <a:t>인정학점</a:t>
            </a:r>
            <a:r>
              <a:rPr lang="ko-KR" altLang="en-US" dirty="0"/>
              <a:t> 및 시험 </a:t>
            </a:r>
            <a:r>
              <a:rPr lang="ko-KR" altLang="en-US" dirty="0" err="1"/>
              <a:t>패스여부</a:t>
            </a:r>
            <a:r>
              <a:rPr lang="ko-KR" altLang="en-US" dirty="0"/>
              <a:t> 확인방법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5825008" y="4670900"/>
            <a:ext cx="968990" cy="18901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 dirty="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401559" y="4670900"/>
            <a:ext cx="423449" cy="11752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062954"/>
            <a:ext cx="1804580" cy="12827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5515812" y="3055671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4765772" y="2975292"/>
            <a:ext cx="799759" cy="22205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5BFA079-FB1B-C717-E836-02D99F2B39D6}"/>
              </a:ext>
            </a:extLst>
          </p:cNvPr>
          <p:cNvSpPr/>
          <p:nvPr/>
        </p:nvSpPr>
        <p:spPr>
          <a:xfrm>
            <a:off x="7359123" y="2327860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2541597" y="2766135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3FFD51F-37CE-951A-1E51-51E05E52D76C}"/>
              </a:ext>
            </a:extLst>
          </p:cNvPr>
          <p:cNvSpPr/>
          <p:nvPr/>
        </p:nvSpPr>
        <p:spPr>
          <a:xfrm>
            <a:off x="7356461" y="2496232"/>
            <a:ext cx="410615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FD3B2D-3161-4623-C0C8-B6BB95E5757E}"/>
              </a:ext>
            </a:extLst>
          </p:cNvPr>
          <p:cNvSpPr/>
          <p:nvPr/>
        </p:nvSpPr>
        <p:spPr>
          <a:xfrm>
            <a:off x="6298199" y="2478868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91F96B-8B5E-B148-C201-09CC22C10223}"/>
              </a:ext>
            </a:extLst>
          </p:cNvPr>
          <p:cNvSpPr/>
          <p:nvPr/>
        </p:nvSpPr>
        <p:spPr>
          <a:xfrm>
            <a:off x="6329591" y="2302167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18A1035-EBFA-9A26-0F32-02FE4D57F9FE}"/>
              </a:ext>
            </a:extLst>
          </p:cNvPr>
          <p:cNvSpPr/>
          <p:nvPr/>
        </p:nvSpPr>
        <p:spPr>
          <a:xfrm>
            <a:off x="2323664" y="2464553"/>
            <a:ext cx="3148095" cy="125853"/>
          </a:xfrm>
          <a:prstGeom prst="rect">
            <a:avLst/>
          </a:prstGeom>
          <a:solidFill>
            <a:srgbClr val="D7E0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34D6989-EC9C-E978-F0E0-1790043275C1}"/>
              </a:ext>
            </a:extLst>
          </p:cNvPr>
          <p:cNvSpPr/>
          <p:nvPr/>
        </p:nvSpPr>
        <p:spPr>
          <a:xfrm>
            <a:off x="6746195" y="2713173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9EC5D0E-3016-6FEF-3324-27B87EADAF0C}"/>
              </a:ext>
            </a:extLst>
          </p:cNvPr>
          <p:cNvSpPr/>
          <p:nvPr/>
        </p:nvSpPr>
        <p:spPr>
          <a:xfrm>
            <a:off x="2276017" y="2653100"/>
            <a:ext cx="310860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A427386-43AD-3754-6B9D-98884F1A58A2}"/>
              </a:ext>
            </a:extLst>
          </p:cNvPr>
          <p:cNvSpPr/>
          <p:nvPr/>
        </p:nvSpPr>
        <p:spPr>
          <a:xfrm>
            <a:off x="6450599" y="2631268"/>
            <a:ext cx="343399" cy="95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D9217D8-BFCC-1C60-06E7-27EC4B3981DA}"/>
              </a:ext>
            </a:extLst>
          </p:cNvPr>
          <p:cNvSpPr/>
          <p:nvPr/>
        </p:nvSpPr>
        <p:spPr>
          <a:xfrm>
            <a:off x="3861245" y="5725926"/>
            <a:ext cx="1476106" cy="107865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CDBC816-8299-3E05-F57B-B84C150CEEC0}"/>
              </a:ext>
            </a:extLst>
          </p:cNvPr>
          <p:cNvSpPr/>
          <p:nvPr/>
        </p:nvSpPr>
        <p:spPr>
          <a:xfrm>
            <a:off x="3861245" y="5370121"/>
            <a:ext cx="1476106" cy="107865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0181401-13BD-8514-629F-C0ADA0663AEF}"/>
              </a:ext>
            </a:extLst>
          </p:cNvPr>
          <p:cNvSpPr/>
          <p:nvPr/>
        </p:nvSpPr>
        <p:spPr>
          <a:xfrm>
            <a:off x="3861245" y="5553501"/>
            <a:ext cx="1476106" cy="107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buAutoNum type="arabicPeriod"/>
            </a:pPr>
            <a:endParaRPr lang="en-US" altLang="ko-KR" sz="4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첨부파일을 확인하시기 바랍니다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0" y="1767254"/>
            <a:ext cx="8662534" cy="3337355"/>
          </a:xfrm>
          <a:prstGeom prst="rect">
            <a:avLst/>
          </a:prstGeom>
        </p:spPr>
      </p:pic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385039" y="4953826"/>
            <a:ext cx="5820508" cy="1564532"/>
            <a:chOff x="4281854" y="5231423"/>
            <a:chExt cx="4640523" cy="1564532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latin typeface="+mj-ea"/>
                  <a:ea typeface="+mj-ea"/>
                </a:rPr>
                <a:t>1.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접속</a:t>
              </a:r>
              <a:endParaRPr lang="en-US" altLang="ko-KR" sz="2000" dirty="0">
                <a:latin typeface="+mj-ea"/>
                <a:ea typeface="+mj-ea"/>
              </a:endParaRPr>
            </a:p>
            <a:p>
              <a:r>
                <a:rPr lang="en-US" altLang="ko-KR" sz="2000" dirty="0">
                  <a:latin typeface="+mj-ea"/>
                  <a:ea typeface="+mj-ea"/>
                </a:rPr>
                <a:t>   (</a:t>
              </a:r>
              <a:r>
                <a:rPr lang="en-US" altLang="ko-KR" sz="2000" dirty="0">
                  <a:latin typeface="+mj-ea"/>
                  <a:ea typeface="+mj-ea"/>
                  <a:hlinkClick r:id="rId3"/>
                </a:rPr>
                <a:t>https://www.mokwon.ac.kr/theo/</a:t>
              </a:r>
              <a:r>
                <a:rPr lang="en-US" altLang="ko-KR" sz="2000" dirty="0">
                  <a:latin typeface="+mj-ea"/>
                  <a:ea typeface="+mj-ea"/>
                </a:rPr>
                <a:t>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2.</a:t>
              </a:r>
              <a:r>
                <a:rPr lang="ko-KR" altLang="en-US" sz="2000" dirty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커뮤니티</a:t>
              </a:r>
              <a:r>
                <a:rPr lang="en-US" altLang="ko-KR" sz="2000" b="1" u="sng" dirty="0">
                  <a:latin typeface="+mj-ea"/>
                  <a:ea typeface="+mj-ea"/>
                </a:rPr>
                <a:t>-</a:t>
              </a:r>
              <a:r>
                <a:rPr lang="ko-KR" altLang="en-US" sz="2000" b="1" u="sng" dirty="0">
                  <a:latin typeface="+mj-ea"/>
                  <a:ea typeface="+mj-ea"/>
                </a:rPr>
                <a:t>대학원공지사항</a:t>
              </a:r>
              <a:r>
                <a:rPr lang="en-US" altLang="ko-KR" sz="2000" b="1" u="sng" dirty="0">
                  <a:latin typeface="+mj-ea"/>
                  <a:ea typeface="+mj-ea"/>
                </a:rPr>
                <a:t>,</a:t>
              </a:r>
              <a:r>
                <a:rPr lang="ko-KR" altLang="en-US" sz="2000" b="1" u="sng" dirty="0" err="1">
                  <a:latin typeface="+mj-ea"/>
                  <a:ea typeface="+mj-ea"/>
                </a:rPr>
                <a:t>서식자료실</a:t>
              </a:r>
              <a:r>
                <a:rPr lang="ko-KR" altLang="en-US" sz="2000" b="1" dirty="0">
                  <a:latin typeface="+mj-ea"/>
                  <a:ea typeface="+mj-ea"/>
                </a:rPr>
                <a:t> </a:t>
              </a:r>
              <a:r>
                <a:rPr lang="ko-KR" altLang="en-US" sz="2000" dirty="0">
                  <a:latin typeface="+mj-ea"/>
                  <a:ea typeface="+mj-ea"/>
                </a:rPr>
                <a:t>클릭</a:t>
              </a: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5720997" y="1676944"/>
            <a:ext cx="507051" cy="49236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※ </a:t>
            </a:r>
            <a:r>
              <a:rPr lang="ko-KR" altLang="en-US" dirty="0"/>
              <a:t>신학대학원 학사 안내는 목원대학교 </a:t>
            </a:r>
            <a:r>
              <a:rPr lang="ko-KR" altLang="en-US" dirty="0" err="1"/>
              <a:t>통합앱을</a:t>
            </a:r>
            <a:r>
              <a:rPr lang="ko-KR" altLang="en-US" dirty="0"/>
              <a:t> 통해</a:t>
            </a:r>
            <a:r>
              <a:rPr lang="en-US" altLang="ko-KR" dirty="0"/>
              <a:t> </a:t>
            </a:r>
            <a:r>
              <a:rPr lang="ko-KR" altLang="en-US" dirty="0"/>
              <a:t>안내될 예정이오니 필히 </a:t>
            </a:r>
            <a:r>
              <a:rPr lang="ko-KR" altLang="en-US" dirty="0" err="1"/>
              <a:t>어플을</a:t>
            </a:r>
            <a:r>
              <a:rPr lang="ko-KR" altLang="en-US" dirty="0"/>
              <a:t> 설치하시기 바랍니다</a:t>
            </a:r>
            <a:r>
              <a:rPr lang="en-US" altLang="ko-KR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FF0000"/>
                </a:solidFill>
              </a:rPr>
              <a:t>로그인 필수</a:t>
            </a:r>
            <a:r>
              <a:rPr lang="en-US" altLang="ko-KR" b="1" dirty="0">
                <a:solidFill>
                  <a:srgbClr val="FF0000"/>
                </a:solidFill>
              </a:rPr>
              <a:t>!!</a:t>
            </a:r>
          </a:p>
          <a:p>
            <a:pPr>
              <a:lnSpc>
                <a:spcPct val="150000"/>
              </a:lnSpc>
            </a:pP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en-US" altLang="ko-KR" b="1" dirty="0"/>
              <a:t>※ </a:t>
            </a:r>
            <a:r>
              <a:rPr lang="ko-KR" altLang="en-US" b="1" dirty="0"/>
              <a:t>설치방법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(244</a:t>
            </a:r>
            <a:r>
              <a:rPr lang="ko-KR" altLang="en-US" b="1" dirty="0"/>
              <a:t>번 게시물</a:t>
            </a:r>
            <a:r>
              <a:rPr lang="en-US" altLang="ko-KR" b="1" dirty="0"/>
              <a:t>)</a:t>
            </a:r>
            <a:r>
              <a:rPr lang="ko-KR" altLang="en-US" b="1" dirty="0"/>
              <a:t>통합</a:t>
            </a:r>
            <a:r>
              <a:rPr lang="en-US" altLang="ko-KR" b="1" dirty="0"/>
              <a:t>-‘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6A74006-446E-3827-56C4-75CEA39B0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3" y="2018030"/>
            <a:ext cx="5777747" cy="38919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8DB68F3-C8D3-74AB-5007-8ED9B0602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28" y="3248130"/>
            <a:ext cx="4332785" cy="266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25197"/>
          <a:stretch/>
        </p:blipFill>
        <p:spPr>
          <a:xfrm>
            <a:off x="275632" y="1862029"/>
            <a:ext cx="7105650" cy="386176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66976" t="461" r="-438" b="67461"/>
          <a:stretch/>
        </p:blipFill>
        <p:spPr>
          <a:xfrm>
            <a:off x="3778423" y="35477"/>
            <a:ext cx="5456921" cy="187378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32070" y="5463612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29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~ 9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2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수강신청방법 </a:t>
            </a:r>
            <a:r>
              <a:rPr lang="ko-KR" altLang="en-US" dirty="0">
                <a:solidFill>
                  <a:schemeClr val="tx1"/>
                </a:solidFill>
              </a:rPr>
              <a:t>안내</a:t>
            </a: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>
            <a:off x="2445091" y="4123693"/>
            <a:ext cx="2170872" cy="23353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</a:t>
            </a: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3508" y="3744573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0288" y="865257"/>
            <a:ext cx="405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92D050"/>
                </a:solidFill>
              </a:rPr>
              <a:t>목원대학교 메인 홈페이지</a:t>
            </a:r>
            <a:r>
              <a:rPr lang="en-US" altLang="ko-KR" b="1" dirty="0">
                <a:solidFill>
                  <a:srgbClr val="92D050"/>
                </a:solidFill>
              </a:rPr>
              <a:t>-</a:t>
            </a:r>
            <a:r>
              <a:rPr lang="ko-KR" altLang="en-US" b="1" dirty="0" err="1">
                <a:solidFill>
                  <a:srgbClr val="92D050"/>
                </a:solidFill>
              </a:rPr>
              <a:t>교내사이트</a:t>
            </a:r>
            <a:endParaRPr lang="ko-KR" altLang="en-US" b="1" dirty="0">
              <a:solidFill>
                <a:srgbClr val="92D050"/>
              </a:solidFill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763105" y="4123693"/>
            <a:ext cx="1584441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7776393" y="1303251"/>
            <a:ext cx="919199" cy="5749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3427</TotalTime>
  <Words>332</Words>
  <Application>Microsoft Macintosh PowerPoint</Application>
  <PresentationFormat>화면 슬라이드 쇼(4:3)</PresentationFormat>
  <Paragraphs>98</Paragraphs>
  <Slides>17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7" baseType="lpstr">
      <vt:lpstr>Calibri</vt:lpstr>
      <vt:lpstr>나눔고딕 Light</vt:lpstr>
      <vt:lpstr>아리따-돋움(TTF)-Medium</vt:lpstr>
      <vt:lpstr>나눔고딕</vt:lpstr>
      <vt:lpstr>Arial</vt:lpstr>
      <vt:lpstr>맑은 고딕</vt:lpstr>
      <vt:lpstr>Calibri Light</vt:lpstr>
      <vt:lpstr>아리따-돋움(TTF)-Bold</vt:lpstr>
      <vt:lpstr>굴림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김 태양</cp:lastModifiedBy>
  <cp:revision>228</cp:revision>
  <cp:lastPrinted>2019-08-21T05:03:33Z</cp:lastPrinted>
  <dcterms:created xsi:type="dcterms:W3CDTF">2016-12-23T10:41:34Z</dcterms:created>
  <dcterms:modified xsi:type="dcterms:W3CDTF">2022-08-28T14:15:48Z</dcterms:modified>
</cp:coreProperties>
</file>