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93" r:id="rId4"/>
    <p:sldId id="294" r:id="rId5"/>
    <p:sldId id="295" r:id="rId6"/>
    <p:sldId id="296" r:id="rId7"/>
    <p:sldId id="297" r:id="rId8"/>
    <p:sldId id="298" r:id="rId9"/>
    <p:sldId id="299" r:id="rId10"/>
    <p:sldId id="292" r:id="rId11"/>
    <p:sldId id="264" r:id="rId12"/>
    <p:sldId id="300" r:id="rId13"/>
    <p:sldId id="301" r:id="rId14"/>
    <p:sldId id="267" r:id="rId15"/>
    <p:sldId id="270" r:id="rId16"/>
    <p:sldId id="263" r:id="rId17"/>
    <p:sldId id="265" r:id="rId18"/>
    <p:sldId id="266" r:id="rId19"/>
    <p:sldId id="262" r:id="rId20"/>
    <p:sldId id="302" r:id="rId21"/>
    <p:sldId id="268" r:id="rId22"/>
    <p:sldId id="269" r:id="rId23"/>
    <p:sldId id="271" r:id="rId24"/>
    <p:sldId id="272" r:id="rId25"/>
    <p:sldId id="280" r:id="rId26"/>
    <p:sldId id="281" r:id="rId27"/>
    <p:sldId id="282" r:id="rId28"/>
    <p:sldId id="284" r:id="rId29"/>
    <p:sldId id="285" r:id="rId30"/>
    <p:sldId id="274" r:id="rId31"/>
    <p:sldId id="276" r:id="rId32"/>
    <p:sldId id="277" r:id="rId33"/>
    <p:sldId id="275" r:id="rId34"/>
    <p:sldId id="278" r:id="rId35"/>
    <p:sldId id="286" r:id="rId36"/>
    <p:sldId id="287" r:id="rId37"/>
    <p:sldId id="288" r:id="rId38"/>
    <p:sldId id="289" r:id="rId39"/>
    <p:sldId id="290" r:id="rId40"/>
    <p:sldId id="291" r:id="rId41"/>
  </p:sldIdLst>
  <p:sldSz cx="9144000" cy="6858000" type="screen4x3"/>
  <p:notesSz cx="9939338" cy="6805613"/>
  <p:embeddedFontLst>
    <p:embeddedFont>
      <p:font typeface="나눔고딕 Light" panose="020B0600000101010101" charset="-127"/>
      <p:regular r:id="rId44"/>
    </p:embeddedFont>
    <p:embeddedFont>
      <p:font typeface="맑은 고딕" panose="020B0503020000020004" pitchFamily="50" charset="-127"/>
      <p:regular r:id="rId45"/>
      <p:bold r:id="rId46"/>
    </p:embeddedFont>
    <p:embeddedFont>
      <p:font typeface="나눔고딕" panose="020D0604000000000000" pitchFamily="50" charset="-127"/>
      <p:regular r:id="rId47"/>
    </p:embeddedFont>
    <p:embeddedFont>
      <p:font typeface="아리따-돋움(TTF)-Bold" panose="02020603020101020101" pitchFamily="18" charset="-127"/>
      <p:regular r:id="rId48"/>
    </p:embeddedFont>
    <p:embeddedFont>
      <p:font typeface="HY울릉도M" panose="02030600000101010101" pitchFamily="18" charset="-127"/>
      <p:regular r:id="rId49"/>
    </p:embeddedFont>
    <p:embeddedFont>
      <p:font typeface="아리따-돋움(TTF)-Medium" panose="02020603020101020101" pitchFamily="18" charset="-127"/>
      <p:regular r:id="rId50"/>
    </p:embeddedFon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Calibri Light" panose="020F0302020204030204" pitchFamily="34" charset="0"/>
      <p:regular r:id="rId55"/>
      <p:italic r:id="rId5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B2B0"/>
    <a:srgbClr val="FF9966"/>
    <a:srgbClr val="F2F2F2"/>
    <a:srgbClr val="C9C9C9"/>
    <a:srgbClr val="7590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1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167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1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2017-08-28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4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2017-08-28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201"/>
            <a:ext cx="7951470" cy="26797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6" cy="3414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/>
              <a:t>2017</a:t>
            </a:r>
            <a:r>
              <a:rPr lang="ko-KR" altLang="en-US" dirty="0"/>
              <a:t>학년도 </a:t>
            </a:r>
            <a:r>
              <a:rPr lang="ko-KR" altLang="en-US" dirty="0" smtClean="0"/>
              <a:t>후기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226378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/>
              <a:t>신</a:t>
            </a:r>
            <a:r>
              <a:rPr lang="en-US" altLang="ko-KR" sz="3300" dirty="0" smtClean="0"/>
              <a:t>(</a:t>
            </a:r>
            <a:r>
              <a:rPr lang="ko-KR" altLang="en-US" sz="3300" dirty="0" smtClean="0"/>
              <a:t>편</a:t>
            </a:r>
            <a:r>
              <a:rPr lang="en-US" altLang="ko-KR" sz="3300" dirty="0" smtClean="0"/>
              <a:t>)</a:t>
            </a:r>
            <a:r>
              <a:rPr lang="ko-KR" altLang="en-US" sz="3300" dirty="0" err="1" smtClean="0"/>
              <a:t>입생</a:t>
            </a:r>
            <a:endParaRPr lang="en-US" altLang="ko-KR" sz="3300" dirty="0"/>
          </a:p>
          <a:p>
            <a:r>
              <a:rPr lang="ko-KR" altLang="en-US" sz="3300" dirty="0"/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400" dirty="0"/>
              <a:t>CONTENTS</a:t>
            </a:r>
            <a:endParaRPr lang="ko-KR" altLang="en-US" sz="44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2454729" y="2472466"/>
            <a:ext cx="999462" cy="32504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001</a:t>
            </a:r>
            <a:endParaRPr lang="ko-KR" altLang="en-US" sz="32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3454192" y="2472466"/>
            <a:ext cx="4157402" cy="32504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졸업이수학점 안내</a:t>
            </a:r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2"/>
          </p:nvPr>
        </p:nvSpPr>
        <p:spPr>
          <a:xfrm>
            <a:off x="2454729" y="3450795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2800" dirty="0"/>
              <a:t>002</a:t>
            </a:r>
            <a:endParaRPr lang="ko-KR" altLang="en-US" sz="2800" dirty="0"/>
          </a:p>
        </p:txBody>
      </p:sp>
      <p:sp>
        <p:nvSpPr>
          <p:cNvPr id="21" name="텍스트 개체 틀 20"/>
          <p:cNvSpPr>
            <a:spLocks noGrp="1"/>
          </p:cNvSpPr>
          <p:nvPr>
            <p:ph type="body" sz="quarter" idx="13"/>
          </p:nvPr>
        </p:nvSpPr>
        <p:spPr>
          <a:xfrm>
            <a:off x="3454193" y="3450795"/>
            <a:ext cx="3450875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수강신청방법 안내</a:t>
            </a:r>
            <a:endParaRPr lang="en-US" altLang="ko-KR" sz="2800" dirty="0"/>
          </a:p>
        </p:txBody>
      </p:sp>
      <p:sp>
        <p:nvSpPr>
          <p:cNvPr id="23" name="텍스트 개체 틀 22"/>
          <p:cNvSpPr>
            <a:spLocks noGrp="1"/>
          </p:cNvSpPr>
          <p:nvPr>
            <p:ph type="body" sz="quarter" idx="14"/>
          </p:nvPr>
        </p:nvSpPr>
        <p:spPr>
          <a:xfrm>
            <a:off x="2454729" y="4430332"/>
            <a:ext cx="999462" cy="323850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003</a:t>
            </a:r>
            <a:endParaRPr lang="ko-KR" altLang="en-US" sz="3200" dirty="0"/>
          </a:p>
        </p:txBody>
      </p:sp>
      <p:sp>
        <p:nvSpPr>
          <p:cNvPr id="25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3454191" y="4427935"/>
            <a:ext cx="3254596" cy="323850"/>
          </a:xfrm>
        </p:spPr>
        <p:txBody>
          <a:bodyPr>
            <a:noAutofit/>
          </a:bodyPr>
          <a:lstStyle/>
          <a:p>
            <a:r>
              <a:rPr lang="ko-KR" altLang="en-US" sz="2800" dirty="0"/>
              <a:t>장학금에 대한 안내</a:t>
            </a:r>
          </a:p>
        </p:txBody>
      </p:sp>
    </p:spTree>
    <p:extLst>
      <p:ext uri="{BB962C8B-B14F-4D97-AF65-F5344CB8AC3E}">
        <p14:creationId xmlns:p14="http://schemas.microsoft.com/office/powerpoint/2010/main" val="19869143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952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/5</a:t>
            </a: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감리교계열의 신학과를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졸업한자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목원대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협성대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감신대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5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en-US" altLang="ko-KR" sz="45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/6</a:t>
            </a:r>
            <a:r>
              <a:rPr lang="ko-KR" altLang="en-US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5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45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타교단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신학과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또는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일반계열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대학교를 졸업한자</a:t>
            </a: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001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계열구분 및 수업</a:t>
            </a:r>
            <a:r>
              <a:rPr lang="en-US" altLang="ko-KR" dirty="0" smtClean="0"/>
              <a:t>·</a:t>
            </a:r>
            <a:r>
              <a:rPr lang="ko-KR" altLang="en-US" dirty="0" smtClean="0"/>
              <a:t>재학연한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26750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86875"/>
            <a:ext cx="7877078" cy="3952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동일계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4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/ 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비동일계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연구등록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학점만을 이수하고 학위를 취득하지 못한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원생은 학위를 취득할 때까지 연구등록을 한다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정규등록과 연구등록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9543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682069"/>
            <a:ext cx="7877078" cy="39526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휴학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일반휴학은 재학 중 최대 </a:t>
            </a:r>
            <a:r>
              <a:rPr lang="en-US" altLang="ko-KR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4</a:t>
            </a:r>
            <a:r>
              <a:rPr lang="ko-KR" altLang="en-US" sz="2400" b="1" u="sng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학기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군휴학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예외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</a:t>
            </a:r>
            <a:r>
              <a:rPr lang="ko-KR" altLang="en-US" sz="32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휴학원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출력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▶작성 후 제출</a:t>
            </a: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복학 </a:t>
            </a:r>
            <a:r>
              <a:rPr lang="en-US" altLang="ko-KR" sz="48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신청서 </a:t>
            </a:r>
            <a:r>
              <a:rPr lang="ko-KR" altLang="en-US" sz="2400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미제출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종합정보시스템▶학사행정▶복학신청</a:t>
            </a:r>
            <a:endParaRPr lang="en-US" altLang="ko-KR" sz="1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단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제대복학자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외국인은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복학원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출력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작성 후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제적 </a:t>
            </a:r>
            <a:r>
              <a:rPr lang="en-US" altLang="ko-KR" sz="5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:</a:t>
            </a:r>
            <a:r>
              <a:rPr lang="ko-KR" altLang="en-US" sz="36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미복학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미등록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,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재학연한 초과자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2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25590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algn="ctr"/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23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53558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휴학</a:t>
            </a:r>
            <a:r>
              <a:rPr lang="en-US" altLang="ko-KR" dirty="0" smtClean="0"/>
              <a:t>,</a:t>
            </a:r>
            <a:r>
              <a:rPr lang="ko-KR" altLang="en-US" dirty="0" smtClean="0"/>
              <a:t> 복학 및 제적</a:t>
            </a:r>
            <a:endParaRPr lang="ko-KR" altLang="en-US" dirty="0"/>
          </a:p>
        </p:txBody>
      </p:sp>
      <p:sp>
        <p:nvSpPr>
          <p:cNvPr id="2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59221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95131"/>
            <a:ext cx="7446916" cy="382752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(2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　　                  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44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4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</a:t>
            </a:r>
            <a:endParaRPr lang="ko-KR" altLang="en-US" sz="2400" dirty="0"/>
          </a:p>
        </p:txBody>
      </p:sp>
      <p:sp>
        <p:nvSpPr>
          <p:cNvPr id="16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358571" cy="36009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Th.M.</a:t>
            </a:r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8" name="직선 연결선 17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49191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701336" y="2139515"/>
            <a:ext cx="7375864" cy="3942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년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☞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논문 또는 논문대체전공과목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+ 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= </a:t>
            </a:r>
            <a:r>
              <a:rPr lang="en-US" altLang="ko-KR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86</a:t>
            </a:r>
            <a:r>
              <a:rPr lang="ko-KR" altLang="en-US" sz="32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001-2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660411" cy="360098"/>
          </a:xfrm>
        </p:spPr>
        <p:txBody>
          <a:bodyPr>
            <a:normAutofit fontScale="90000"/>
          </a:bodyPr>
          <a:lstStyle/>
          <a:p>
            <a:r>
              <a:rPr lang="en-US" altLang="ko-KR" dirty="0" smtClean="0"/>
              <a:t>M.Div.</a:t>
            </a:r>
            <a:r>
              <a:rPr lang="ko-KR" altLang="en-US" dirty="0" smtClean="0"/>
              <a:t>이수학점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9300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9293" y="1917577"/>
            <a:ext cx="7517907" cy="3783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교단필수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14</a:t>
            </a:r>
            <a:r>
              <a:rPr lang="ko-KR" altLang="en-US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웨슬리신학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(3)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교리와장정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교회성장학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전도학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sz="3200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웨슬리영성수련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(2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채플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(P)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기안수자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및 </a:t>
            </a:r>
            <a:r>
              <a:rPr lang="ko-KR" altLang="en-US" sz="3200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비목회자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과정은 제외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001-3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교단필수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20" name="직선 연결선 19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7803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08700"/>
            <a:ext cx="7446916" cy="402283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히브리어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헬라어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구약개론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신약개론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조직신학개론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실천신학개론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   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기독교교육개론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(3)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학부에서 위와 동일한 과목을 이수한 경우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신학대학원 위원회의 회의를 거쳐 인정받을 수 있다</a:t>
            </a:r>
            <a:r>
              <a:rPr lang="en-US" altLang="ko-KR" sz="2400" b="1" dirty="0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endParaRPr lang="ko-KR" altLang="en-US" sz="1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001-4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기초필수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6369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837679"/>
            <a:ext cx="7936667" cy="450985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ko-KR" altLang="en-US" sz="44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총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18</a:t>
            </a:r>
            <a:r>
              <a:rPr lang="ko-KR" altLang="en-US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44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- 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</a:t>
            </a:r>
            <a:r>
              <a:rPr lang="ko-KR" altLang="en-US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4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en-US" altLang="ko-KR" sz="44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9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학부에서 이수한 신학 관련 과목 중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 이상 </a:t>
            </a:r>
            <a:r>
              <a:rPr lang="en-US" altLang="ko-KR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/B+</a:t>
            </a:r>
            <a:r>
              <a:rPr lang="ko-KR" altLang="en-US" sz="3200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이상의 성적을 </a:t>
            </a:r>
            <a:r>
              <a:rPr lang="ko-KR" altLang="en-US" sz="3200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취득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과목에 한하여 신학대학원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위원회의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회의를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거쳐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인정받을 수 있다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     </a:t>
            </a:r>
            <a:r>
              <a:rPr lang="en-US" altLang="ko-KR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** </a:t>
            </a: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학부이수학점을 인정받을 시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         해당 학점을 제외한 학점만 이수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6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001-5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기초선택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12954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001-6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전공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7907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전공구분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구약학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신약학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교회사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조직신학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기독교윤리학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실천신학</a:t>
            </a: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기독교교육학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전공 중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선택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전공이수학점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총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24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105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endParaRPr lang="en-US" altLang="ko-KR" sz="105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외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 전공 반드시 이수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(12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전공과목 中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자유선택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 이수</a:t>
            </a:r>
          </a:p>
        </p:txBody>
      </p:sp>
    </p:spTree>
    <p:extLst>
      <p:ext uri="{BB962C8B-B14F-4D97-AF65-F5344CB8AC3E}">
        <p14:creationId xmlns:p14="http://schemas.microsoft.com/office/powerpoint/2010/main" val="18464473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/>
              <a:t>목   차</a:t>
            </a:r>
            <a:r>
              <a:rPr lang="ko-KR" altLang="en-US" sz="4400" dirty="0" smtClean="0"/>
              <a:t> </a:t>
            </a:r>
            <a:endParaRPr lang="ko-KR" altLang="en-US" sz="4400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707056" y="1554480"/>
            <a:ext cx="3729892" cy="191763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가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대학원 소개</a:t>
            </a:r>
            <a:endParaRPr lang="en-US" altLang="ko-KR" sz="3600" dirty="0" smtClean="0"/>
          </a:p>
          <a:p>
            <a:r>
              <a:rPr lang="en-US" altLang="ko-KR" sz="2400" dirty="0"/>
              <a:t> </a:t>
            </a:r>
            <a:r>
              <a:rPr lang="en-US" altLang="ko-KR" sz="2400" dirty="0" smtClean="0"/>
              <a:t> 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교수 소개</a:t>
            </a:r>
            <a:endParaRPr lang="en-US" altLang="ko-KR" sz="2000" dirty="0" smtClean="0"/>
          </a:p>
          <a:p>
            <a:r>
              <a:rPr lang="en-US" altLang="ko-KR" sz="2000" dirty="0" smtClean="0"/>
              <a:t>       -</a:t>
            </a:r>
            <a:r>
              <a:rPr lang="ko-KR" altLang="en-US" sz="2000" dirty="0" smtClean="0"/>
              <a:t>학회 소개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err="1" smtClean="0"/>
              <a:t>원우회</a:t>
            </a:r>
            <a:r>
              <a:rPr lang="ko-KR" altLang="en-US" sz="2000" dirty="0" smtClean="0"/>
              <a:t> 소개</a:t>
            </a:r>
            <a:endParaRPr lang="en-US" altLang="ko-KR" sz="2000" dirty="0"/>
          </a:p>
        </p:txBody>
      </p:sp>
      <p:sp>
        <p:nvSpPr>
          <p:cNvPr id="14" name="텍스트 개체 틀 24"/>
          <p:cNvSpPr>
            <a:spLocks noGrp="1"/>
          </p:cNvSpPr>
          <p:nvPr>
            <p:ph type="body" sz="quarter" idx="15"/>
          </p:nvPr>
        </p:nvSpPr>
        <p:spPr>
          <a:xfrm>
            <a:off x="2707056" y="4023361"/>
            <a:ext cx="4441889" cy="1537854"/>
          </a:xfrm>
        </p:spPr>
        <p:txBody>
          <a:bodyPr>
            <a:noAutofit/>
          </a:bodyPr>
          <a:lstStyle/>
          <a:p>
            <a:r>
              <a:rPr lang="ko-KR" altLang="en-US" sz="3600" dirty="0" smtClean="0"/>
              <a:t>나</a:t>
            </a:r>
            <a:r>
              <a:rPr lang="en-US" altLang="ko-KR" sz="3600" dirty="0" smtClean="0"/>
              <a:t>. </a:t>
            </a:r>
            <a:r>
              <a:rPr lang="ko-KR" altLang="en-US" sz="3600" dirty="0" smtClean="0"/>
              <a:t>학사 안내</a:t>
            </a:r>
            <a:endParaRPr lang="en-US" altLang="ko-KR" sz="3600" dirty="0" smtClean="0"/>
          </a:p>
          <a:p>
            <a:r>
              <a:rPr lang="en-US" altLang="ko-KR" sz="2800" dirty="0"/>
              <a:t> </a:t>
            </a:r>
            <a:r>
              <a:rPr lang="en-US" altLang="ko-KR" sz="2800" dirty="0" smtClean="0"/>
              <a:t>    </a:t>
            </a:r>
            <a:r>
              <a:rPr lang="en-US" altLang="ko-KR" sz="2000" dirty="0" smtClean="0"/>
              <a:t>-</a:t>
            </a:r>
            <a:r>
              <a:rPr lang="ko-KR" altLang="en-US" sz="2000" dirty="0" smtClean="0"/>
              <a:t>졸업이수학점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수강신청방법 안내</a:t>
            </a:r>
            <a:endParaRPr lang="en-US" altLang="ko-KR" sz="2000" dirty="0" smtClean="0"/>
          </a:p>
          <a:p>
            <a:r>
              <a:rPr lang="en-US" altLang="ko-KR" sz="2000" dirty="0"/>
              <a:t> </a:t>
            </a:r>
            <a:r>
              <a:rPr lang="en-US" altLang="ko-KR" sz="2000" dirty="0" smtClean="0"/>
              <a:t>      -</a:t>
            </a:r>
            <a:r>
              <a:rPr lang="ko-KR" altLang="en-US" sz="2000" dirty="0" smtClean="0"/>
              <a:t>장학금에 대한 안내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001-7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4508225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논문 </a:t>
            </a:r>
            <a:r>
              <a:rPr lang="en-US" altLang="ko-KR" dirty="0" smtClean="0"/>
              <a:t>or </a:t>
            </a:r>
            <a:r>
              <a:rPr lang="ko-KR" altLang="en-US" dirty="0" smtClean="0"/>
              <a:t>논문대체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7907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- Th.M. 2-3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M.Div. 4-5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학기에  신청</a:t>
            </a: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 작성자는 마지막 학기에 논문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을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수강신청하고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논문을 작성함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Or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32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논문대체를 신청한 학생은 </a:t>
            </a:r>
            <a:endParaRPr lang="en-US" altLang="ko-KR" sz="32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자기전공과목 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학점을 이수해야 함</a:t>
            </a:r>
            <a:r>
              <a:rPr lang="en-US" altLang="ko-KR" sz="32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050857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765730"/>
            <a:ext cx="7411640" cy="47256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학기 </a:t>
            </a: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신청학점</a:t>
            </a:r>
            <a:r>
              <a:rPr lang="en-US" altLang="ko-KR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최소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~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21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b="1" dirty="0">
              <a:ln>
                <a:solidFill>
                  <a:srgbClr val="FF0000">
                    <a:alpha val="30000"/>
                  </a:srgb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전공학점</a:t>
            </a: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제한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한학기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12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, 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일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최대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6</a:t>
            </a:r>
            <a:r>
              <a:rPr lang="ko-KR" altLang="en-US" b="1" dirty="0" smtClean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</a:t>
            </a:r>
            <a:endParaRPr lang="en-US" altLang="ko-KR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2000" b="1" dirty="0" smtClean="0">
              <a:ln>
                <a:solidFill>
                  <a:srgbClr val="FF0000">
                    <a:alpha val="30000"/>
                  </a:srgb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-</a:t>
            </a:r>
            <a:r>
              <a:rPr lang="ko-KR" altLang="en-US" sz="32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학점 인정</a:t>
            </a:r>
            <a:endParaRPr lang="en-US" altLang="ko-KR" sz="3200" b="1" dirty="0" smtClean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나눔고딕" panose="020D0604000000000000" pitchFamily="50" charset="-127"/>
            </a:endParaRP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ko-KR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ko-KR" altLang="en-US" b="1" dirty="0" err="1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수업시수의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3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분의 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2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이상 출석하고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, 70</a:t>
            </a:r>
            <a:r>
              <a:rPr lang="ko-KR" altLang="en-US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점 이상</a:t>
            </a:r>
            <a:r>
              <a:rPr lang="en-US" altLang="ko-KR" b="1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/>
                </a:solidFill>
                <a:ea typeface="나눔고딕" panose="020D0604000000000000" pitchFamily="50" charset="-127"/>
              </a:rPr>
              <a:t>.</a:t>
            </a:r>
          </a:p>
          <a:p>
            <a:pPr marL="0" lvl="0" indent="0" defTabSz="457200" latinLnBrk="0">
              <a:lnSpc>
                <a:spcPct val="100000"/>
              </a:lnSpc>
              <a:spcBef>
                <a:spcPct val="0"/>
              </a:spcBef>
              <a:buNone/>
            </a:pPr>
            <a:endParaRPr lang="en-US" altLang="ko-KR" sz="2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3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장학금 대상</a:t>
            </a:r>
            <a:endParaRPr lang="en-US" altLang="ko-KR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 직전학기 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총 </a:t>
            </a:r>
            <a:r>
              <a:rPr lang="ko-KR" altLang="en-US" b="1" dirty="0" err="1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취득학점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b="1" dirty="0">
                <a:ln>
                  <a:solidFill>
                    <a:srgbClr val="FF0000">
                      <a:alpha val="30000"/>
                    </a:srgbClr>
                  </a:solidFill>
                </a:ln>
                <a:ea typeface="나눔고딕" panose="020D0604000000000000" pitchFamily="50" charset="-127"/>
                <a:cs typeface="+mj-cs"/>
              </a:rPr>
              <a:t>학점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ea typeface="나눔고딕" panose="020D0604000000000000" pitchFamily="50" charset="-127"/>
                <a:cs typeface="+mj-cs"/>
              </a:rPr>
              <a:t>이상</a:t>
            </a: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9" name="제목 11"/>
          <p:cNvSpPr txBox="1">
            <a:spLocks/>
          </p:cNvSpPr>
          <p:nvPr/>
        </p:nvSpPr>
        <p:spPr>
          <a:xfrm>
            <a:off x="1699177" y="743434"/>
            <a:ext cx="5475980" cy="3600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j-cs"/>
              </a:defRPr>
            </a:lvl1pPr>
          </a:lstStyle>
          <a:p>
            <a:r>
              <a:rPr lang="ko-KR" altLang="en-US" sz="2800" dirty="0" smtClean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</a:rPr>
              <a:t>수강신청 및 학점취득 시 유의사항</a:t>
            </a:r>
            <a:endParaRPr lang="ko-KR" altLang="en-US" sz="2000" dirty="0"/>
          </a:p>
        </p:txBody>
      </p:sp>
      <p:sp>
        <p:nvSpPr>
          <p:cNvPr id="1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12117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97" y="641354"/>
            <a:ext cx="8570071" cy="5768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43355" y="261810"/>
            <a:ext cx="5022944" cy="264135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543355" y="632477"/>
            <a:ext cx="5315666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Th.M.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 </a:t>
            </a:r>
            <a:r>
              <a:rPr lang="ko-KR" altLang="en-US" sz="1500" dirty="0" err="1"/>
              <a:t>논문대체</a:t>
            </a:r>
            <a:r>
              <a:rPr lang="ko-KR" altLang="en-US" sz="150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237882126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0" y="577048"/>
            <a:ext cx="8722283" cy="582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2" y="377222"/>
            <a:ext cx="5111719" cy="199827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41357"/>
            <a:ext cx="4760161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n-US" altLang="ko-KR" sz="3000" dirty="0"/>
              <a:t>M.Div.</a:t>
            </a:r>
            <a:r>
              <a:rPr lang="ko-KR" altLang="en-US" sz="3000" dirty="0"/>
              <a:t> 예시 </a:t>
            </a:r>
            <a:r>
              <a:rPr lang="en-US" altLang="ko-KR" sz="3000" dirty="0"/>
              <a:t>: )</a:t>
            </a:r>
            <a:r>
              <a:rPr lang="ko-KR" altLang="en-US" sz="3000" dirty="0"/>
              <a:t> </a:t>
            </a:r>
            <a:r>
              <a:rPr lang="ko-KR" altLang="en-US" sz="1350" dirty="0" err="1"/>
              <a:t>논문대체</a:t>
            </a:r>
            <a:r>
              <a:rPr lang="ko-KR" altLang="en-US" sz="1350" dirty="0"/>
              <a:t> 신청</a:t>
            </a:r>
          </a:p>
        </p:txBody>
      </p:sp>
    </p:spTree>
    <p:extLst>
      <p:ext uri="{BB962C8B-B14F-4D97-AF65-F5344CB8AC3E}">
        <p14:creationId xmlns:p14="http://schemas.microsoft.com/office/powerpoint/2010/main" val="681689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48" y="685745"/>
            <a:ext cx="8732487" cy="5901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텍스트 개체 틀 14"/>
          <p:cNvSpPr>
            <a:spLocks noGrp="1"/>
          </p:cNvSpPr>
          <p:nvPr>
            <p:ph type="body" sz="quarter" idx="10"/>
          </p:nvPr>
        </p:nvSpPr>
        <p:spPr>
          <a:xfrm>
            <a:off x="596623" y="421611"/>
            <a:ext cx="5227128" cy="19982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 </a:t>
            </a:r>
            <a:r>
              <a:rPr lang="en-US" altLang="ko-KR" sz="1600" dirty="0" smtClean="0"/>
              <a:t>001 </a:t>
            </a:r>
            <a:r>
              <a:rPr lang="ko-KR" altLang="en-US" sz="1600" dirty="0" smtClean="0"/>
              <a:t>졸업이수학점 안내</a:t>
            </a:r>
            <a:endParaRPr lang="ko-KR" altLang="en-US" sz="16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637462" y="685746"/>
            <a:ext cx="4508225" cy="36009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ko-KR" altLang="en-US" sz="3000" dirty="0"/>
              <a:t>논문 예시 </a:t>
            </a:r>
            <a:r>
              <a:rPr lang="en-US" altLang="ko-KR" sz="3000" dirty="0"/>
              <a:t>: ) </a:t>
            </a:r>
            <a:r>
              <a:rPr lang="en-US" altLang="ko-KR" sz="1350" dirty="0"/>
              <a:t>Th.M.</a:t>
            </a:r>
            <a:r>
              <a:rPr lang="ko-KR" altLang="en-US" sz="1350" dirty="0"/>
              <a:t>과정</a:t>
            </a:r>
            <a:r>
              <a:rPr lang="en-US" altLang="ko-KR" sz="1350" dirty="0"/>
              <a:t>+</a:t>
            </a:r>
            <a:r>
              <a:rPr lang="ko-KR" altLang="en-US" sz="1350" dirty="0" err="1"/>
              <a:t>논문신청</a:t>
            </a:r>
            <a:endParaRPr lang="ko-KR" altLang="en-US" sz="1350" dirty="0"/>
          </a:p>
        </p:txBody>
      </p:sp>
    </p:spTree>
    <p:extLst>
      <p:ext uri="{BB962C8B-B14F-4D97-AF65-F5344CB8AC3E}">
        <p14:creationId xmlns:p14="http://schemas.microsoft.com/office/powerpoint/2010/main" val="12286896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4870152" y="4282351"/>
            <a:ext cx="3207048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www.mokwon.ac.kr </a:t>
            </a:r>
          </a:p>
          <a:p>
            <a:pPr algn="ctr"/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종합정보시스템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 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클릭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696" y="4584454"/>
            <a:ext cx="4332684" cy="21467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~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31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428615" indent="-428615">
              <a:buFontTx/>
              <a:buChar char="-"/>
            </a:pPr>
            <a:r>
              <a:rPr lang="ko-KR" altLang="en-US" sz="3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수강신청 </a:t>
            </a:r>
            <a:r>
              <a:rPr lang="ko-KR" altLang="en-US" sz="3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변경기간</a:t>
            </a:r>
            <a:endParaRPr lang="en-US" altLang="ko-KR" sz="3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428615" indent="-428615">
              <a:buFontTx/>
              <a:buChar char="-"/>
            </a:pP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28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 </a:t>
            </a:r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~ 9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금</a:t>
            </a:r>
            <a:r>
              <a:rPr lang="en-US" altLang="ko-KR" sz="24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  <a:endParaRPr lang="en-US" altLang="ko-KR" sz="24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7260334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5"/>
          <a:stretch/>
        </p:blipFill>
        <p:spPr bwMode="auto">
          <a:xfrm>
            <a:off x="404816" y="1776887"/>
            <a:ext cx="7002065" cy="480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7118414" y="680301"/>
            <a:ext cx="1970517" cy="13730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8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학번찾기</a:t>
            </a:r>
            <a:endParaRPr lang="en-US" altLang="ko-KR" sz="28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성명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주민번호</a:t>
            </a:r>
            <a:endParaRPr lang="en-US" altLang="ko-KR" sz="20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800" b="1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20" name="Oval 14"/>
          <p:cNvSpPr>
            <a:spLocks noChangeArrowheads="1"/>
          </p:cNvSpPr>
          <p:nvPr/>
        </p:nvSpPr>
        <p:spPr bwMode="auto">
          <a:xfrm>
            <a:off x="878798" y="4148495"/>
            <a:ext cx="954286" cy="331589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1" name="Line 12"/>
          <p:cNvSpPr>
            <a:spLocks noChangeShapeType="1"/>
          </p:cNvSpPr>
          <p:nvPr/>
        </p:nvSpPr>
        <p:spPr bwMode="auto">
          <a:xfrm flipH="1">
            <a:off x="1686757" y="1863027"/>
            <a:ext cx="5380796" cy="227927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Oval 14"/>
          <p:cNvSpPr>
            <a:spLocks noChangeArrowheads="1"/>
          </p:cNvSpPr>
          <p:nvPr/>
        </p:nvSpPr>
        <p:spPr bwMode="auto">
          <a:xfrm>
            <a:off x="2952158" y="4167539"/>
            <a:ext cx="1124545" cy="282178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35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 flipH="1">
            <a:off x="4076703" y="4103490"/>
            <a:ext cx="3095626" cy="229785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7189290" y="3107771"/>
            <a:ext cx="1899642" cy="259913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err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최초등록</a:t>
            </a:r>
            <a:endParaRPr lang="en-US" altLang="ko-KR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학번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생년월일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비밀번호 확인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1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확인 </a:t>
            </a:r>
            <a:endParaRPr lang="en-US" altLang="ko-KR" sz="1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ko-KR" altLang="en-US" sz="21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2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39016003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53" y="1103304"/>
            <a:ext cx="8599037" cy="559045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532659" cy="2467992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2"/>
            <a:ext cx="2363201" cy="53911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136343" y="2104008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75670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t="12897"/>
          <a:stretch/>
        </p:blipFill>
        <p:spPr>
          <a:xfrm>
            <a:off x="258920" y="1111801"/>
            <a:ext cx="8674795" cy="505817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56411" y="2488173"/>
            <a:ext cx="2363201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061220" y="425559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059618" y="3734555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743198" y="4317941"/>
            <a:ext cx="3764133" cy="932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6267633" y="4024347"/>
            <a:ext cx="2636669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136343" y="135725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9577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943225"/>
            <a:ext cx="4908083" cy="384930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23784" y="688798"/>
            <a:ext cx="754600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002</a:t>
            </a:r>
            <a:endParaRPr lang="ko-KR" altLang="en-US" sz="2400" dirty="0"/>
          </a:p>
        </p:txBody>
      </p:sp>
      <p:sp>
        <p:nvSpPr>
          <p:cNvPr id="18" name="제목 11"/>
          <p:cNvSpPr>
            <a:spLocks noGrp="1"/>
          </p:cNvSpPr>
          <p:nvPr>
            <p:ph type="title"/>
          </p:nvPr>
        </p:nvSpPr>
        <p:spPr>
          <a:xfrm>
            <a:off x="1358285" y="680300"/>
            <a:ext cx="404821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9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346886" y="2459597"/>
            <a:ext cx="2363201" cy="99555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98878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-35496" y="5301208"/>
            <a:ext cx="9144000" cy="119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tIns="180000" rIns="180000" bIns="180000">
            <a:spAutoFit/>
          </a:bodyPr>
          <a:lstStyle/>
          <a:p>
            <a:pPr algn="ctr"/>
            <a:r>
              <a:rPr lang="ko-KR" altLang="en-US" sz="5400" b="1" spc="-150" dirty="0" smtClean="0">
                <a:solidFill>
                  <a:srgbClr val="AE15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아리따-부리(OTF)-Bold" panose="02020603020101020101" pitchFamily="18" charset="-127"/>
                <a:ea typeface="아리따-부리(OTF)-Bold" panose="02020603020101020101" pitchFamily="18" charset="-127"/>
              </a:rPr>
              <a:t>목원대학교 신학대학원 교수진</a:t>
            </a:r>
            <a:endParaRPr lang="fr-FR" altLang="ko-KR" sz="4800" b="1" i="1" spc="-150" dirty="0">
              <a:solidFill>
                <a:srgbClr val="AE15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아리따-부리(OTF)-Bold" panose="02020603020101020101" pitchFamily="18" charset="-127"/>
              <a:ea typeface="아리따-부리(OTF)-Bold" panose="02020603020101020101" pitchFamily="18" charset="-127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52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1970843"/>
            <a:ext cx="8043199" cy="43678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Th.M. 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감리교회사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웨슬리신학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  <a:defRPr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  <a:defRPr/>
            </a:pP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기초필수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기초선택과목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학부 성적 인정은 최대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15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학점까지로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한다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  <a:defRPr/>
            </a:pPr>
            <a:endParaRPr lang="en-US" altLang="ko-KR" sz="1100" dirty="0" smtClean="0"/>
          </a:p>
          <a:p>
            <a:pPr marL="0" indent="0">
              <a:buNone/>
              <a:defRPr/>
            </a:pPr>
            <a:endParaRPr lang="en-US" altLang="ko-KR" sz="1100" dirty="0"/>
          </a:p>
          <a:p>
            <a:pPr marL="0" indent="0"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채플은 학점인정이 되지 않습니다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algn="ctr"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목원대 신학대학 기독교교육전공자는 예외로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.)</a:t>
            </a: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001-8</a:t>
            </a:r>
            <a:endParaRPr lang="ko-KR" altLang="en-US" sz="2400" dirty="0"/>
          </a:p>
        </p:txBody>
      </p:sp>
      <p:sp>
        <p:nvSpPr>
          <p:cNvPr id="14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smtClean="0"/>
              <a:t>학부성적 인정에 대한 안내</a:t>
            </a:r>
            <a:endParaRPr lang="ko-KR" altLang="en-US" dirty="0"/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84389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16984" y="2253207"/>
            <a:ext cx="8478441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“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신학영어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 영어수업을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**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영어수업 대상자 확인은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신학대학원 사무실 앞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게시판을 참고하시기 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</p:txBody>
      </p:sp>
      <p:sp>
        <p:nvSpPr>
          <p:cNvPr id="11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12561" y="742066"/>
            <a:ext cx="134940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001-10</a:t>
            </a:r>
            <a:endParaRPr lang="ko-KR" altLang="en-US" sz="2400" dirty="0"/>
          </a:p>
        </p:txBody>
      </p:sp>
      <p:sp>
        <p:nvSpPr>
          <p:cNvPr id="14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영어수업에 대한 안내</a:t>
            </a:r>
            <a:endParaRPr lang="ko-KR" altLang="en-US" dirty="0"/>
          </a:p>
        </p:txBody>
      </p:sp>
      <p:sp>
        <p:nvSpPr>
          <p:cNvPr id="16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12233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0227" y="2236090"/>
            <a:ext cx="8305446" cy="38812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입학시험 성적이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이상인 자는 면제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60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점 미만인 자는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 학기 실시되는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성경시험에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응시하여 졸업 전 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반드시 </a:t>
            </a: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PASS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하여야 한다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</a:t>
            </a:r>
          </a:p>
          <a:p>
            <a:pPr>
              <a:buNone/>
              <a:defRPr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* 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졸업 불가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** </a:t>
            </a:r>
            <a:r>
              <a:rPr lang="ko-KR" altLang="en-US" b="1" dirty="0" err="1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성경시험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응시 대상자 확인은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신학대학원 사무실 앞 게시판을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참고하시기 바랍니다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.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12561" y="742066"/>
            <a:ext cx="134940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001-11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성경시험에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61006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30284" y="2075935"/>
            <a:ext cx="7446916" cy="38289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Th.M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 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M.Div.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과정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☞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4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r>
              <a:rPr lang="en-US" altLang="ko-KR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* </a:t>
            </a:r>
            <a:r>
              <a:rPr lang="ko-KR" altLang="en-US" b="1" dirty="0" err="1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미이수시</a:t>
            </a:r>
            <a:r>
              <a:rPr lang="ko-KR" altLang="en-US" b="1" dirty="0">
                <a:ln>
                  <a:solidFill>
                    <a:srgbClr val="FF0000"/>
                  </a:solidFill>
                </a:ln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졸업 불가</a:t>
            </a:r>
            <a:endParaRPr lang="en-US" altLang="ko-KR" b="1" dirty="0">
              <a:ln>
                <a:solidFill>
                  <a:srgbClr val="FF0000"/>
                </a:solidFill>
              </a:ln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</a:pPr>
            <a:endParaRPr lang="en-US" altLang="ko-KR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 실습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채플 이수 시 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매학기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지도교수와 상담 후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“</a:t>
            </a:r>
            <a:r>
              <a:rPr lang="ko-KR" altLang="en-US" b="1" dirty="0" err="1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교회실습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보고서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”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제출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buNone/>
            </a:pPr>
            <a:endParaRPr lang="en-US" altLang="ko-KR" sz="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30284" y="742066"/>
            <a:ext cx="106889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001-9</a:t>
            </a:r>
            <a:endParaRPr lang="ko-KR" altLang="en-US" sz="2400" dirty="0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699177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채플과 </a:t>
            </a:r>
            <a:r>
              <a:rPr lang="ko-KR" altLang="en-US" dirty="0" err="1" smtClean="0"/>
              <a:t>교회실습에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9" name="직선 연결선 18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50077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1979720"/>
            <a:ext cx="7487840" cy="40748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altLang="ko-KR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응시자격 </a:t>
            </a: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1. Th.M.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이상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M.Div.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학기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이상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정규등록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자로서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,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외국어 시험에 합격하고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   졸업에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필요한 학점을 이수한 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자</a:t>
            </a:r>
            <a:endParaRPr lang="en-US" altLang="ko-KR" b="1" dirty="0" smtClean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endParaRPr lang="ko-KR" altLang="en-US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>
              <a:buNone/>
              <a:defRPr/>
            </a:pP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2.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논문학기에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전공 </a:t>
            </a:r>
            <a:r>
              <a:rPr lang="en-US" altLang="ko-KR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과목</a:t>
            </a:r>
            <a:r>
              <a:rPr lang="en-US" altLang="ko-KR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이하만 남은 자</a:t>
            </a:r>
          </a:p>
        </p:txBody>
      </p:sp>
      <p:sp>
        <p:nvSpPr>
          <p:cNvPr id="1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63132" y="741280"/>
            <a:ext cx="12533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001-12</a:t>
            </a:r>
            <a:endParaRPr lang="ko-KR" altLang="en-US" sz="2400" dirty="0"/>
          </a:p>
        </p:txBody>
      </p:sp>
      <p:sp>
        <p:nvSpPr>
          <p:cNvPr id="11" name="제목 11"/>
          <p:cNvSpPr>
            <a:spLocks noGrp="1"/>
          </p:cNvSpPr>
          <p:nvPr>
            <p:ph type="title"/>
          </p:nvPr>
        </p:nvSpPr>
        <p:spPr>
          <a:xfrm>
            <a:off x="1850098" y="743434"/>
            <a:ext cx="5269794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종합시험에</a:t>
            </a:r>
            <a:r>
              <a:rPr lang="ko-KR" altLang="en-US" dirty="0" smtClean="0"/>
              <a:t> 대한 안내</a:t>
            </a:r>
            <a:endParaRPr lang="ko-KR" altLang="en-US" dirty="0"/>
          </a:p>
        </p:txBody>
      </p:sp>
      <p:sp>
        <p:nvSpPr>
          <p:cNvPr id="14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12561" y="348472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신학대학원 </a:t>
            </a:r>
            <a:r>
              <a:rPr lang="en-US" altLang="ko-KR" sz="1600" dirty="0"/>
              <a:t>001 </a:t>
            </a:r>
            <a:r>
              <a:rPr lang="ko-KR" altLang="en-US" sz="1600" dirty="0"/>
              <a:t>졸업이수학점 안내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1816435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80966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96622" y="1943100"/>
            <a:ext cx="8275240" cy="4597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- </a:t>
            </a: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입학시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회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1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	</a:t>
            </a:r>
            <a:endParaRPr lang="en-US" altLang="ko-KR" sz="10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100%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50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%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5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성적우수장학금</a:t>
            </a:r>
            <a:r>
              <a:rPr lang="en-US" altLang="ko-KR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재학생</a:t>
            </a:r>
            <a:r>
              <a:rPr lang="en-US" altLang="ko-KR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)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50%</a:t>
            </a: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학비감면을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제외한 등록금의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30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%</a:t>
            </a:r>
          </a:p>
          <a:p>
            <a:pPr marL="0" indent="0">
              <a:spcBef>
                <a:spcPct val="0"/>
              </a:spcBef>
              <a:buNone/>
            </a:pPr>
            <a:endParaRPr lang="en-US" altLang="ko-KR" sz="1600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</a:rPr>
              <a:t>신학대학 특성화장학금</a:t>
            </a:r>
            <a:endParaRPr lang="en-US" altLang="ko-KR" sz="40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   예산범위 내에서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</a:rPr>
              <a:t>위원회에서 결정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92420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48997" y="742066"/>
            <a:ext cx="746403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en-US" altLang="ko-KR" sz="2400" dirty="0" smtClean="0"/>
              <a:t>003</a:t>
            </a:r>
            <a:endParaRPr lang="ko-KR" altLang="en-US" sz="2400" dirty="0"/>
          </a:p>
        </p:txBody>
      </p:sp>
      <p:sp>
        <p:nvSpPr>
          <p:cNvPr id="12" name="제목 11"/>
          <p:cNvSpPr>
            <a:spLocks noGrp="1"/>
          </p:cNvSpPr>
          <p:nvPr>
            <p:ph type="title"/>
          </p:nvPr>
        </p:nvSpPr>
        <p:spPr>
          <a:xfrm>
            <a:off x="1346752" y="724384"/>
            <a:ext cx="4508225" cy="360098"/>
          </a:xfrm>
        </p:spPr>
        <p:txBody>
          <a:bodyPr>
            <a:noAutofit/>
          </a:bodyPr>
          <a:lstStyle/>
          <a:p>
            <a:r>
              <a:rPr lang="ko-KR" altLang="en-US" sz="2800" dirty="0" smtClean="0"/>
              <a:t>장학금에 대한 안내</a:t>
            </a:r>
            <a:endParaRPr lang="ko-KR" altLang="en-US" sz="2800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 smtClean="0"/>
              <a:t>목원대학교 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555057" y="1690943"/>
            <a:ext cx="8275240" cy="49010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재학조교장학금</a:t>
            </a:r>
            <a:endParaRPr lang="en-US" altLang="ko-KR" sz="4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sz="1000" b="1" dirty="0" smtClean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신청 자격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: Th.M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2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학기부터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M.Div. 3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학기부터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                   직전학기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성적이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85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점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 err="1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실점수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이상인 자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재학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중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회까지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가능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sz="10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>
              <a:spcBef>
                <a:spcPct val="0"/>
              </a:spcBef>
              <a:buFontTx/>
              <a:buChar char="-"/>
            </a:pPr>
            <a:r>
              <a:rPr lang="ko-KR" altLang="en-US" sz="40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ea typeface="나눔고딕" panose="020D0604000000000000" pitchFamily="50" charset="-127"/>
                <a:cs typeface="+mj-cs"/>
              </a:rPr>
              <a:t>기타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감리교단 장학금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재직조교 장학금 등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※ </a:t>
            </a:r>
            <a:r>
              <a:rPr lang="ko-KR" altLang="en-US" sz="2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모든 장학금의 수혜 범위 및 대상은 신학대학원 위원회 회의를 통해 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결정됨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※ 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장학금 지급자격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 직전학기 취득학점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학점 이상인자로서 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B+</a:t>
            </a:r>
            <a:r>
              <a:rPr lang="ko-KR" altLang="en-US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이상 취득한 자</a:t>
            </a:r>
            <a:r>
              <a:rPr lang="en-US" altLang="ko-KR" sz="20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.</a:t>
            </a:r>
            <a:endParaRPr lang="ko-KR" altLang="en-US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33665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0204" y="777014"/>
            <a:ext cx="1128442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34380" y="1991190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fontAlgn="base">
              <a:buAutoNum type="arabicParenR"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학사일정 및 학칙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규정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내규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등은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신학대학원 홈페이지를 참고하시기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sz="4000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2)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종합정보시스템에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개인정보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주소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연락처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,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계좌번호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입력하여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2508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600259" y="722438"/>
            <a:ext cx="1095191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905465"/>
            <a:ext cx="8275240" cy="459740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입학지원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서류 중 졸업예정증명서 제출자는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필히 졸업증명서와 성적증명서 각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부를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8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월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31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일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목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까지 신학대학원 사무실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(A302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호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로    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제출해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*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기한엄수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미제출시 </a:t>
            </a:r>
            <a:r>
              <a:rPr lang="ko-KR" altLang="en-US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입학이 취소될 수 있음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4)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예비군 관련 문의사항은 예비군연대로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문의하시기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042)829-7176)</a:t>
            </a: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4106267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558516" y="722438"/>
            <a:ext cx="1111817" cy="572384"/>
          </a:xfrm>
          <a:solidFill>
            <a:srgbClr val="F2F2F2"/>
          </a:solidFill>
        </p:spPr>
        <p:txBody>
          <a:bodyPr>
            <a:noAutofit/>
          </a:bodyPr>
          <a:lstStyle/>
          <a:p>
            <a:r>
              <a:rPr lang="ko-KR" altLang="en-US" dirty="0" smtClean="0"/>
              <a:t>광고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488147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488147" y="1741807"/>
            <a:ext cx="8275240" cy="4850186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5)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각종 증명서는 학생서비스센터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학생회관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1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층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에서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발급합니다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6)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학생증 발급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스마트카드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)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은 신학대학원 홈페이지 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공지사항을 참고해 주시기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</a:t>
            </a:r>
          </a:p>
          <a:p>
            <a:pPr marL="0" indent="0" fontAlgn="base"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7)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기타 문의사항은 신학대학원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교학과로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ko-KR" altLang="en-US" b="1" dirty="0" err="1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연락주시기</a:t>
            </a:r>
            <a:endParaRPr lang="en-US" altLang="ko-KR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 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바랍니다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. (</a:t>
            </a:r>
            <a:r>
              <a:rPr lang="ko-KR" altLang="en-US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☎ </a:t>
            </a: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042)829-7052~3) </a:t>
            </a:r>
            <a:endParaRPr lang="en-US" altLang="ko-KR" b="1" dirty="0" smtClean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  <a:p>
            <a:pPr marL="0" indent="0" fontAlgn="base">
              <a:buNone/>
            </a:pPr>
            <a:r>
              <a:rPr lang="en-US" altLang="ko-KR" b="1" dirty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ea typeface="나눔고딕" panose="020D0604000000000000" pitchFamily="50" charset="-127"/>
                <a:cs typeface="+mj-cs"/>
              </a:rPr>
              <a:t>  </a:t>
            </a:r>
            <a:r>
              <a:rPr lang="en-US" altLang="ko-KR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*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업무시간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: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9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~ 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오후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5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시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(</a:t>
            </a:r>
            <a:r>
              <a:rPr lang="ko-KR" altLang="en-US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점심시간 </a:t>
            </a:r>
            <a:r>
              <a:rPr lang="en-US" altLang="ko-KR" sz="2400" b="1" dirty="0" smtClean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rgbClr val="FF0000"/>
                </a:solidFill>
                <a:ea typeface="나눔고딕" panose="020D0604000000000000" pitchFamily="50" charset="-127"/>
                <a:cs typeface="+mj-cs"/>
              </a:rPr>
              <a:t>12:00~13:00)</a:t>
            </a: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rgbClr val="FF0000"/>
              </a:solidFill>
              <a:ea typeface="나눔고딕" panose="020D0604000000000000" pitchFamily="50" charset="-127"/>
              <a:cs typeface="+mj-cs"/>
            </a:endParaRPr>
          </a:p>
          <a:p>
            <a:pPr marL="0" indent="0">
              <a:spcBef>
                <a:spcPct val="0"/>
              </a:spcBef>
              <a:buNone/>
            </a:pPr>
            <a:endParaRPr lang="ko-KR" altLang="en-US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3584415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323528" y="4892967"/>
            <a:ext cx="2520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조은하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FF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신학대학원 원장</a:t>
            </a:r>
            <a:endParaRPr lang="en-US" altLang="ko-KR" sz="2400" b="1" dirty="0">
              <a:solidFill>
                <a:srgbClr val="FF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4168" y="508518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김흥수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3131840" y="5085184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김기련 명예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824490"/>
            <a:ext cx="2127969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5" y="1835801"/>
            <a:ext cx="2153193" cy="2540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5" name="_x196822576" descr="EMB00001e70012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508"/>
          <a:stretch>
            <a:fillRect/>
          </a:stretch>
        </p:blipFill>
        <p:spPr bwMode="auto">
          <a:xfrm>
            <a:off x="454128" y="1795968"/>
            <a:ext cx="2177966" cy="254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8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1862052"/>
            <a:ext cx="3492103" cy="3127198"/>
          </a:xfrm>
        </p:spPr>
        <p:txBody>
          <a:bodyPr>
            <a:normAutofit/>
          </a:bodyPr>
          <a:lstStyle/>
          <a:p>
            <a:r>
              <a:rPr lang="ko-KR" altLang="en-US" sz="3300" dirty="0" smtClean="0"/>
              <a:t>끝</a:t>
            </a:r>
            <a:r>
              <a:rPr lang="en-US" altLang="ko-KR" sz="3300" dirty="0" smtClean="0"/>
              <a:t>~!!</a:t>
            </a:r>
            <a:endParaRPr lang="ko-KR" altLang="en-US" sz="3300" dirty="0"/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317358" y="501317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임동원 </a:t>
            </a:r>
            <a:r>
              <a:rPr lang="ko-KR" altLang="ko-KR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 fontAlgn="t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112" y="1772816"/>
            <a:ext cx="209775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247" y="1772816"/>
            <a:ext cx="2168129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6120171" y="497426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이희학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endParaRPr lang="ko-KR" altLang="en-US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4966813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이선희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41" y="1772816"/>
            <a:ext cx="220344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263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94137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4147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95926" y="4956547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유장환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조직신학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55464" y="495654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권오훈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선교학</a:t>
            </a:r>
            <a:endParaRPr lang="ko-KR" altLang="en-US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394" y="1769507"/>
            <a:ext cx="2182114" cy="258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58"/>
          <a:stretch/>
        </p:blipFill>
        <p:spPr bwMode="auto">
          <a:xfrm>
            <a:off x="5536046" y="1769507"/>
            <a:ext cx="2205692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36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 bwMode="auto">
          <a:xfrm>
            <a:off x="1207151" y="1772816"/>
            <a:ext cx="212118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97160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권진호교수님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교회사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797152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김정희교수님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기독교교육 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7" b="2987"/>
          <a:stretch/>
        </p:blipFill>
        <p:spPr>
          <a:xfrm>
            <a:off x="5418279" y="1793091"/>
            <a:ext cx="2195873" cy="255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2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04360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971600" y="494116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서길원교수님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292080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5292080" y="4902259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서동원교수님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실천신학 담당 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4348" t="8013" r="4348" b="8572"/>
          <a:stretch/>
        </p:blipFill>
        <p:spPr>
          <a:xfrm>
            <a:off x="1259632" y="1809677"/>
            <a:ext cx="2016224" cy="251856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5"/>
          <a:srcRect l="3704" t="5877" r="3704" b="5962"/>
          <a:stretch/>
        </p:blipFill>
        <p:spPr>
          <a:xfrm>
            <a:off x="5463897" y="1809676"/>
            <a:ext cx="2088232" cy="2518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9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_x73264992" descr="EMB00000ab805c8"/>
          <p:cNvPicPr>
            <a:picLocks noChangeAspect="1" noChangeArrowheads="1"/>
          </p:cNvPicPr>
          <p:nvPr/>
        </p:nvPicPr>
        <p:blipFill>
          <a:blip r:embed="rId2" cstate="print">
            <a:lum bright="54000"/>
            <a:grayscl/>
          </a:blip>
          <a:srcRect/>
          <a:stretch>
            <a:fillRect/>
          </a:stretch>
        </p:blipFill>
        <p:spPr bwMode="auto">
          <a:xfrm>
            <a:off x="2627784" y="1143296"/>
            <a:ext cx="3528392" cy="4229920"/>
          </a:xfrm>
          <a:prstGeom prst="rect">
            <a:avLst/>
          </a:prstGeom>
          <a:noFill/>
        </p:spPr>
      </p:pic>
      <p:sp>
        <p:nvSpPr>
          <p:cNvPr id="6" name="직사각형 5"/>
          <p:cNvSpPr/>
          <p:nvPr/>
        </p:nvSpPr>
        <p:spPr>
          <a:xfrm>
            <a:off x="323528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15617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0" y="201359"/>
            <a:ext cx="9144000" cy="288032"/>
          </a:xfrm>
          <a:prstGeom prst="rect">
            <a:avLst/>
          </a:prstGeom>
          <a:solidFill>
            <a:srgbClr val="82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3275856" y="1628800"/>
            <a:ext cx="2448272" cy="2880320"/>
          </a:xfrm>
          <a:prstGeom prst="rect">
            <a:avLst/>
          </a:prstGeom>
          <a:solidFill>
            <a:srgbClr val="82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_x73269200" descr="EMB00000ab805c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69673"/>
            <a:ext cx="2736304" cy="723935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78076" y="4813530"/>
            <a:ext cx="24937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박경식 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구약학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 smtClean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49155" y="4813528"/>
            <a:ext cx="2607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이긍재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구</a:t>
            </a:r>
            <a:r>
              <a:rPr lang="ko-KR" altLang="en-US" sz="2400" b="1" dirty="0" err="1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약</a:t>
            </a:r>
            <a:r>
              <a:rPr lang="ko-KR" altLang="en-US" sz="2400" b="1" dirty="0" err="1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en-US" altLang="ko-KR" sz="2400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49885" y="4813529"/>
            <a:ext cx="2474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이효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주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교수님</a:t>
            </a:r>
          </a:p>
          <a:p>
            <a:pPr algn="ctr"/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실천신</a:t>
            </a:r>
            <a:r>
              <a:rPr lang="ko-KR" altLang="en-US" sz="2400" b="1" dirty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학</a:t>
            </a:r>
            <a:r>
              <a:rPr lang="ko-KR" altLang="en-US" sz="2400" b="1" dirty="0" smtClean="0">
                <a:solidFill>
                  <a:srgbClr val="820000"/>
                </a:solidFill>
                <a:latin typeface="아리따-부리(OTF)-SemiBold" panose="02020603020101020101" pitchFamily="18" charset="-127"/>
                <a:ea typeface="아리따-부리(OTF)-SemiBold" panose="02020603020101020101" pitchFamily="18" charset="-127"/>
              </a:rPr>
              <a:t> 담당</a:t>
            </a:r>
            <a:endParaRPr lang="ko-KR" altLang="en-US" b="1" dirty="0">
              <a:solidFill>
                <a:srgbClr val="820000"/>
              </a:solidFill>
              <a:latin typeface="아리따-부리(OTF)-SemiBold" panose="02020603020101020101" pitchFamily="18" charset="-127"/>
              <a:ea typeface="아리따-부리(OTF)-Semi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l="3572" t="2857" r="3572" b="2857"/>
          <a:stretch/>
        </p:blipFill>
        <p:spPr>
          <a:xfrm>
            <a:off x="539552" y="1789433"/>
            <a:ext cx="2016224" cy="255905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l="4769" t="4321"/>
          <a:stretch/>
        </p:blipFill>
        <p:spPr>
          <a:xfrm>
            <a:off x="3491880" y="1742248"/>
            <a:ext cx="2012131" cy="261217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6"/>
          <a:srcRect l="6792" t="8995" r="5689" b="2807"/>
          <a:stretch/>
        </p:blipFill>
        <p:spPr>
          <a:xfrm>
            <a:off x="6344825" y="1789433"/>
            <a:ext cx="201622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2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1479</TotalTime>
  <Words>1275</Words>
  <Application>Microsoft Office PowerPoint</Application>
  <PresentationFormat>화면 슬라이드 쇼(4:3)</PresentationFormat>
  <Paragraphs>338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3" baseType="lpstr">
      <vt:lpstr>굴림</vt:lpstr>
      <vt:lpstr>Arial</vt:lpstr>
      <vt:lpstr>나눔고딕 Light</vt:lpstr>
      <vt:lpstr>아리따-부리(OTF)-SemiBold</vt:lpstr>
      <vt:lpstr>맑은 고딕</vt:lpstr>
      <vt:lpstr>나눔고딕</vt:lpstr>
      <vt:lpstr>아리따-돋움(TTF)-Bold</vt:lpstr>
      <vt:lpstr>아리따-부리(OTF)-Bold</vt:lpstr>
      <vt:lpstr>HY울릉도M</vt:lpstr>
      <vt:lpstr>아리따-돋움(TTF)-Medium</vt:lpstr>
      <vt:lpstr>Calibri</vt:lpstr>
      <vt:lpstr>Calibri Light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CONTENTS</vt:lpstr>
      <vt:lpstr>계열구분 및 수업·재학연한</vt:lpstr>
      <vt:lpstr>정규등록과 연구등록</vt:lpstr>
      <vt:lpstr>휴학, 복학 및 제적</vt:lpstr>
      <vt:lpstr>Th.M.이수학점</vt:lpstr>
      <vt:lpstr>M.Div.이수학점</vt:lpstr>
      <vt:lpstr>교단필수</vt:lpstr>
      <vt:lpstr>기초필수</vt:lpstr>
      <vt:lpstr>기초선택</vt:lpstr>
      <vt:lpstr>전공</vt:lpstr>
      <vt:lpstr>논문 or 논문대체</vt:lpstr>
      <vt:lpstr>PowerPoint 프레젠테이션</vt:lpstr>
      <vt:lpstr>Th.M. 예시 : ) 논문대체 신청</vt:lpstr>
      <vt:lpstr>M.Div. 예시 : ) 논문대체 신청</vt:lpstr>
      <vt:lpstr>논문 예시 : ) Th.M.과정+논문신청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학부성적 인정에 대한 안내</vt:lpstr>
      <vt:lpstr>영어수업에 대한 안내</vt:lpstr>
      <vt:lpstr>성경시험에 대한 안내</vt:lpstr>
      <vt:lpstr>채플과 교회실습에 대한 안내</vt:lpstr>
      <vt:lpstr>종합시험에 대한 안내</vt:lpstr>
      <vt:lpstr>장학금에 대한 안내</vt:lpstr>
      <vt:lpstr>장학금에 대한 안내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Temp</cp:lastModifiedBy>
  <cp:revision>74</cp:revision>
  <cp:lastPrinted>2017-02-28T01:35:03Z</cp:lastPrinted>
  <dcterms:created xsi:type="dcterms:W3CDTF">2016-12-23T10:41:34Z</dcterms:created>
  <dcterms:modified xsi:type="dcterms:W3CDTF">2017-08-27T23:52:36Z</dcterms:modified>
</cp:coreProperties>
</file>