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86" r:id="rId8"/>
    <p:sldId id="287" r:id="rId9"/>
    <p:sldId id="268" r:id="rId10"/>
    <p:sldId id="269" r:id="rId11"/>
    <p:sldId id="270" r:id="rId12"/>
    <p:sldId id="271" r:id="rId13"/>
    <p:sldId id="272" r:id="rId14"/>
    <p:sldId id="288" r:id="rId15"/>
    <p:sldId id="273" r:id="rId16"/>
    <p:sldId id="274" r:id="rId17"/>
    <p:sldId id="275" r:id="rId18"/>
    <p:sldId id="28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0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DBB"/>
    <a:srgbClr val="FFFF66"/>
    <a:srgbClr val="5DD5FF"/>
    <a:srgbClr val="FD7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90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F897-2BC7-47D8-BEB8-7EDF4ED4CA4F}" type="datetimeFigureOut">
              <a:rPr lang="ko-KR" altLang="en-US" smtClean="0"/>
              <a:pPr/>
              <a:t>2016-05-16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BC56-A1BE-463E-8262-24FCF06CE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548680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r"/>
            <a:endParaRPr lang="en-US" altLang="ko-KR" sz="2000" dirty="0" smtClean="0"/>
          </a:p>
          <a:p>
            <a:pPr algn="r"/>
            <a:endParaRPr lang="en-US" altLang="ko-KR" sz="2000" dirty="0"/>
          </a:p>
          <a:p>
            <a:pPr algn="r"/>
            <a:endParaRPr lang="en-US" altLang="ko-KR" sz="2000" dirty="0" smtClean="0"/>
          </a:p>
          <a:p>
            <a:pPr algn="r"/>
            <a:endParaRPr lang="en-US" altLang="ko-KR" sz="2000" dirty="0"/>
          </a:p>
          <a:p>
            <a:pPr algn="r"/>
            <a:endParaRPr lang="en-US" altLang="ko-KR" sz="2000" dirty="0" smtClean="0"/>
          </a:p>
          <a:p>
            <a:pPr algn="r"/>
            <a:endParaRPr lang="en-US" altLang="ko-KR" sz="2000" dirty="0"/>
          </a:p>
          <a:p>
            <a:pPr algn="r"/>
            <a:endParaRPr lang="en-US" altLang="ko-KR" sz="2000" dirty="0" smtClean="0"/>
          </a:p>
          <a:p>
            <a:pPr algn="r"/>
            <a:endParaRPr lang="en-US" altLang="ko-KR" sz="2000" dirty="0"/>
          </a:p>
          <a:p>
            <a:pPr algn="r"/>
            <a:endParaRPr lang="en-US" altLang="ko-KR" sz="2000" dirty="0" smtClean="0"/>
          </a:p>
          <a:p>
            <a:pPr algn="r"/>
            <a:endParaRPr lang="en-US" altLang="ko-KR" sz="2000" dirty="0"/>
          </a:p>
          <a:p>
            <a:pPr algn="r"/>
            <a:endParaRPr lang="en-US" altLang="ko-KR" sz="2000" dirty="0" smtClean="0"/>
          </a:p>
          <a:p>
            <a:pPr algn="r"/>
            <a:r>
              <a:rPr lang="ko-KR" altLang="en-US" sz="3200" dirty="0" smtClean="0"/>
              <a:t>  이름</a:t>
            </a:r>
            <a:r>
              <a:rPr lang="en-US" altLang="ko-KR" sz="3200" dirty="0" smtClean="0"/>
              <a:t>:  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홍사덕</a:t>
            </a:r>
            <a:endParaRPr lang="en-US" altLang="ko-KR" sz="3200" dirty="0"/>
          </a:p>
          <a:p>
            <a:pPr algn="r"/>
            <a:r>
              <a:rPr lang="ko-KR" altLang="en-US" sz="3200" dirty="0" smtClean="0"/>
              <a:t>학번 </a:t>
            </a:r>
            <a:r>
              <a:rPr lang="en-US" altLang="ko-KR" sz="3200" dirty="0" smtClean="0"/>
              <a:t>4162071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480" y="174552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예언자 </a:t>
            </a:r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2.</a:t>
            </a:r>
            <a:r>
              <a:rPr lang="ko-KR" altLang="en-US" sz="4000" b="1" dirty="0"/>
              <a:t>전통적인 공동체적 유대관계의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붕괴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대지주와 </a:t>
            </a:r>
            <a:r>
              <a:rPr lang="ko-KR" altLang="en-US" sz="4000" b="1" dirty="0" err="1" smtClean="0"/>
              <a:t>큰부자가</a:t>
            </a:r>
            <a:r>
              <a:rPr lang="ko-KR" altLang="en-US" sz="4000" b="1" dirty="0" smtClean="0"/>
              <a:t> </a:t>
            </a:r>
            <a:r>
              <a:rPr lang="ko-KR" altLang="en-US" sz="4000" b="1" dirty="0" err="1" smtClean="0"/>
              <a:t>등장하게됨으로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 이원화된 사회구조의 형성</a:t>
            </a:r>
            <a:endParaRPr lang="en-US" altLang="ko-KR" sz="4000" b="1" dirty="0" smtClean="0"/>
          </a:p>
          <a:p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상류층들의 사회제도 악용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=</a:t>
            </a:r>
            <a:r>
              <a:rPr lang="ko-KR" altLang="en-US" sz="4000" b="1" dirty="0" smtClean="0"/>
              <a:t>공동체적 유대감 붕괴</a:t>
            </a:r>
            <a:r>
              <a:rPr lang="en-US" altLang="ko-KR" sz="4000" b="1" dirty="0" smtClean="0"/>
              <a:t>,</a:t>
            </a:r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삭막한 사회</a:t>
            </a:r>
            <a:endParaRPr lang="ko-KR" altLang="en-US" sz="4000" b="1" dirty="0"/>
          </a:p>
          <a:p>
            <a:endParaRPr lang="ko-KR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5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사법제도의 타락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정의로운 재판관은 가진 자들에게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미움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상류층</a:t>
            </a:r>
            <a:r>
              <a:rPr lang="ko-KR" altLang="en-US" sz="4000" b="1" dirty="0">
                <a:solidFill>
                  <a:schemeClr val="bg1"/>
                </a:solidFill>
              </a:rPr>
              <a:t>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뇌물과 권력으로 재판관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들을 매수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 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백성들도 생계유지를 위해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뇌물을 받고 거짓증인으로 나서는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상황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</a:p>
          <a:p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상류층들의 재산과 권력을 유지하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는 수단으로 전락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가난한 백성들의 굴복의 장소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3.</a:t>
            </a:r>
            <a:r>
              <a:rPr lang="ko-KR" altLang="en-US" sz="4000" b="1" dirty="0" err="1"/>
              <a:t>앗시리아의</a:t>
            </a:r>
            <a:r>
              <a:rPr lang="ko-KR" altLang="en-US" sz="4000" b="1" dirty="0"/>
              <a:t> 침략으로 인한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사회적 혼란</a:t>
            </a:r>
            <a:endParaRPr lang="en-US" altLang="ko-KR" sz="4000" b="1" dirty="0" smtClean="0"/>
          </a:p>
          <a:p>
            <a:endParaRPr lang="ko-KR" altLang="en-US" sz="4000" dirty="0"/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여로보암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2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세 이후 연속적인 왕위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찬탈사건 발생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정치적 상황 악화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NG_SD\Desktop\앗수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앗시리아의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침공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디글랏빌레셀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3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세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내부적인 단결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x</a:t>
            </a: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은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1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천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달란트의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막대한 조공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앗시리아에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바침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속국이 </a:t>
            </a:r>
            <a:r>
              <a:rPr lang="ko-KR" altLang="en-US" sz="4000" b="1" dirty="0">
                <a:solidFill>
                  <a:schemeClr val="bg1"/>
                </a:solidFill>
              </a:rPr>
              <a:t>됨</a:t>
            </a:r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반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운동전개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시리아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에브라임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전쟁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앗시리아에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대항하기 위해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팔레스타인 지역 국가들의 동맹결성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도모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실패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원인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남 왕국의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아하스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>
                <a:solidFill>
                  <a:schemeClr val="bg1"/>
                </a:solidFill>
              </a:rPr>
              <a:t>가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앗시리아에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  도움 요청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결과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북 왕국의 상당한 영토를 빼앗김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베가 암살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04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NG_SD\Desktop\앗수르 행정지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북 왕국의 마지막 왕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호세아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초기엔 친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정책노선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왕위 교체기를 틈타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앗시리아의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저항을 도모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실패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x</a:t>
            </a:r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04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Ⅰ.</a:t>
            </a:r>
            <a:r>
              <a:rPr lang="ko-KR" altLang="en-US" sz="4000" b="1" dirty="0"/>
              <a:t>들어가는 </a:t>
            </a:r>
            <a:r>
              <a:rPr lang="ko-KR" altLang="en-US" sz="4000" b="1" dirty="0" smtClean="0"/>
              <a:t>말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북 왕국이 멸망하게 된 원인에 대해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신명기 사가의 </a:t>
            </a:r>
            <a:r>
              <a:rPr lang="en-US" altLang="ko-KR" sz="4000" b="1" dirty="0" smtClean="0"/>
              <a:t>‘</a:t>
            </a:r>
            <a:r>
              <a:rPr lang="ko-KR" altLang="en-US" sz="4000" b="1" dirty="0" err="1" smtClean="0"/>
              <a:t>열왕기하</a:t>
            </a:r>
            <a:r>
              <a:rPr lang="en-US" altLang="ko-KR" sz="4000" b="1" dirty="0" smtClean="0"/>
              <a:t>’</a:t>
            </a:r>
            <a:r>
              <a:rPr lang="ko-KR" altLang="en-US" sz="4000" b="1" dirty="0" smtClean="0"/>
              <a:t>에만 기록</a:t>
            </a:r>
            <a:endParaRPr lang="en-US" altLang="ko-KR" sz="4000" b="1" dirty="0"/>
          </a:p>
          <a:p>
            <a:endParaRPr lang="en-US" altLang="ko-KR" sz="4000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열왕기하의 보도내용에 따르면</a:t>
            </a:r>
            <a:endParaRPr lang="ko-KR" altLang="en-US" sz="4000" b="1" dirty="0"/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북 왕국의 마지막 시대는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매우 </a:t>
            </a:r>
            <a:r>
              <a:rPr lang="ko-KR" altLang="en-US" sz="4000" b="1" u="sng" dirty="0" smtClean="0">
                <a:solidFill>
                  <a:schemeClr val="bg1"/>
                </a:solidFill>
              </a:rPr>
              <a:t>혼란했던 시대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였다고 보도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6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북 왕국은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앗시리아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에게 멸망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-’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사마리아주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로 편입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민족혼합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=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후에 차별과 경멸의 원인이 되어짐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Ⅲ.</a:t>
            </a:r>
            <a:r>
              <a:rPr lang="ko-KR" altLang="en-US" sz="4000" b="1" dirty="0"/>
              <a:t>예언자 </a:t>
            </a:r>
            <a:r>
              <a:rPr lang="ko-KR" altLang="en-US" sz="4000" b="1" dirty="0" err="1"/>
              <a:t>아모스의</a:t>
            </a:r>
            <a:r>
              <a:rPr lang="ko-KR" altLang="en-US" sz="4000" b="1" dirty="0"/>
              <a:t> 사회 고발과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  </a:t>
            </a:r>
            <a:r>
              <a:rPr lang="ko-KR" altLang="en-US" sz="4000" b="1" dirty="0" smtClean="0"/>
              <a:t>비판</a:t>
            </a:r>
            <a:endParaRPr lang="en-US" altLang="ko-KR" sz="4000" b="1" dirty="0" smtClean="0"/>
          </a:p>
          <a:p>
            <a:endParaRPr lang="ko-KR" altLang="en-US" sz="4000" dirty="0"/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아모스는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u="sng" dirty="0" smtClean="0">
                <a:solidFill>
                  <a:schemeClr val="bg1"/>
                </a:solidFill>
              </a:rPr>
              <a:t>사회정치제도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뿐만 아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니라 사회</a:t>
            </a:r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지도층들의 </a:t>
            </a:r>
            <a:r>
              <a:rPr lang="ko-KR" altLang="en-US" sz="4000" b="1" u="sng" dirty="0" smtClean="0">
                <a:solidFill>
                  <a:schemeClr val="bg1"/>
                </a:solidFill>
              </a:rPr>
              <a:t>경제적 모순</a:t>
            </a:r>
            <a:endParaRPr lang="en-US" altLang="ko-KR" sz="4000" b="1" u="sng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 에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대해</a:t>
            </a:r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강한 비판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1.</a:t>
            </a:r>
            <a:r>
              <a:rPr lang="ko-KR" altLang="en-US" sz="4000" b="1" dirty="0"/>
              <a:t>저당법과 채권법의 악용에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대한 비판</a:t>
            </a:r>
            <a:endParaRPr lang="en-US" altLang="ko-KR" sz="4000" b="1" dirty="0" smtClean="0"/>
          </a:p>
          <a:p>
            <a:endParaRPr lang="ko-KR" altLang="en-US" sz="4000" dirty="0"/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가진 자들의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치나친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탐욕과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욕심으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로 인해 백성들을 학대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하나님의 뜻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이 담긴 채권법과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저당법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을 악용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야웨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하나님의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거룩성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모독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65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2.</a:t>
            </a:r>
            <a:r>
              <a:rPr lang="ko-KR" altLang="en-US" sz="4000" b="1" dirty="0"/>
              <a:t>사치와 방탕에 대한 </a:t>
            </a:r>
            <a:r>
              <a:rPr lang="ko-KR" altLang="en-US" sz="4000" b="1" dirty="0" smtClean="0"/>
              <a:t>비판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가진 자들의 사치스러운 생활을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ko-KR" altLang="en-US" sz="4000" b="1" dirty="0" smtClean="0"/>
              <a:t>강도 높게 비판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사치스러운 생활 배후에 있는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ko-KR" altLang="en-US" sz="4000" b="1" dirty="0" smtClean="0"/>
              <a:t>불신앙적 요소를 비판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사마리아 귀부인들 </a:t>
            </a:r>
            <a:r>
              <a:rPr lang="en-US" altLang="ko-KR" sz="4000" b="1" dirty="0" smtClean="0"/>
              <a:t>‘</a:t>
            </a:r>
            <a:r>
              <a:rPr lang="ko-KR" altLang="en-US" sz="4000" b="1" dirty="0" err="1" smtClean="0"/>
              <a:t>바산의</a:t>
            </a:r>
            <a:r>
              <a:rPr lang="ko-KR" altLang="en-US" sz="4000" b="1" dirty="0" smtClean="0"/>
              <a:t> 암소들</a:t>
            </a:r>
            <a:r>
              <a:rPr lang="en-US" altLang="ko-KR" sz="4000" b="1" dirty="0" smtClean="0"/>
              <a:t>’</a:t>
            </a:r>
            <a:endParaRPr lang="en-US" altLang="ko-KR" sz="4000" b="1" dirty="0"/>
          </a:p>
          <a:p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로 그들의 방자한 행동을 비난</a:t>
            </a:r>
            <a:endParaRPr lang="ko-KR" altLang="en-US" sz="4000" dirty="0"/>
          </a:p>
          <a:p>
            <a:endParaRPr lang="ko-KR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65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3.</a:t>
            </a:r>
            <a:r>
              <a:rPr lang="ko-KR" altLang="en-US" sz="4000" b="1" dirty="0"/>
              <a:t>재판에서의 정의의 파괴에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대한 비판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의로운 재판관들은 가진 자들에게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ko-KR" altLang="en-US" sz="4000" b="1" dirty="0" smtClean="0"/>
              <a:t>미움을 받음</a:t>
            </a:r>
            <a:r>
              <a:rPr lang="en-US" altLang="ko-KR" sz="4000" b="1" dirty="0" smtClean="0"/>
              <a:t>.</a:t>
            </a:r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권력자들의 협박과 뇌물은 더 이상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ko-KR" altLang="en-US" sz="4000" b="1" dirty="0" smtClean="0"/>
              <a:t>공정한 재판이 이루어 질 수 없음</a:t>
            </a:r>
            <a:endParaRPr lang="en-US" altLang="ko-KR" sz="4000" b="1" dirty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힘없</a:t>
            </a:r>
            <a:r>
              <a:rPr lang="ko-KR" altLang="en-US" sz="4000" b="1" dirty="0"/>
              <a:t>는</a:t>
            </a:r>
            <a:r>
              <a:rPr lang="ko-KR" altLang="en-US" sz="4000" b="1" dirty="0" smtClean="0"/>
              <a:t> 자들의 </a:t>
            </a:r>
            <a:r>
              <a:rPr lang="en-US" altLang="ko-KR" sz="4000" b="1" dirty="0" smtClean="0"/>
              <a:t>‘</a:t>
            </a:r>
            <a:r>
              <a:rPr lang="ko-KR" altLang="en-US" sz="4000" b="1" dirty="0" smtClean="0"/>
              <a:t>굴복의 장소</a:t>
            </a:r>
            <a:r>
              <a:rPr lang="en-US" altLang="ko-KR" sz="4000" b="1" dirty="0" smtClean="0"/>
              <a:t>’</a:t>
            </a:r>
            <a:endParaRPr lang="ko-KR" altLang="en-US" sz="4000" dirty="0"/>
          </a:p>
          <a:p>
            <a:endParaRPr lang="ko-KR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Ⅳ.</a:t>
            </a:r>
            <a:r>
              <a:rPr lang="ko-KR" altLang="en-US" sz="4000" b="1" dirty="0"/>
              <a:t>나가는 </a:t>
            </a:r>
            <a:r>
              <a:rPr lang="ko-KR" altLang="en-US" sz="4000" b="1" dirty="0" smtClean="0"/>
              <a:t>말</a:t>
            </a:r>
            <a:endParaRPr lang="en-US" altLang="ko-KR" sz="4000" b="1" dirty="0" smtClean="0"/>
          </a:p>
          <a:p>
            <a:endParaRPr lang="ko-KR" altLang="en-US" sz="4000" dirty="0"/>
          </a:p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아모스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남 왕국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드고아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출신의 사람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en-US" altLang="ko-KR" sz="4000" b="1" u="sng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u="sng" dirty="0" smtClean="0">
                <a:solidFill>
                  <a:schemeClr val="bg1"/>
                </a:solidFill>
              </a:rPr>
              <a:t>경제적 독립성</a:t>
            </a:r>
            <a:r>
              <a:rPr lang="en-US" altLang="ko-KR" sz="4000" b="1" u="sng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을 갖고 있는 중산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계층의 사람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하나님 말씀에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순종해 예언자로서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 사명을 감당한 사람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NG_SD\Desktop\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북 왕국 멸망의 사회적 원인의 핵심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미쉬파트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백성들이 살아가는 데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필요한 제도적인 질서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체다카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이웃을 향한 호의적인 삶의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         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태도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 smtClean="0"/>
              <a:t>Ⅴ.</a:t>
            </a:r>
            <a:r>
              <a:rPr lang="ko-KR" altLang="en-US" sz="4000" b="1" dirty="0" smtClean="0"/>
              <a:t>결론</a:t>
            </a:r>
            <a:endParaRPr lang="ko-KR" altLang="en-US" sz="4000" dirty="0" smtClean="0"/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아모스는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당시 아무도 지적하지 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 못했던 사회구조적 모순에</a:t>
            </a:r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대해 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과감하고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,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날카롭게 지적했다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새로운 자의식을 가지고 하나님의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예언자로서 사명을 감당했다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</a:t>
            </a:r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37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아모스를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통해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오늘날 우리에게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줄 수 있는 교훈은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?</a:t>
            </a:r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갈수록 지적 수준이 올라가는 불신자들과 평신도들을 바른 길로 목회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하기 위해서 우리도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하나님에 대한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열정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을 더욱 가져야 하며 시대적인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안목과 자의식을 가져야 한다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</a:t>
            </a:r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8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여로보암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2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세</a:t>
            </a:r>
            <a:r>
              <a:rPr lang="en-US" altLang="ko-KR" sz="4000" b="1" dirty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스가랴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살룸</a:t>
            </a:r>
            <a:r>
              <a:rPr lang="en-US" altLang="ko-KR" sz="4000" b="1" dirty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므나헴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브가히야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베가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호세아</a:t>
            </a:r>
            <a:endParaRPr lang="ko-KR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4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신명기사가는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북 왕국 멸망 원인에 대해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부정적입장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</a:p>
          <a:p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</a:rPr>
              <a:t>종교적 분열로 인한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여로보암의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죄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로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인해 제의적 타락을 초래했다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17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아모스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예언자의 심판선포는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사회 구조와 정치제도에 대한 비판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’</a:t>
            </a:r>
            <a:endParaRPr lang="ko-KR" alt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17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Ⅱ.</a:t>
            </a:r>
            <a:r>
              <a:rPr lang="ko-KR" altLang="en-US" sz="4000" b="1" dirty="0"/>
              <a:t>기원전 </a:t>
            </a:r>
            <a:r>
              <a:rPr lang="en-US" altLang="ko-KR" sz="4000" b="1" dirty="0"/>
              <a:t>8</a:t>
            </a:r>
            <a:r>
              <a:rPr lang="ko-KR" altLang="en-US" sz="4000" b="1" dirty="0"/>
              <a:t>세기 초</a:t>
            </a:r>
            <a:r>
              <a:rPr lang="en-US" altLang="ko-KR" sz="4000" b="1" dirty="0"/>
              <a:t>.</a:t>
            </a:r>
            <a:r>
              <a:rPr lang="ko-KR" altLang="en-US" sz="4000" b="1" dirty="0"/>
              <a:t>중반 북 왕국의 </a:t>
            </a:r>
            <a:r>
              <a:rPr lang="ko-KR" altLang="en-US" sz="4000" b="1" dirty="0" smtClean="0"/>
              <a:t>          사회적 </a:t>
            </a:r>
            <a:r>
              <a:rPr lang="ko-KR" altLang="en-US" sz="4000" b="1" dirty="0"/>
              <a:t>상황</a:t>
            </a:r>
            <a:endParaRPr lang="ko-KR" altLang="en-US" sz="4000" dirty="0"/>
          </a:p>
          <a:p>
            <a:endParaRPr lang="en-US" altLang="ko-KR" sz="4000" b="1" dirty="0" smtClean="0">
              <a:solidFill>
                <a:schemeClr val="bg1"/>
              </a:solidFill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왜 예언자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아모스가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국가적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중흥기를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걷고있는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북 왕국 사회제도와 정치제도를 비판했는가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5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NG_SD\Desktop\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NG_SD\Desktop\인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692696"/>
            <a:ext cx="8640960" cy="5904656"/>
          </a:xfrm>
          <a:prstGeom prst="roundRect">
            <a:avLst>
              <a:gd name="adj" fmla="val 5820"/>
            </a:avLst>
          </a:prstGeom>
          <a:solidFill>
            <a:srgbClr val="004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b="1" dirty="0"/>
              <a:t>1.</a:t>
            </a:r>
            <a:r>
              <a:rPr lang="ko-KR" altLang="en-US" sz="4000" b="1" dirty="0"/>
              <a:t>대지주 탄생으로 인한 평등주의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이상의 </a:t>
            </a:r>
            <a:r>
              <a:rPr lang="ko-KR" altLang="en-US" sz="4000" b="1" dirty="0"/>
              <a:t>완전한 </a:t>
            </a:r>
            <a:r>
              <a:rPr lang="ko-KR" altLang="en-US" sz="4000" b="1" dirty="0" smtClean="0"/>
              <a:t>붕괴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err="1" smtClean="0"/>
              <a:t>여로보암</a:t>
            </a:r>
            <a:r>
              <a:rPr lang="ko-KR" altLang="en-US" sz="4000" b="1" dirty="0" smtClean="0"/>
              <a:t> 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세</a:t>
            </a:r>
            <a:r>
              <a:rPr lang="en-US" altLang="ko-KR" sz="4000" b="1" dirty="0" smtClean="0"/>
              <a:t>= </a:t>
            </a:r>
            <a:r>
              <a:rPr lang="ko-KR" altLang="en-US" sz="4000" b="1" dirty="0" smtClean="0"/>
              <a:t>국제적인 평화와 </a:t>
            </a:r>
            <a:endParaRPr lang="en-US" altLang="ko-KR" sz="4000" b="1" dirty="0" smtClean="0"/>
          </a:p>
          <a:p>
            <a:r>
              <a:rPr lang="en-US" altLang="ko-KR" sz="4000" b="1" dirty="0"/>
              <a:t> </a:t>
            </a:r>
            <a:r>
              <a:rPr lang="en-US" altLang="ko-KR" sz="4000" b="1" dirty="0" smtClean="0"/>
              <a:t>                    </a:t>
            </a:r>
            <a:r>
              <a:rPr lang="ko-KR" altLang="en-US" sz="4000" b="1" dirty="0" smtClean="0"/>
              <a:t>경제적인 부흥기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=</a:t>
            </a:r>
            <a:r>
              <a:rPr lang="ko-KR" altLang="en-US" sz="4000" b="1" dirty="0" smtClean="0"/>
              <a:t>막대한 이익은 골고루 분배되지 </a:t>
            </a:r>
            <a:r>
              <a:rPr lang="en-US" altLang="ko-KR" sz="4000" b="1" dirty="0" smtClean="0"/>
              <a:t>x</a:t>
            </a:r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05430" y="1886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북 왕국 멸망의 사회적 원인들과 예언자 </a:t>
            </a:r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아모스의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심판선포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열왕기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5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870</Words>
  <Application>Microsoft Office PowerPoint</Application>
  <PresentationFormat>화면 슬라이드 쇼(4:3)</PresentationFormat>
  <Paragraphs>186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</dc:creator>
  <cp:lastModifiedBy>HONG_SD</cp:lastModifiedBy>
  <cp:revision>20</cp:revision>
  <dcterms:created xsi:type="dcterms:W3CDTF">2015-07-28T07:15:07Z</dcterms:created>
  <dcterms:modified xsi:type="dcterms:W3CDTF">2016-05-16T06:52:45Z</dcterms:modified>
</cp:coreProperties>
</file>