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356" r:id="rId6"/>
    <p:sldId id="260" r:id="rId7"/>
    <p:sldId id="357" r:id="rId8"/>
    <p:sldId id="261" r:id="rId9"/>
    <p:sldId id="358" r:id="rId10"/>
    <p:sldId id="262" r:id="rId11"/>
    <p:sldId id="263" r:id="rId12"/>
    <p:sldId id="359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E93508-ED7F-43D6-8E25-2CD6CFE2256D}" type="datetimeFigureOut">
              <a:rPr lang="ko-KR" altLang="en-US" smtClean="0"/>
              <a:t>2016-11-27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BAF3F-D8B3-4AAD-AA89-24747E1ED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묵시문학 연구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다니엘서 </a:t>
            </a:r>
            <a:r>
              <a:rPr lang="en-US" altLang="ko-KR" dirty="0" smtClean="0"/>
              <a:t>9</a:t>
            </a:r>
            <a:r>
              <a:rPr lang="ko-KR" altLang="en-US" dirty="0" smtClean="0"/>
              <a:t>장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/>
          </a:p>
          <a:p>
            <a:r>
              <a:rPr lang="en-US" altLang="ko-KR" dirty="0" smtClean="0"/>
              <a:t>                         4152040 </a:t>
            </a:r>
            <a:r>
              <a:rPr lang="ko-KR" altLang="en-US" dirty="0" err="1" smtClean="0"/>
              <a:t>양진영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3-19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기도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dirty="0" smtClean="0"/>
              <a:t>&lt;3-4a</a:t>
            </a:r>
            <a:r>
              <a:rPr lang="ko-KR" altLang="en-US" dirty="0" smtClean="0"/>
              <a:t>절</a:t>
            </a:r>
            <a:r>
              <a:rPr lang="en-US" altLang="ko-KR" dirty="0" smtClean="0"/>
              <a:t>&gt;</a:t>
            </a:r>
          </a:p>
          <a:p>
            <a:pPr>
              <a:buNone/>
            </a:pPr>
            <a:r>
              <a:rPr lang="ko-KR" altLang="en-US" b="1" dirty="0" err="1" smtClean="0">
                <a:solidFill>
                  <a:srgbClr val="FF0000"/>
                </a:solidFill>
              </a:rPr>
              <a:t>다니엘이</a:t>
            </a:r>
            <a:r>
              <a:rPr lang="ko-KR" altLang="en-US" b="1" dirty="0" smtClean="0">
                <a:solidFill>
                  <a:srgbClr val="FF0000"/>
                </a:solidFill>
              </a:rPr>
              <a:t> 드리는 기도의 신앙적 자세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smtClean="0"/>
              <a:t>금식</a:t>
            </a:r>
            <a:endParaRPr lang="en-US" altLang="ko-KR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smtClean="0"/>
              <a:t>베옷을 입고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재를 </a:t>
            </a:r>
            <a:r>
              <a:rPr lang="ko-KR" altLang="en-US" dirty="0" err="1" smtClean="0"/>
              <a:t>무릎쓰고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3)</a:t>
            </a:r>
            <a:r>
              <a:rPr lang="ko-KR" altLang="en-US" dirty="0" smtClean="0"/>
              <a:t>주 하나님께 기도하며 간구하기를 결심하며</a:t>
            </a:r>
            <a:r>
              <a:rPr lang="en-US" altLang="ko-KR" dirty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내 하나님 여호와께 자복하여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b="1" dirty="0" smtClean="0"/>
              <a:t>&lt;4b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다니엘의</a:t>
            </a:r>
            <a:r>
              <a:rPr lang="ko-KR" altLang="en-US" dirty="0" smtClean="0"/>
              <a:t> 긴 기도의 시작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</a:t>
            </a:r>
            <a:r>
              <a:rPr lang="en-US" altLang="ko-KR" dirty="0" smtClean="0"/>
              <a:t>=</a:t>
            </a:r>
            <a:r>
              <a:rPr lang="ko-KR" altLang="en-US" dirty="0" smtClean="0"/>
              <a:t>포로후기의 기도문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기도문의 신학적 배경</a:t>
            </a:r>
            <a:r>
              <a:rPr lang="en-US" altLang="ko-KR" dirty="0" smtClean="0"/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인과응보</a:t>
            </a:r>
            <a:r>
              <a:rPr lang="en-US" altLang="ko-KR" b="1" dirty="0" smtClean="0">
                <a:solidFill>
                  <a:srgbClr val="FF0000"/>
                </a:solidFill>
              </a:rPr>
              <a:t>’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‘</a:t>
            </a:r>
            <a:r>
              <a:rPr lang="ko-KR" altLang="en-US" b="1" dirty="0" smtClean="0"/>
              <a:t>하나님의 대한 부름</a:t>
            </a:r>
            <a:r>
              <a:rPr lang="en-US" altLang="ko-KR" b="1" dirty="0" smtClean="0"/>
              <a:t>’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두 개의 다른 하나님의 칭호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하나님의 세 가지 속성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하나님의 세 가지 속성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dirty="0" smtClean="0"/>
              <a:t>1)”</a:t>
            </a:r>
            <a:r>
              <a:rPr lang="ko-KR" altLang="en-US" dirty="0" smtClean="0"/>
              <a:t>크신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2)”</a:t>
            </a:r>
            <a:r>
              <a:rPr lang="ko-KR" altLang="en-US" dirty="0" smtClean="0"/>
              <a:t>두려워할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3)”</a:t>
            </a:r>
            <a:r>
              <a:rPr lang="ko-KR" altLang="en-US" dirty="0" smtClean="0"/>
              <a:t>주를 사랑하고 주의 계명을 지키는 자를 위하여 언약을 지키시고 그에게 인자를 베푸시는 자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5-6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b="1" dirty="0" smtClean="0"/>
              <a:t>5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우리는 이미 범죄하여 패역하며 행악하며 반역하여 주의 법도와 규례를 </a:t>
            </a:r>
            <a:r>
              <a:rPr lang="ko-KR" altLang="en-US" sz="3600" b="1" dirty="0" err="1" smtClean="0"/>
              <a:t>떠났사오며</a:t>
            </a:r>
            <a:r>
              <a:rPr lang="en-US" altLang="ko-KR" sz="3600" b="1" dirty="0" smtClean="0"/>
              <a:t>”</a:t>
            </a:r>
          </a:p>
          <a:p>
            <a:pPr>
              <a:buNone/>
            </a:pPr>
            <a:r>
              <a:rPr lang="en-US" altLang="ko-KR" sz="3600" b="1" dirty="0" smtClean="0"/>
              <a:t>6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우리가 또 주의 종 선지자들이 주의 이름으로 우리의 </a:t>
            </a:r>
            <a:r>
              <a:rPr lang="ko-KR" altLang="en-US" sz="3600" b="1" dirty="0" err="1" smtClean="0"/>
              <a:t>열왕과</a:t>
            </a:r>
            <a:r>
              <a:rPr lang="ko-KR" altLang="en-US" sz="3600" b="1" dirty="0" smtClean="0"/>
              <a:t> 우리의 방백과 열조와 온 국민에게 말씀한 것을 듣지 아니하였나이다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b="1" dirty="0" smtClean="0"/>
              <a:t>&lt;5-6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죄의 고백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범죄하여 패역하며 행악하며 반역하여 주의 법도와 규례를 떠났다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범죄하여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목표에서 빗나가다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패역하며</a:t>
            </a:r>
            <a:r>
              <a:rPr lang="en-US" altLang="ko-KR" dirty="0" smtClean="0"/>
              <a:t>(</a:t>
            </a:r>
            <a:r>
              <a:rPr lang="ko-KR" altLang="en-US" dirty="0" smtClean="0"/>
              <a:t>구부리다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행악하며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반역하며</a:t>
            </a:r>
            <a:r>
              <a:rPr lang="en-US" altLang="ko-KR" dirty="0" smtClean="0"/>
              <a:t>(</a:t>
            </a:r>
            <a:r>
              <a:rPr lang="ko-KR" altLang="en-US" dirty="0" smtClean="0"/>
              <a:t>반항하다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거역하다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주의 법도와 규례를 </a:t>
            </a:r>
            <a:r>
              <a:rPr lang="ko-KR" altLang="en-US" dirty="0" err="1" smtClean="0"/>
              <a:t>떠났사오며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주의 종 선지자들이 주의 이름으로 우리의 </a:t>
            </a:r>
            <a:r>
              <a:rPr lang="ko-KR" altLang="en-US" b="1" dirty="0" err="1" smtClean="0"/>
              <a:t>열왕과</a:t>
            </a:r>
            <a:r>
              <a:rPr lang="ko-KR" altLang="en-US" b="1" dirty="0" smtClean="0"/>
              <a:t> 우리의 방백과 열조와 온 국민에게 말씀한 것을 듣지 아니하였다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ko-KR" altLang="en-US" dirty="0" smtClean="0"/>
              <a:t>또 다른 죄의 추가</a:t>
            </a:r>
            <a:r>
              <a:rPr lang="en-US" altLang="ko-KR" dirty="0" smtClean="0"/>
              <a:t>+</a:t>
            </a:r>
          </a:p>
          <a:p>
            <a:pPr>
              <a:buNone/>
            </a:pPr>
            <a:r>
              <a:rPr lang="ko-KR" altLang="en-US" dirty="0" smtClean="0"/>
              <a:t>반역한 네 개의 사회계층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err="1" smtClean="0"/>
              <a:t>열왕</a:t>
            </a:r>
            <a:r>
              <a:rPr lang="ko-KR" altLang="en-US" dirty="0" smtClean="0"/>
              <a:t> </a:t>
            </a:r>
            <a:r>
              <a:rPr lang="en-US" altLang="ko-KR" dirty="0" smtClean="0"/>
              <a:t>2)</a:t>
            </a:r>
            <a:r>
              <a:rPr lang="ko-KR" altLang="en-US" dirty="0" smtClean="0"/>
              <a:t>방백 </a:t>
            </a:r>
            <a:r>
              <a:rPr lang="en-US" altLang="ko-KR" dirty="0" smtClean="0"/>
              <a:t>3)</a:t>
            </a:r>
            <a:r>
              <a:rPr lang="ko-KR" altLang="en-US" dirty="0" smtClean="0"/>
              <a:t>열조 </a:t>
            </a:r>
            <a:r>
              <a:rPr lang="en-US" altLang="ko-KR" dirty="0" smtClean="0"/>
              <a:t>4)</a:t>
            </a:r>
            <a:r>
              <a:rPr lang="ko-KR" altLang="en-US" dirty="0" smtClean="0"/>
              <a:t>온 국민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7-8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7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주여 공의는 주께로 돌아가고 수욕은 우리 얼굴로 돌아옴이 오늘날과 같아서 유다 사람들과 예루살렘 </a:t>
            </a:r>
            <a:r>
              <a:rPr lang="ko-KR" altLang="en-US" sz="3200" b="1" dirty="0" err="1" smtClean="0"/>
              <a:t>거민들과</a:t>
            </a:r>
            <a:r>
              <a:rPr lang="ko-KR" altLang="en-US" sz="3200" b="1" dirty="0" smtClean="0"/>
              <a:t> 이스라엘이 가까운 데 있는 자나 먼데 있는 자가 다 주께서 쫓아 보내신 각국에서 수욕을 </a:t>
            </a:r>
            <a:r>
              <a:rPr lang="ko-KR" altLang="en-US" sz="3200" b="1" dirty="0" err="1" smtClean="0"/>
              <a:t>입었사오니</a:t>
            </a:r>
            <a:r>
              <a:rPr lang="ko-KR" altLang="en-US" sz="3200" b="1" dirty="0" smtClean="0"/>
              <a:t> 이는 그들이 주께 죄를 </a:t>
            </a:r>
            <a:r>
              <a:rPr lang="ko-KR" altLang="en-US" sz="3200" b="1" dirty="0" err="1" smtClean="0"/>
              <a:t>범하였음이니이다</a:t>
            </a:r>
            <a:r>
              <a:rPr lang="en-US" altLang="ko-KR" sz="3200" b="1" dirty="0" smtClean="0"/>
              <a:t>”</a:t>
            </a:r>
            <a:r>
              <a:rPr lang="ko-KR" altLang="en-US" sz="3200" b="1" dirty="0" smtClean="0"/>
              <a:t> </a:t>
            </a:r>
            <a:endParaRPr lang="en-US" altLang="ko-KR" sz="3200" b="1" dirty="0" smtClean="0"/>
          </a:p>
          <a:p>
            <a:pPr>
              <a:buNone/>
            </a:pPr>
            <a:r>
              <a:rPr lang="en-US" altLang="ko-KR" sz="3200" b="1" dirty="0" smtClean="0"/>
              <a:t>8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주여 수욕이 우리에게 돌아오고 우리의 </a:t>
            </a:r>
            <a:r>
              <a:rPr lang="ko-KR" altLang="en-US" sz="3200" b="1" dirty="0" err="1" smtClean="0"/>
              <a:t>열왕과</a:t>
            </a:r>
            <a:r>
              <a:rPr lang="ko-KR" altLang="en-US" sz="3200" b="1" dirty="0" smtClean="0"/>
              <a:t> 우리의 방백과 열조에게 돌아온 것은 우리가 주께 </a:t>
            </a:r>
            <a:r>
              <a:rPr lang="ko-KR" altLang="en-US" sz="3200" b="1" dirty="0" err="1" smtClean="0"/>
              <a:t>범죄하였음이니이다</a:t>
            </a:r>
            <a:r>
              <a:rPr lang="ko-KR" altLang="en-US" sz="3200" b="1" dirty="0" smtClean="0"/>
              <a:t> 마는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b="1" dirty="0" smtClean="0"/>
              <a:t>&lt;7-8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공의는 주께로 돌아가고 수욕은 우리 얼굴로 돌아온다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오늘날과 같아서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그들이 주께 죄를 </a:t>
            </a:r>
            <a:r>
              <a:rPr lang="ko-KR" altLang="en-US" b="1" dirty="0" err="1" smtClean="0"/>
              <a:t>범죄하였음이니이다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sz="2300" dirty="0" smtClean="0"/>
              <a:t>죄와 심판의 긴밀한 관계가 하나님의 의로우신 증거로 여겨지는 구절</a:t>
            </a:r>
            <a:endParaRPr lang="en-US" altLang="ko-KR" sz="2300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유다 사람들과 예루살렘 거민들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포로기 때부터 등장한 서술방식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포로기 이후부터 유대민족이 강조될 수 밖에 없었던 시대적 상황을 반영하는 구절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9-10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9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주 우리 하나님께는 긍휼과 사유하심이 있사오니 이는 우리가 주께 패역하였음이오며</a:t>
            </a:r>
            <a:r>
              <a:rPr lang="en-US" altLang="ko-KR" sz="3200" b="1" dirty="0" smtClean="0"/>
              <a:t>”</a:t>
            </a:r>
          </a:p>
          <a:p>
            <a:pPr>
              <a:buNone/>
            </a:pPr>
            <a:r>
              <a:rPr lang="en-US" altLang="ko-KR" sz="3200" b="1" dirty="0" smtClean="0"/>
              <a:t>10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우리 하나님 여호와의 목소리를 청종치 아니하며 여호와께서 그 종 선지자들에게 부탁하여 우리 앞에 세우신 율법을 </a:t>
            </a:r>
            <a:r>
              <a:rPr lang="ko-KR" altLang="en-US" sz="3200" b="1" dirty="0" err="1" smtClean="0"/>
              <a:t>행치</a:t>
            </a:r>
            <a:r>
              <a:rPr lang="ko-KR" altLang="en-US" sz="3200" b="1" dirty="0" smtClean="0"/>
              <a:t> </a:t>
            </a:r>
            <a:r>
              <a:rPr lang="ko-KR" altLang="en-US" sz="3200" b="1" dirty="0" err="1" smtClean="0"/>
              <a:t>아니하였음이니이다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&lt;9-10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smtClean="0"/>
              <a:t>철저한 자기 민족의 대한 죄악을 고백하는 </a:t>
            </a: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인과응보</a:t>
            </a:r>
            <a:r>
              <a:rPr lang="ko-KR" altLang="en-US" dirty="0" smtClean="0"/>
              <a:t>의 교리적 가르침이 나타나지만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또한 </a:t>
            </a:r>
            <a:r>
              <a:rPr lang="ko-KR" altLang="en-US" dirty="0" smtClean="0">
                <a:solidFill>
                  <a:srgbClr val="FF0000"/>
                </a:solidFill>
              </a:rPr>
              <a:t>하나님의 인애와 사랑</a:t>
            </a:r>
            <a:r>
              <a:rPr lang="ko-KR" altLang="en-US" dirty="0" smtClean="0"/>
              <a:t>도 나타나는 구절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고백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dirty="0" smtClean="0"/>
              <a:t>:“</a:t>
            </a:r>
            <a:r>
              <a:rPr lang="ko-KR" altLang="en-US" dirty="0" smtClean="0"/>
              <a:t>주 우리 하나님께는 긍휼과 사유하심이 있음</a:t>
            </a:r>
            <a:r>
              <a:rPr lang="en-US" altLang="ko-KR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11-14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11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온 이스라엘이 주의 율법을 범하고 치우쳐 가서 주의 목소리를 청종치 아니하였으므로 이 저주가 우리에게 내렸으되 곧 하나님의 종 모세의 율법 가운데 기록된 맹세대로 </a:t>
            </a:r>
            <a:r>
              <a:rPr lang="ko-KR" altLang="en-US" b="1" dirty="0" err="1" smtClean="0"/>
              <a:t>되었사오니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b="1" dirty="0" smtClean="0"/>
              <a:t>12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주께서 큰 재앙을 우리에게 내리사 우리와 및 우리를 재판하던 재판관을 쳐서 하신 말씀을 </a:t>
            </a:r>
            <a:r>
              <a:rPr lang="ko-KR" altLang="en-US" b="1" dirty="0" err="1" smtClean="0"/>
              <a:t>이루셨사오니</a:t>
            </a:r>
            <a:r>
              <a:rPr lang="ko-KR" altLang="en-US" b="1" dirty="0" smtClean="0"/>
              <a:t> 온 천하에 예루살렘에 임한 일 같은 것이 없나이다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b="1" dirty="0" smtClean="0"/>
              <a:t>13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모세의 율법에 기록된 대로 이 모든 재앙이 이미 우리에게 임하였사오나 우리는 우리의 죄악을 떠나고 주의 진리를 깨닫도록 우리 하나님 여호와의 은총을 간구치 아니하였나이다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b="1" dirty="0" smtClean="0"/>
              <a:t>14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이러므로 여호와께서 이 재앙을 간직하여 두셨다가 우리에게 임하게 </a:t>
            </a:r>
            <a:r>
              <a:rPr lang="ko-KR" altLang="en-US" b="1" dirty="0" err="1" smtClean="0"/>
              <a:t>하셨사오니</a:t>
            </a:r>
            <a:r>
              <a:rPr lang="ko-KR" altLang="en-US" b="1" dirty="0" smtClean="0"/>
              <a:t> 우리의 하나님 여호와는 행하시는 모든 일이 </a:t>
            </a:r>
            <a:r>
              <a:rPr lang="ko-KR" altLang="en-US" b="1" dirty="0" err="1" smtClean="0"/>
              <a:t>공의로우시나</a:t>
            </a:r>
            <a:r>
              <a:rPr lang="ko-KR" altLang="en-US" b="1" dirty="0" smtClean="0"/>
              <a:t> 우리가 그 목소리를 청종치 </a:t>
            </a:r>
            <a:r>
              <a:rPr lang="ko-KR" altLang="en-US" b="1" dirty="0" err="1" smtClean="0"/>
              <a:t>아니하였음이니이다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b="1" dirty="0" smtClean="0"/>
              <a:t>&lt;11-14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이스라엘의 죄목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1)“</a:t>
            </a:r>
            <a:r>
              <a:rPr lang="ko-KR" altLang="en-US" dirty="0" smtClean="0"/>
              <a:t>온 이스라엘이 주의 율법을 범한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2)“</a:t>
            </a:r>
            <a:r>
              <a:rPr lang="ko-KR" altLang="en-US" dirty="0" smtClean="0"/>
              <a:t>치우쳐 가서 주의 목소리를 청종치 아니한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불순종의 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:“</a:t>
            </a:r>
            <a:r>
              <a:rPr lang="ko-KR" altLang="en-US" dirty="0" smtClean="0"/>
              <a:t>죄의 대한 심판</a:t>
            </a:r>
            <a:r>
              <a:rPr lang="ko-KR" altLang="en-US" dirty="0" smtClean="0"/>
              <a:t>하나님의 종 모세의 율법 가운데 기록된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저주의</a:t>
            </a:r>
            <a:r>
              <a:rPr lang="en-US" altLang="ko-KR" dirty="0" smtClean="0"/>
              <a:t>) </a:t>
            </a:r>
            <a:r>
              <a:rPr lang="ko-KR" altLang="en-US" dirty="0" smtClean="0"/>
              <a:t>맹세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대로 이루어진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두 번에 걸친 죄의 심판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smtClean="0"/>
              <a:t>기원전 </a:t>
            </a:r>
            <a:r>
              <a:rPr lang="en-US" altLang="ko-KR" dirty="0" smtClean="0"/>
              <a:t>586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예루살렘에 임한 큰 재앙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smtClean="0"/>
              <a:t>기원전 </a:t>
            </a:r>
            <a:r>
              <a:rPr lang="en-US" altLang="ko-KR" dirty="0" smtClean="0"/>
              <a:t>167</a:t>
            </a:r>
            <a:r>
              <a:rPr lang="ko-KR" altLang="en-US" dirty="0" smtClean="0"/>
              <a:t>년 새로운 재앙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우리의 하나님 여호와는 행하시는 모든 일이 </a:t>
            </a:r>
            <a:r>
              <a:rPr lang="ko-KR" altLang="en-US" dirty="0" err="1" smtClean="0"/>
              <a:t>공의로우시나</a:t>
            </a:r>
            <a:r>
              <a:rPr lang="ko-KR" altLang="en-US" dirty="0" smtClean="0"/>
              <a:t> 우리가 그 목소리를 청종치 아니하였음이니라</a:t>
            </a:r>
            <a:r>
              <a:rPr lang="en-US" altLang="ko-KR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7200" dirty="0" smtClean="0"/>
              <a:t>개요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외적으로 초긴장 상태인 예루살렘의 상황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err="1" smtClean="0">
                <a:solidFill>
                  <a:srgbClr val="FF0000"/>
                </a:solidFill>
              </a:rPr>
              <a:t>안티오코스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4</a:t>
            </a:r>
            <a:r>
              <a:rPr lang="ko-KR" altLang="en-US" b="1" dirty="0" smtClean="0">
                <a:solidFill>
                  <a:srgbClr val="FF0000"/>
                </a:solidFill>
              </a:rPr>
              <a:t>세에 의한 비극적 사건들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거룩한 도시에 </a:t>
            </a:r>
            <a:r>
              <a:rPr lang="ko-KR" altLang="en-US" dirty="0" err="1" smtClean="0"/>
              <a:t>셀류코스</a:t>
            </a:r>
            <a:r>
              <a:rPr lang="ko-KR" altLang="en-US" dirty="0" smtClean="0"/>
              <a:t> 왕조의 군대가 주둔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성전에서 하나님께 드리는 제사 폐지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이러한 상황 가운데 생긴 이스라엘 백성들의 질문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이스라엘 백성들의 질문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smtClean="0"/>
              <a:t>이런 상황은 무엇을 의미하는 것인가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smtClean="0"/>
              <a:t>이러한 상황이 앞으로 어떻게 전개될 것인가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ko-KR" altLang="en-US" sz="2300" dirty="0" smtClean="0"/>
              <a:t>다니엘서 </a:t>
            </a:r>
            <a:r>
              <a:rPr lang="en-US" altLang="ko-KR" sz="2300" dirty="0" smtClean="0"/>
              <a:t>9</a:t>
            </a:r>
            <a:r>
              <a:rPr lang="ko-KR" altLang="en-US" sz="2300" dirty="0" smtClean="0"/>
              <a:t>장에서는 이런 질문에 대한 </a:t>
            </a:r>
            <a:r>
              <a:rPr lang="ko-KR" altLang="en-US" sz="2300" dirty="0" smtClean="0">
                <a:solidFill>
                  <a:srgbClr val="FF0000"/>
                </a:solidFill>
              </a:rPr>
              <a:t>신학적인 대답</a:t>
            </a:r>
            <a:r>
              <a:rPr lang="ko-KR" altLang="en-US" sz="2300" dirty="0" smtClean="0"/>
              <a:t>을 제공한다</a:t>
            </a:r>
            <a:r>
              <a:rPr lang="en-US" altLang="ko-KR" sz="2300" dirty="0" smtClean="0"/>
              <a:t>.</a:t>
            </a:r>
            <a:endParaRPr lang="ko-KR" alt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15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15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강한 손으로 주의 백성을 </a:t>
            </a:r>
            <a:r>
              <a:rPr lang="ko-KR" altLang="en-US" sz="3200" b="1" dirty="0" err="1" smtClean="0"/>
              <a:t>애굽</a:t>
            </a:r>
            <a:r>
              <a:rPr lang="ko-KR" altLang="en-US" sz="3200" b="1" dirty="0" smtClean="0"/>
              <a:t> 땅에서 인도하여 내시고 오늘과 같이 명성을 얻으신 우리 주 하나님이여 우리가 범죄하였고 악을 행하였나이다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&lt;15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smtClean="0"/>
              <a:t>철저한 죄의 고백</a:t>
            </a:r>
            <a:r>
              <a:rPr lang="en-US" altLang="ko-KR" dirty="0" smtClean="0">
                <a:sym typeface="Wingdings" pitchFamily="2" charset="2"/>
              </a:rPr>
              <a:t>--&gt;</a:t>
            </a:r>
            <a:r>
              <a:rPr lang="ko-KR" altLang="en-US" dirty="0" smtClean="0">
                <a:sym typeface="Wingdings" pitchFamily="2" charset="2"/>
              </a:rPr>
              <a:t>간절한 용서의 청원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b="1" dirty="0" smtClean="0">
                <a:sym typeface="Wingdings" pitchFamily="2" charset="2"/>
              </a:rPr>
              <a:t>“</a:t>
            </a:r>
            <a:r>
              <a:rPr lang="ko-KR" altLang="en-US" b="1" dirty="0" smtClean="0">
                <a:sym typeface="Wingdings" pitchFamily="2" charset="2"/>
              </a:rPr>
              <a:t>강한 손으로 주의 백성을 </a:t>
            </a:r>
            <a:r>
              <a:rPr lang="ko-KR" altLang="en-US" b="1" dirty="0" err="1" smtClean="0">
                <a:sym typeface="Wingdings" pitchFamily="2" charset="2"/>
              </a:rPr>
              <a:t>애굽</a:t>
            </a:r>
            <a:r>
              <a:rPr lang="ko-KR" altLang="en-US" b="1" dirty="0" smtClean="0">
                <a:sym typeface="Wingdings" pitchFamily="2" charset="2"/>
              </a:rPr>
              <a:t> 땅에서 인도하여 내신</a:t>
            </a:r>
            <a:r>
              <a:rPr lang="en-US" altLang="ko-KR" b="1" dirty="0" smtClean="0">
                <a:sym typeface="Wingdings" pitchFamily="2" charset="2"/>
              </a:rPr>
              <a:t>”</a:t>
            </a:r>
          </a:p>
          <a:p>
            <a:pPr>
              <a:buNone/>
            </a:pP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b="1" dirty="0" smtClean="0">
                <a:sym typeface="Wingdings" pitchFamily="2" charset="2"/>
              </a:rPr>
              <a:t>“</a:t>
            </a:r>
            <a:r>
              <a:rPr lang="ko-KR" altLang="en-US" b="1" dirty="0" smtClean="0">
                <a:sym typeface="Wingdings" pitchFamily="2" charset="2"/>
              </a:rPr>
              <a:t>강한 손</a:t>
            </a:r>
            <a:r>
              <a:rPr lang="en-US" altLang="ko-KR" b="1" dirty="0" smtClean="0">
                <a:sym typeface="Wingdings" pitchFamily="2" charset="2"/>
              </a:rPr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16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b="1" dirty="0" smtClean="0"/>
              <a:t>16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주여 내가 </a:t>
            </a:r>
            <a:r>
              <a:rPr lang="ko-KR" altLang="en-US" sz="3600" b="1" dirty="0" err="1" smtClean="0"/>
              <a:t>구하옵나니</a:t>
            </a:r>
            <a:r>
              <a:rPr lang="ko-KR" altLang="en-US" sz="3600" b="1" dirty="0" smtClean="0"/>
              <a:t> 주는 주의 공의를 좇으사 주의 분노를 주의 성 예루살렘</a:t>
            </a:r>
            <a:r>
              <a:rPr lang="en-US" altLang="ko-KR" sz="3600" b="1" dirty="0" smtClean="0"/>
              <a:t>, </a:t>
            </a:r>
            <a:r>
              <a:rPr lang="ko-KR" altLang="en-US" sz="3600" b="1" dirty="0" smtClean="0"/>
              <a:t>주의 거룩한 산에서 떠나게 하옵소서 이는 우리의 죄와 우리의 열조의 죄악을 인하여 예루살렘과 주의 백성이 사면에 있는 자에게 수욕을 </a:t>
            </a:r>
            <a:r>
              <a:rPr lang="ko-KR" altLang="en-US" sz="3600" b="1" dirty="0" err="1" smtClean="0"/>
              <a:t>받음이니이다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&lt;16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우리의 죄와 우리의 열조의 죄악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주의 공의를 좇으사 주의 분노를 주의 성 예루살렘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주의 거룩한 산에서 떠나게 하옵소서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17-19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17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err="1" smtClean="0"/>
              <a:t>그러하온즉</a:t>
            </a:r>
            <a:r>
              <a:rPr lang="ko-KR" altLang="en-US" b="1" dirty="0" smtClean="0"/>
              <a:t> 우리 하나님이여 지금 주의 종의 기도와 간구를 들으시고 주를 위하여 주의 얼굴빛을 주의 황폐한 성소에 비추시옵소서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b="1" dirty="0" smtClean="0"/>
              <a:t>18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나의 하나님이여 귀를 기울여 들으시며 눈을 떠서 우리의 황폐된 상황과 주의 이름으로 일컫는 성을 보옵소서 우리가 주의 앞에 간구하옵는 것은 우리의 의를 의지하여 하는 것이 아니요 주의 큰 긍휼을 의지하여 함이오니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b="1" dirty="0" smtClean="0"/>
              <a:t>19</a:t>
            </a:r>
            <a:r>
              <a:rPr lang="ko-KR" altLang="en-US" b="1" dirty="0" smtClean="0"/>
              <a:t>절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주여 들으소서 주여 용서하소서 주여 들으시고 행하소서 지체치 마옵소서 나의 하나님이여 주 자신을 위하여 하시옵소서 이는 주의 성과 주의 백성이 주의 이름으로 일컫는 바 </a:t>
            </a:r>
            <a:r>
              <a:rPr lang="ko-KR" altLang="en-US" b="1" dirty="0" err="1" smtClean="0"/>
              <a:t>됨이니이다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b="1" dirty="0" smtClean="0"/>
              <a:t>&lt;17-19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>
                <a:solidFill>
                  <a:srgbClr val="FF0000"/>
                </a:solidFill>
              </a:rPr>
              <a:t>다니엘이</a:t>
            </a:r>
            <a:r>
              <a:rPr lang="ko-KR" altLang="en-US" dirty="0" smtClean="0">
                <a:solidFill>
                  <a:srgbClr val="FF0000"/>
                </a:solidFill>
              </a:rPr>
              <a:t> 드린 기도의 마지막 부분의 핵심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지금 주의 종의 기도와 간구를 들으시고 주를 위하여 주의 얼굴빛을 주의 황폐한 성소에 비추어야</a:t>
            </a:r>
            <a:r>
              <a:rPr lang="en-US" altLang="ko-KR" b="1" dirty="0" smtClean="0"/>
              <a:t>”</a:t>
            </a:r>
            <a:r>
              <a:rPr lang="ko-KR" altLang="en-US" dirty="0" smtClean="0"/>
              <a:t>한다는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더 이상 예루살렘의 구원을 늦추시면 안 된다는 것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눈을 떠서 우리의 황폐한 상황과 주의 이름으로 일컫는 성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황폐한 예루살렘은 하나님께 속한 것을 상기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하나님의 긍휼과 자비를 유도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우리의 의를 의지하여 하는 것이 아니요 주의 큰 긍휼을 의지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하나님의 무조건적 은혜와 사랑에 의지해서 이스라엘의 구원을 간청함을 강조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주의 성과 주의 백성이 주의 이름으로 일컫는 바 됨이니라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예루살렘  성전 구원의 이류를 하나님의 이름의 영광스러운 회복에서 찾고 있다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20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b="1" dirty="0" smtClean="0"/>
              <a:t>20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내가 이같이 말하여 기도하며 내 죄와 및 내 백성 이스라엘의 죄를 자복하고 내 하나님의 거룩한 산을 위하여 내 하나님 여호와 앞에 간구할 때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b="1" dirty="0" smtClean="0"/>
              <a:t>후반부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천사의 담론</a:t>
            </a:r>
            <a:r>
              <a:rPr lang="en-US" altLang="ko-KR" b="1" dirty="0" smtClean="0"/>
              <a:t>(9:20-27)</a:t>
            </a:r>
          </a:p>
          <a:p>
            <a:pPr>
              <a:buNone/>
            </a:pPr>
            <a:r>
              <a:rPr lang="en-US" altLang="ko-KR" dirty="0" smtClean="0"/>
              <a:t>20-21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</a:t>
            </a:r>
            <a:r>
              <a:rPr lang="ko-KR" altLang="en-US" dirty="0" smtClean="0"/>
              <a:t> 천사의 등장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&lt;20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기도문과 천사의 담론 부분을 연결시키는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문학적인 가교 역할을 담당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21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b="1" dirty="0" smtClean="0"/>
              <a:t>21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곧 내가 말하여 기도할 때에 이전 이상 중에 본 그 사람 </a:t>
            </a:r>
            <a:r>
              <a:rPr lang="ko-KR" altLang="en-US" sz="3600" b="1" dirty="0" err="1" smtClean="0"/>
              <a:t>가브리엘이</a:t>
            </a:r>
            <a:r>
              <a:rPr lang="ko-KR" altLang="en-US" sz="3600" b="1" dirty="0" smtClean="0"/>
              <a:t> 빨리 날아서 저녁 제사를 드릴 때 즈음에 내게 이르더니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&lt;21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기도는 천사의 개입으로 중단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회개의 기도 </a:t>
            </a:r>
            <a:r>
              <a:rPr lang="en-US" altLang="ko-KR" dirty="0" smtClean="0"/>
              <a:t>= </a:t>
            </a:r>
            <a:r>
              <a:rPr lang="ko-KR" altLang="en-US" dirty="0" smtClean="0"/>
              <a:t>하나님의 응답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빨리 날아서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1)’</a:t>
            </a:r>
            <a:r>
              <a:rPr lang="ko-KR" altLang="en-US" dirty="0" smtClean="0"/>
              <a:t>피곤하다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번역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2)’</a:t>
            </a:r>
            <a:r>
              <a:rPr lang="ko-KR" altLang="en-US" dirty="0" smtClean="0"/>
              <a:t>빨리 날아서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그대로 수용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7200" dirty="0" smtClean="0"/>
              <a:t>개요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다니엘서 </a:t>
            </a:r>
            <a:r>
              <a:rPr lang="en-US" altLang="ko-KR" b="1" dirty="0" smtClean="0">
                <a:solidFill>
                  <a:srgbClr val="FF0000"/>
                </a:solidFill>
              </a:rPr>
              <a:t>9</a:t>
            </a:r>
            <a:r>
              <a:rPr lang="ko-KR" altLang="en-US" b="1" dirty="0" smtClean="0">
                <a:solidFill>
                  <a:srgbClr val="FF0000"/>
                </a:solidFill>
              </a:rPr>
              <a:t>장의 문학양식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짧은 서론적 설명</a:t>
            </a:r>
            <a:r>
              <a:rPr lang="en-US" altLang="ko-KR" dirty="0" smtClean="0"/>
              <a:t>(1-2</a:t>
            </a:r>
            <a:r>
              <a:rPr lang="ko-KR" altLang="en-US" dirty="0" smtClean="0"/>
              <a:t>절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이스라엘을 위한 긴 죄의 고백</a:t>
            </a:r>
            <a:r>
              <a:rPr lang="en-US" altLang="ko-KR" dirty="0" smtClean="0"/>
              <a:t>(3-19</a:t>
            </a:r>
            <a:r>
              <a:rPr lang="ko-KR" altLang="en-US" dirty="0" smtClean="0"/>
              <a:t>절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천사의 담론</a:t>
            </a:r>
            <a:r>
              <a:rPr lang="en-US" altLang="ko-KR" dirty="0" smtClean="0"/>
              <a:t>(20-27</a:t>
            </a:r>
            <a:r>
              <a:rPr lang="ko-KR" altLang="en-US" dirty="0" smtClean="0"/>
              <a:t>절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다니엘서 </a:t>
            </a:r>
            <a:r>
              <a:rPr lang="en-US" altLang="ko-KR" b="1" dirty="0" smtClean="0">
                <a:solidFill>
                  <a:srgbClr val="FF0000"/>
                </a:solidFill>
              </a:rPr>
              <a:t>9</a:t>
            </a:r>
            <a:r>
              <a:rPr lang="ko-KR" altLang="en-US" b="1" dirty="0" smtClean="0">
                <a:solidFill>
                  <a:srgbClr val="FF0000"/>
                </a:solidFill>
              </a:rPr>
              <a:t>장에 나타나는 서로 다른 두 개의 문학양식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sz="2000" dirty="0" smtClean="0"/>
              <a:t>예루살렘 멸망은 이스라엘의 범죄와 악행에 대한 하나님의 정의로운 심판</a:t>
            </a:r>
            <a:endParaRPr lang="en-US" altLang="ko-KR" sz="2000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smtClean="0"/>
              <a:t>천사의 담론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예루살렘의 운명은 전적으로 하나님의 역사 계획표에 달려있다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22-23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22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내게 가르치며 내게 말하여 가로되 </a:t>
            </a:r>
            <a:r>
              <a:rPr lang="ko-KR" altLang="en-US" sz="3200" b="1" dirty="0" err="1" smtClean="0"/>
              <a:t>다니엘아</a:t>
            </a:r>
            <a:r>
              <a:rPr lang="ko-KR" altLang="en-US" sz="3200" b="1" dirty="0" smtClean="0"/>
              <a:t> 내가 이제 네게 지혜와 총명을 주려고 나왔나니</a:t>
            </a:r>
            <a:r>
              <a:rPr lang="en-US" altLang="ko-KR" sz="3200" b="1" dirty="0" smtClean="0"/>
              <a:t>”</a:t>
            </a:r>
          </a:p>
          <a:p>
            <a:pPr>
              <a:buNone/>
            </a:pPr>
            <a:r>
              <a:rPr lang="en-US" altLang="ko-KR" sz="3200" b="1" dirty="0" smtClean="0"/>
              <a:t>23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곧 네가 기도를 시작할 </a:t>
            </a:r>
            <a:r>
              <a:rPr lang="ko-KR" altLang="en-US" sz="3200" b="1" dirty="0"/>
              <a:t>즈</a:t>
            </a:r>
            <a:r>
              <a:rPr lang="ko-KR" altLang="en-US" sz="3200" b="1" dirty="0" smtClean="0"/>
              <a:t>음에 명령이 내렸으므로 이제 네게 고하러 왔느니라 너는 크게 은총을 입은 자라 그런즉 너는 이 일을 생각하고 그 이상을 깨달을지니라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b="1" dirty="0" smtClean="0"/>
              <a:t>22-27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천사의 담론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&lt;22-23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가브리엘의</a:t>
            </a:r>
            <a:r>
              <a:rPr lang="ko-KR" altLang="en-US" dirty="0" smtClean="0"/>
              <a:t> 사명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네가 기도를 시작할 즈음에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기도에 대한 하나님의 응답의 신속성을 강조하는 목적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서로 다른 기도의 응답 시간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1)20-21</a:t>
            </a:r>
            <a:r>
              <a:rPr lang="ko-KR" altLang="en-US" dirty="0" smtClean="0"/>
              <a:t>절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다니엘의</a:t>
            </a:r>
            <a:r>
              <a:rPr lang="ko-KR" altLang="en-US" dirty="0" smtClean="0"/>
              <a:t> 기도 중간에 </a:t>
            </a:r>
            <a:r>
              <a:rPr lang="ko-KR" altLang="en-US" dirty="0" err="1" smtClean="0"/>
              <a:t>가브리엘이</a:t>
            </a:r>
            <a:r>
              <a:rPr lang="ko-KR" altLang="en-US" dirty="0" smtClean="0"/>
              <a:t> 찾아옴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2)22-23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다니엘이</a:t>
            </a:r>
            <a:r>
              <a:rPr lang="ko-KR" altLang="en-US" dirty="0" smtClean="0"/>
              <a:t> 기도를 시작할 때 하나님께서 응답하시고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가브리엘에게</a:t>
            </a:r>
            <a:r>
              <a:rPr lang="ko-KR" altLang="en-US" dirty="0" smtClean="0"/>
              <a:t> 명령하달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명령이 내렸으므로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24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24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네 백성과 네 거룩한 성을 위하여 칠십 이레로 기한을 정하였나니 허물이 마치며 죄가 끝나며 죄악이 영속되며 영원한 의가 드러나며 이상과 예언이 응하며 또 지극히 거룩한 자가 기름부음을 받으리라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b="1" dirty="0" smtClean="0"/>
              <a:t>&lt;24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예레미야가</a:t>
            </a:r>
            <a:r>
              <a:rPr lang="ko-KR" altLang="en-US" dirty="0" smtClean="0"/>
              <a:t> 예언했던 </a:t>
            </a:r>
            <a:r>
              <a:rPr lang="en-US" altLang="ko-KR" dirty="0" smtClean="0"/>
              <a:t>70</a:t>
            </a:r>
            <a:r>
              <a:rPr lang="ko-KR" altLang="en-US" dirty="0" smtClean="0"/>
              <a:t>년에 대한 새로운 해석 제시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>
                <a:solidFill>
                  <a:srgbClr val="FF0000"/>
                </a:solidFill>
              </a:rPr>
              <a:t>“</a:t>
            </a:r>
            <a:r>
              <a:rPr lang="ko-KR" altLang="en-US" b="1" dirty="0" smtClean="0">
                <a:solidFill>
                  <a:srgbClr val="FF0000"/>
                </a:solidFill>
              </a:rPr>
              <a:t>칠십 이레</a:t>
            </a:r>
            <a:r>
              <a:rPr lang="en-US" altLang="ko-KR" b="1" dirty="0" smtClean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r>
              <a:rPr lang="en-US" altLang="ko-KR" dirty="0" smtClean="0"/>
              <a:t>:’</a:t>
            </a:r>
            <a:r>
              <a:rPr lang="ko-KR" altLang="en-US" dirty="0" smtClean="0"/>
              <a:t>칠십 이레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490</a:t>
            </a:r>
            <a:r>
              <a:rPr lang="ko-KR" altLang="en-US" dirty="0" smtClean="0"/>
              <a:t>년</a:t>
            </a:r>
            <a:r>
              <a:rPr lang="en-US" altLang="ko-KR" dirty="0" smtClean="0"/>
              <a:t>(70X7)</a:t>
            </a:r>
            <a:r>
              <a:rPr lang="ko-KR" altLang="en-US" dirty="0" smtClean="0"/>
              <a:t>을 의미하는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:’</a:t>
            </a:r>
            <a:r>
              <a:rPr lang="ko-KR" altLang="en-US" dirty="0" smtClean="0"/>
              <a:t>이레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년이 아닌 </a:t>
            </a:r>
            <a:r>
              <a:rPr lang="en-US" altLang="ko-KR" dirty="0" smtClean="0"/>
              <a:t>7</a:t>
            </a:r>
            <a:r>
              <a:rPr lang="ko-KR" altLang="en-US" dirty="0" smtClean="0"/>
              <a:t>년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어디에서 이런 계산법이 나왔는가</a:t>
            </a:r>
            <a:r>
              <a:rPr lang="en-US" altLang="ko-KR" b="1" dirty="0" smtClean="0"/>
              <a:t>?</a:t>
            </a: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ko-KR" altLang="en-US" dirty="0" err="1" smtClean="0"/>
              <a:t>레위기</a:t>
            </a:r>
            <a:r>
              <a:rPr lang="ko-KR" altLang="en-US" dirty="0" smtClean="0"/>
              <a:t> </a:t>
            </a:r>
            <a:r>
              <a:rPr lang="en-US" altLang="ko-KR" dirty="0" smtClean="0"/>
              <a:t>25-26</a:t>
            </a:r>
            <a:r>
              <a:rPr lang="ko-KR" altLang="en-US" dirty="0" smtClean="0"/>
              <a:t>장 안식년의 규정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err="1" smtClean="0"/>
              <a:t>역대하</a:t>
            </a:r>
            <a:r>
              <a:rPr lang="ko-KR" altLang="en-US" dirty="0" smtClean="0"/>
              <a:t> </a:t>
            </a:r>
            <a:r>
              <a:rPr lang="en-US" altLang="ko-KR" dirty="0" smtClean="0"/>
              <a:t>36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절의 </a:t>
            </a:r>
            <a:r>
              <a:rPr lang="ko-KR" altLang="en-US" dirty="0" err="1" smtClean="0"/>
              <a:t>예레미야</a:t>
            </a:r>
            <a:r>
              <a:rPr lang="ko-KR" altLang="en-US" dirty="0" smtClean="0"/>
              <a:t> 예언의 성취보도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‘</a:t>
            </a:r>
            <a:r>
              <a:rPr lang="ko-KR" altLang="en-US" b="1" dirty="0" smtClean="0"/>
              <a:t>안식</a:t>
            </a:r>
            <a:r>
              <a:rPr lang="en-US" altLang="ko-KR" b="1" dirty="0" smtClean="0"/>
              <a:t>’, ‘7’, ‘490</a:t>
            </a:r>
            <a:r>
              <a:rPr lang="ko-KR" altLang="en-US" b="1" dirty="0" smtClean="0"/>
              <a:t>년</a:t>
            </a:r>
            <a:r>
              <a:rPr lang="en-US" altLang="ko-KR" b="1" dirty="0" smtClean="0"/>
              <a:t>’</a:t>
            </a:r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본문에 나오는 마지막 때의 </a:t>
            </a:r>
            <a:r>
              <a:rPr lang="en-US" altLang="ko-KR" b="1" dirty="0" smtClean="0">
                <a:solidFill>
                  <a:srgbClr val="FF0000"/>
                </a:solidFill>
              </a:rPr>
              <a:t>6</a:t>
            </a:r>
            <a:r>
              <a:rPr lang="ko-KR" altLang="en-US" b="1" dirty="0" smtClean="0">
                <a:solidFill>
                  <a:srgbClr val="FF0000"/>
                </a:solidFill>
              </a:rPr>
              <a:t>가지 사건들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전반부 사건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후반부 사건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ko-KR" b="1" dirty="0" smtClean="0">
                <a:solidFill>
                  <a:srgbClr val="FF0000"/>
                </a:solidFill>
              </a:rPr>
              <a:t>24</a:t>
            </a:r>
            <a:r>
              <a:rPr lang="ko-KR" altLang="en-US" b="1" dirty="0" smtClean="0">
                <a:solidFill>
                  <a:srgbClr val="FF0000"/>
                </a:solidFill>
              </a:rPr>
              <a:t>절에 나오는 </a:t>
            </a:r>
            <a:r>
              <a:rPr lang="en-US" altLang="ko-KR" b="1" dirty="0" smtClean="0">
                <a:solidFill>
                  <a:srgbClr val="FF0000"/>
                </a:solidFill>
              </a:rPr>
              <a:t>6</a:t>
            </a:r>
            <a:r>
              <a:rPr lang="ko-KR" altLang="en-US" b="1" dirty="0" smtClean="0">
                <a:solidFill>
                  <a:srgbClr val="FF0000"/>
                </a:solidFill>
              </a:rPr>
              <a:t>가지 사건들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1)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허물이 마쳐지는</a:t>
            </a:r>
            <a:r>
              <a:rPr lang="en-US" altLang="ko-KR" b="1" dirty="0" smtClean="0"/>
              <a:t>”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반역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배반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반란이 억제되고 방해된다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</a:t>
            </a:r>
            <a:r>
              <a:rPr lang="en-US" altLang="ko-KR" b="1" dirty="0" smtClean="0"/>
              <a:t>)“</a:t>
            </a:r>
            <a:r>
              <a:rPr lang="ko-KR" altLang="en-US" b="1" dirty="0" smtClean="0"/>
              <a:t>죄가 끝나는</a:t>
            </a:r>
            <a:r>
              <a:rPr lang="en-US" altLang="ko-KR" b="1" dirty="0" smtClean="0"/>
              <a:t>”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과오를 봉해버린다</a:t>
            </a:r>
            <a:endParaRPr lang="en-US" altLang="ko-KR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</a:t>
            </a:r>
            <a:r>
              <a:rPr lang="en-US" altLang="ko-KR" b="1" dirty="0" smtClean="0"/>
              <a:t>)“</a:t>
            </a:r>
            <a:r>
              <a:rPr lang="ko-KR" altLang="en-US" b="1" dirty="0" smtClean="0"/>
              <a:t>죄악이 영속되는</a:t>
            </a:r>
            <a:r>
              <a:rPr lang="en-US" altLang="ko-KR" b="1" dirty="0" smtClean="0"/>
              <a:t>”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범법 행위를 용서한다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</a:t>
            </a:r>
            <a:r>
              <a:rPr lang="en-US" altLang="ko-KR" b="1" dirty="0" smtClean="0"/>
              <a:t>)“</a:t>
            </a:r>
            <a:r>
              <a:rPr lang="ko-KR" altLang="en-US" b="1" dirty="0" smtClean="0"/>
              <a:t>영원한 의</a:t>
            </a:r>
            <a:r>
              <a:rPr lang="en-US" altLang="ko-KR" b="1" dirty="0" smtClean="0"/>
              <a:t>”</a:t>
            </a:r>
            <a:r>
              <a:rPr lang="ko-KR" altLang="en-US" dirty="0" smtClean="0"/>
              <a:t>가 드러남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하나님의 구원의 증거이자 은총의 선물인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가 드러난다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5</a:t>
            </a:r>
            <a:r>
              <a:rPr lang="en-US" altLang="ko-KR" b="1" dirty="0" smtClean="0"/>
              <a:t>)“</a:t>
            </a:r>
            <a:r>
              <a:rPr lang="ko-KR" altLang="en-US" b="1" dirty="0" smtClean="0"/>
              <a:t>이상과 예언을 응하는</a:t>
            </a:r>
            <a:r>
              <a:rPr lang="en-US" altLang="ko-KR" b="1" dirty="0" smtClean="0"/>
              <a:t>”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단지 </a:t>
            </a:r>
            <a:r>
              <a:rPr lang="ko-KR" altLang="en-US" dirty="0" err="1" smtClean="0"/>
              <a:t>예레미야의</a:t>
            </a:r>
            <a:r>
              <a:rPr lang="ko-KR" altLang="en-US" dirty="0" smtClean="0"/>
              <a:t> 예언에 한정시킬 필요는 없다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6</a:t>
            </a:r>
            <a:r>
              <a:rPr lang="en-US" altLang="ko-KR" b="1" dirty="0" smtClean="0"/>
              <a:t>)“</a:t>
            </a:r>
            <a:r>
              <a:rPr lang="ko-KR" altLang="en-US" b="1" dirty="0" smtClean="0"/>
              <a:t>지극히 거룩한 자가 기름부음을 받을 것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사람이 아닌 예루살렘을 지칭하는 것으로 성전의 거룩한 장소인 지성소에 기름을 붓는 행위는 성전이 새롭게 봉헌될 것을 의미한다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25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25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그러므로 너는 깨달아 알지니라 예루살렘을 중건하라는 영이 날 때부터 기름부음을 받은 자 곧 왕이 일어나기까지 일곱 이레와 육십이 이레가 지날 것이요 그때 곤란한 동안에 성이 중건되어 거리와 해자가 이룰 것이며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b="1" dirty="0" smtClean="0"/>
              <a:t>&lt;25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예루살렘을 </a:t>
            </a:r>
            <a:r>
              <a:rPr lang="ko-KR" altLang="en-US" b="1" dirty="0" smtClean="0">
                <a:solidFill>
                  <a:srgbClr val="FF0000"/>
                </a:solidFill>
              </a:rPr>
              <a:t>중건하라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:‘</a:t>
            </a:r>
            <a:r>
              <a:rPr lang="ko-KR" altLang="en-US" dirty="0" smtClean="0"/>
              <a:t>돌아가다</a:t>
            </a:r>
            <a:r>
              <a:rPr lang="en-US" altLang="ko-KR" dirty="0" smtClean="0"/>
              <a:t>’+’</a:t>
            </a:r>
            <a:r>
              <a:rPr lang="ko-KR" altLang="en-US" dirty="0" smtClean="0"/>
              <a:t>건설하다</a:t>
            </a:r>
            <a:r>
              <a:rPr lang="en-US" altLang="ko-KR" dirty="0" smtClean="0"/>
              <a:t>’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기름부음 받은 자 곧 왕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누구를 왕이라 지칭하는지는 불확실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본문에서의 왕은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멜렉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 아닌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나기드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왕이 아닌 지도자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지휘자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주권자를 의미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일곱 이레와 육십이 이레가 지날 것이요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기름부은</a:t>
            </a:r>
            <a:r>
              <a:rPr lang="ko-KR" altLang="en-US" dirty="0" smtClean="0"/>
              <a:t> 자 곧 메시아가 일어나기까지 일곱 이레요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후 육십이 이레가 지날 것이라는 의미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 때 곤란한 동안에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고레스</a:t>
            </a:r>
            <a:r>
              <a:rPr lang="ko-KR" altLang="en-US" dirty="0" smtClean="0"/>
              <a:t> 칙령 이후에 유대인들의 어려웠던 시기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거리의 해자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1)‘</a:t>
            </a:r>
            <a:r>
              <a:rPr lang="ko-KR" altLang="en-US" dirty="0" smtClean="0"/>
              <a:t>거리</a:t>
            </a:r>
            <a:r>
              <a:rPr lang="en-US" altLang="ko-KR" dirty="0" smtClean="0"/>
              <a:t>’: </a:t>
            </a:r>
            <a:r>
              <a:rPr lang="ko-KR" altLang="en-US" dirty="0" smtClean="0"/>
              <a:t>도시의 넓은 광장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2)‘</a:t>
            </a:r>
            <a:r>
              <a:rPr lang="ko-KR" altLang="en-US" dirty="0" smtClean="0"/>
              <a:t>해자</a:t>
            </a:r>
            <a:r>
              <a:rPr lang="en-US" altLang="ko-KR" dirty="0" smtClean="0"/>
              <a:t>’: </a:t>
            </a:r>
            <a:r>
              <a:rPr lang="ko-KR" altLang="en-US" dirty="0" smtClean="0"/>
              <a:t>도시 외곽의 성벽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>
                <a:solidFill>
                  <a:srgbClr val="FF0000"/>
                </a:solidFill>
              </a:rPr>
              <a:t>“70</a:t>
            </a:r>
            <a:r>
              <a:rPr lang="ko-KR" altLang="en-US" b="1" dirty="0" smtClean="0">
                <a:solidFill>
                  <a:srgbClr val="FF0000"/>
                </a:solidFill>
              </a:rPr>
              <a:t>이레</a:t>
            </a:r>
            <a:r>
              <a:rPr lang="en-US" altLang="ko-KR" b="1" dirty="0" smtClean="0">
                <a:solidFill>
                  <a:srgbClr val="FF0000"/>
                </a:solidFill>
              </a:rPr>
              <a:t>”(490</a:t>
            </a:r>
            <a:r>
              <a:rPr lang="ko-KR" altLang="en-US" b="1" dirty="0" smtClean="0">
                <a:solidFill>
                  <a:srgbClr val="FF0000"/>
                </a:solidFill>
              </a:rPr>
              <a:t>년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altLang="ko-KR" dirty="0" smtClean="0"/>
              <a:t>:7</a:t>
            </a:r>
            <a:r>
              <a:rPr lang="ko-KR" altLang="en-US" dirty="0" smtClean="0"/>
              <a:t>이레</a:t>
            </a:r>
            <a:r>
              <a:rPr lang="en-US" altLang="ko-KR" dirty="0" smtClean="0">
                <a:sym typeface="Wingdings" pitchFamily="2" charset="2"/>
              </a:rPr>
              <a:t>-&gt;62</a:t>
            </a:r>
            <a:r>
              <a:rPr lang="ko-KR" altLang="en-US" dirty="0" smtClean="0">
                <a:sym typeface="Wingdings" pitchFamily="2" charset="2"/>
              </a:rPr>
              <a:t>이레</a:t>
            </a:r>
            <a:r>
              <a:rPr lang="en-US" altLang="ko-KR" dirty="0" smtClean="0">
                <a:sym typeface="Wingdings" pitchFamily="2" charset="2"/>
              </a:rPr>
              <a:t>-&gt;1</a:t>
            </a:r>
            <a:r>
              <a:rPr lang="ko-KR" altLang="en-US" dirty="0" smtClean="0">
                <a:sym typeface="Wingdings" pitchFamily="2" charset="2"/>
              </a:rPr>
              <a:t>이레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1)</a:t>
            </a:r>
            <a:r>
              <a:rPr lang="ko-KR" altLang="en-US" dirty="0" smtClean="0">
                <a:sym typeface="Wingdings" pitchFamily="2" charset="2"/>
              </a:rPr>
              <a:t>첫 번째 기간</a:t>
            </a:r>
            <a:r>
              <a:rPr lang="en-US" altLang="ko-KR" dirty="0" smtClean="0">
                <a:sym typeface="Wingdings" pitchFamily="2" charset="2"/>
              </a:rPr>
              <a:t>, 7</a:t>
            </a:r>
            <a:r>
              <a:rPr lang="ko-KR" altLang="en-US" dirty="0" smtClean="0">
                <a:sym typeface="Wingdings" pitchFamily="2" charset="2"/>
              </a:rPr>
              <a:t>이레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:7X7=49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기원전 </a:t>
            </a:r>
            <a:r>
              <a:rPr lang="en-US" altLang="ko-KR" dirty="0" smtClean="0">
                <a:sym typeface="Wingdings" pitchFamily="2" charset="2"/>
              </a:rPr>
              <a:t>586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~539</a:t>
            </a:r>
            <a:r>
              <a:rPr lang="ko-KR" altLang="en-US" dirty="0" smtClean="0">
                <a:sym typeface="Wingdings" pitchFamily="2" charset="2"/>
              </a:rPr>
              <a:t>년까지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2)</a:t>
            </a:r>
            <a:r>
              <a:rPr lang="ko-KR" altLang="en-US" dirty="0" smtClean="0">
                <a:sym typeface="Wingdings" pitchFamily="2" charset="2"/>
              </a:rPr>
              <a:t>두 번째 기간</a:t>
            </a:r>
            <a:r>
              <a:rPr lang="en-US" altLang="ko-KR" dirty="0" smtClean="0">
                <a:sym typeface="Wingdings" pitchFamily="2" charset="2"/>
              </a:rPr>
              <a:t>, 62</a:t>
            </a:r>
            <a:r>
              <a:rPr lang="ko-KR" altLang="en-US" dirty="0" smtClean="0">
                <a:sym typeface="Wingdings" pitchFamily="2" charset="2"/>
              </a:rPr>
              <a:t>이레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:62X7=434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기원전 </a:t>
            </a:r>
            <a:r>
              <a:rPr lang="en-US" altLang="ko-KR" dirty="0" smtClean="0">
                <a:sym typeface="Wingdings" pitchFamily="2" charset="2"/>
              </a:rPr>
              <a:t>539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~170</a:t>
            </a:r>
            <a:r>
              <a:rPr lang="ko-KR" altLang="en-US" dirty="0" smtClean="0">
                <a:sym typeface="Wingdings" pitchFamily="2" charset="2"/>
              </a:rPr>
              <a:t>년까지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3)</a:t>
            </a:r>
            <a:r>
              <a:rPr lang="ko-KR" altLang="en-US" dirty="0" smtClean="0">
                <a:sym typeface="Wingdings" pitchFamily="2" charset="2"/>
              </a:rPr>
              <a:t>세 번째 기간</a:t>
            </a:r>
            <a:r>
              <a:rPr lang="en-US" altLang="ko-KR" dirty="0" smtClean="0">
                <a:sym typeface="Wingdings" pitchFamily="2" charset="2"/>
              </a:rPr>
              <a:t>, 1</a:t>
            </a:r>
            <a:r>
              <a:rPr lang="ko-KR" altLang="en-US" dirty="0" smtClean="0">
                <a:sym typeface="Wingdings" pitchFamily="2" charset="2"/>
              </a:rPr>
              <a:t>이레</a:t>
            </a:r>
            <a:endParaRPr lang="en-US" altLang="ko-KR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:1X7=7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기원전 </a:t>
            </a:r>
            <a:r>
              <a:rPr lang="en-US" altLang="ko-KR" dirty="0" smtClean="0">
                <a:sym typeface="Wingdings" pitchFamily="2" charset="2"/>
              </a:rPr>
              <a:t>170</a:t>
            </a:r>
            <a:r>
              <a:rPr lang="ko-KR" altLang="en-US" dirty="0" smtClean="0">
                <a:sym typeface="Wingdings" pitchFamily="2" charset="2"/>
              </a:rPr>
              <a:t>년</a:t>
            </a:r>
            <a:r>
              <a:rPr lang="en-US" altLang="ko-KR" dirty="0" smtClean="0">
                <a:sym typeface="Wingdings" pitchFamily="2" charset="2"/>
              </a:rPr>
              <a:t>~164</a:t>
            </a:r>
            <a:r>
              <a:rPr lang="ko-KR" altLang="en-US" dirty="0" smtClean="0">
                <a:sym typeface="Wingdings" pitchFamily="2" charset="2"/>
              </a:rPr>
              <a:t>년까지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26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26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육십이 이레 후에 기름부음을 받은 자가 끊어져 없어질 것이며 장차 한 왕의 백성이 와서 그 성읍과 성소를 </a:t>
            </a:r>
            <a:r>
              <a:rPr lang="ko-KR" altLang="en-US" sz="3200" b="1" dirty="0" err="1" smtClean="0"/>
              <a:t>훼파하려니와</a:t>
            </a:r>
            <a:r>
              <a:rPr lang="ko-KR" altLang="en-US" sz="3200" b="1" dirty="0" smtClean="0"/>
              <a:t> 그의 종말은 홍수에 </a:t>
            </a:r>
            <a:r>
              <a:rPr lang="ko-KR" altLang="en-US" sz="3200" b="1" dirty="0" err="1" smtClean="0"/>
              <a:t>엄몰됨</a:t>
            </a:r>
            <a:r>
              <a:rPr lang="ko-KR" altLang="en-US" sz="3200" b="1" dirty="0" smtClean="0"/>
              <a:t> 같을 것이며 또 끝까지 전쟁이 있으리니 황폐할 것이 작정되었느니라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b="1" dirty="0" smtClean="0"/>
              <a:t>&lt;26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dirty="0" smtClean="0"/>
              <a:t>26</a:t>
            </a:r>
            <a:r>
              <a:rPr lang="ko-KR" altLang="en-US" dirty="0" smtClean="0"/>
              <a:t>절과 </a:t>
            </a:r>
            <a:r>
              <a:rPr lang="en-US" altLang="ko-KR" dirty="0" smtClean="0"/>
              <a:t>27</a:t>
            </a:r>
            <a:r>
              <a:rPr lang="ko-KR" altLang="en-US" dirty="0" smtClean="0"/>
              <a:t>절은 두 구절에 걸쳐 나타난 마지막 한 이레 동안에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일어날 사건들이다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기름부음을 받은 자가 끊어져 없어질 것이며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한 왕의 백성이 와서 그 성읍과 성소를 </a:t>
            </a:r>
            <a:r>
              <a:rPr lang="ko-KR" altLang="en-US" b="1" dirty="0" err="1" smtClean="0"/>
              <a:t>훼파하는</a:t>
            </a:r>
            <a:r>
              <a:rPr lang="en-US" altLang="ko-KR" b="1" dirty="0" smtClean="0"/>
              <a:t>” </a:t>
            </a:r>
            <a:r>
              <a:rPr lang="ko-KR" altLang="en-US" b="1" dirty="0" smtClean="0"/>
              <a:t>일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그의 종말은 홍수에 </a:t>
            </a:r>
            <a:r>
              <a:rPr lang="ko-KR" altLang="en-US" b="1" dirty="0" err="1" smtClean="0"/>
              <a:t>엄몰됨</a:t>
            </a:r>
            <a:r>
              <a:rPr lang="ko-KR" altLang="en-US" b="1" dirty="0" smtClean="0"/>
              <a:t> 같은 것이며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끝까지 전쟁이 있으리니 황폐할 것이 작정되었느니라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7200" dirty="0" smtClean="0"/>
              <a:t>구조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b="1" dirty="0" smtClean="0"/>
              <a:t>전반부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기도</a:t>
            </a:r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     </a:t>
            </a:r>
            <a:r>
              <a:rPr lang="ko-KR" altLang="en-US" b="1" dirty="0" smtClean="0"/>
              <a:t>후반부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천사의 담론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err="1" smtClean="0">
                <a:solidFill>
                  <a:srgbClr val="FF0000"/>
                </a:solidFill>
              </a:rPr>
              <a:t>다니엘의</a:t>
            </a:r>
            <a:r>
              <a:rPr lang="ko-KR" altLang="en-US" dirty="0" smtClean="0">
                <a:solidFill>
                  <a:srgbClr val="FF0000"/>
                </a:solidFill>
              </a:rPr>
              <a:t> 기도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b="1" dirty="0" smtClean="0"/>
              <a:t>1)</a:t>
            </a:r>
            <a:r>
              <a:rPr lang="ko-KR" altLang="en-US" b="1" dirty="0" smtClean="0"/>
              <a:t>서론적 설명문</a:t>
            </a:r>
            <a:r>
              <a:rPr lang="en-US" altLang="ko-KR" b="1" dirty="0" smtClean="0"/>
              <a:t>(1-2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예레미야의</a:t>
            </a:r>
            <a:r>
              <a:rPr lang="ko-KR" altLang="en-US" dirty="0" smtClean="0"/>
              <a:t> 예언에 대한 주석적 </a:t>
            </a:r>
            <a:r>
              <a:rPr lang="ko-KR" altLang="en-US" dirty="0" err="1" smtClean="0"/>
              <a:t>미드라쉬의</a:t>
            </a:r>
            <a:r>
              <a:rPr lang="ko-KR" altLang="en-US" dirty="0" smtClean="0"/>
              <a:t> 기능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2)</a:t>
            </a: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긴 기도문</a:t>
            </a:r>
            <a:r>
              <a:rPr lang="en-US" altLang="ko-KR" b="1" dirty="0" smtClean="0"/>
              <a:t>(3-19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:1</a:t>
            </a:r>
            <a:r>
              <a:rPr lang="ko-KR" altLang="en-US" dirty="0" smtClean="0"/>
              <a:t>인칭 단수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되어있는 </a:t>
            </a:r>
            <a:r>
              <a:rPr lang="en-US" altLang="ko-KR" dirty="0" smtClean="0"/>
              <a:t>3-4a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:1</a:t>
            </a:r>
            <a:r>
              <a:rPr lang="ko-KR" altLang="en-US" dirty="0" smtClean="0"/>
              <a:t>인칭 복수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우리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되어있는 </a:t>
            </a:r>
            <a:r>
              <a:rPr lang="en-US" altLang="ko-KR" dirty="0" smtClean="0"/>
              <a:t>4b-19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천사의 담론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b="1" dirty="0" smtClean="0"/>
              <a:t>1)</a:t>
            </a:r>
            <a:r>
              <a:rPr lang="ko-KR" altLang="en-US" b="1" dirty="0" smtClean="0"/>
              <a:t>천사의 현현을 보도하는 부분</a:t>
            </a:r>
            <a:r>
              <a:rPr lang="en-US" altLang="ko-KR" b="1" dirty="0" smtClean="0"/>
              <a:t>(20-21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)</a:t>
            </a:r>
          </a:p>
          <a:p>
            <a:pPr>
              <a:buNone/>
            </a:pPr>
            <a:r>
              <a:rPr lang="en-US" altLang="ko-KR" b="1" dirty="0" smtClean="0"/>
              <a:t>2)</a:t>
            </a:r>
            <a:r>
              <a:rPr lang="ko-KR" altLang="en-US" b="1" dirty="0" smtClean="0"/>
              <a:t>천사의 계시를 전하고 있는 부분</a:t>
            </a:r>
            <a:r>
              <a:rPr lang="en-US" altLang="ko-KR" b="1" dirty="0" smtClean="0"/>
              <a:t>(22-27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)</a:t>
            </a:r>
          </a:p>
          <a:p>
            <a:pPr>
              <a:buNone/>
            </a:pP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칠십 이레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예루살렘의 역사적 운명에 대한 묵시문학적 해석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27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200" b="1" dirty="0" smtClean="0"/>
              <a:t>27</a:t>
            </a:r>
            <a:r>
              <a:rPr lang="ko-KR" altLang="en-US" sz="3200" b="1" dirty="0" smtClean="0"/>
              <a:t>절 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그가 장차 많은 사람으로 더불어 한 이레 동안의 언약을 굳게 정하겠고 그가 그 이레의 절반에 제사와 예물을 금지할 것이며 또 잔포하여 미운 물건이 날개를 의지하여 설 것이며 또 이미 정한 종말까지 진노가 황폐케 하는 자에게 쏟아지리라 하였느니라</a:t>
            </a:r>
            <a:r>
              <a:rPr lang="en-US" altLang="ko-KR" sz="3200" b="1" dirty="0" smtClean="0"/>
              <a:t>”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&lt;27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그가 장차 많은 사람으로 더불어 한 이레 동안의 언약을 굳게 정하겠고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수많은 유대인들이 </a:t>
            </a:r>
            <a:r>
              <a:rPr lang="ko-KR" altLang="en-US" dirty="0" err="1" smtClean="0"/>
              <a:t>안티오코스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smtClean="0"/>
              <a:t>세에 의해 하나님을 배반했던 사건을 회상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err="1" smtClean="0">
                <a:solidFill>
                  <a:srgbClr val="FF0000"/>
                </a:solidFill>
              </a:rPr>
              <a:t>안티오코스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4</a:t>
            </a:r>
            <a:r>
              <a:rPr lang="ko-KR" altLang="en-US" b="1" dirty="0" smtClean="0">
                <a:solidFill>
                  <a:srgbClr val="FF0000"/>
                </a:solidFill>
              </a:rPr>
              <a:t>세의 종교적 조처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이레의 절반의 제사와 예물을 금지하는</a:t>
            </a:r>
            <a:r>
              <a:rPr lang="en-US" altLang="ko-KR" b="1" dirty="0" smtClean="0"/>
              <a:t>”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잔포하여 미운 물건</a:t>
            </a:r>
            <a:r>
              <a:rPr lang="en-US" altLang="ko-KR" b="1" dirty="0" smtClean="0"/>
              <a:t>”</a:t>
            </a:r>
            <a:r>
              <a:rPr lang="ko-KR" altLang="en-US" dirty="0" smtClean="0"/>
              <a:t>을 성전 제단에 드린 것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이미 정한 종말까지 진노가 황폐케 하는 자에게 쏟아지리라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7200" dirty="0" smtClean="0"/>
              <a:t>신학적 메시지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이스라엘 백성들의 존재감 </a:t>
            </a:r>
            <a:r>
              <a:rPr lang="en-US" altLang="ko-KR" b="1" dirty="0" smtClean="0">
                <a:solidFill>
                  <a:srgbClr val="FF0000"/>
                </a:solidFill>
              </a:rPr>
              <a:t>UP</a:t>
            </a:r>
          </a:p>
          <a:p>
            <a:pPr>
              <a:buNone/>
            </a:pPr>
            <a:r>
              <a:rPr lang="ko-KR" altLang="en-US" dirty="0" err="1" smtClean="0"/>
              <a:t>예레미야</a:t>
            </a:r>
            <a:r>
              <a:rPr lang="ko-KR" altLang="en-US" dirty="0" smtClean="0"/>
              <a:t> 예언에 대한 </a:t>
            </a:r>
            <a:r>
              <a:rPr lang="ko-KR" altLang="en-US" b="1" dirty="0" smtClean="0">
                <a:solidFill>
                  <a:srgbClr val="FF0000"/>
                </a:solidFill>
              </a:rPr>
              <a:t>새로운 해석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:7</a:t>
            </a:r>
            <a:r>
              <a:rPr lang="ko-KR" altLang="en-US" dirty="0" smtClean="0"/>
              <a:t>이레</a:t>
            </a:r>
            <a:r>
              <a:rPr lang="en-US" altLang="ko-KR" dirty="0" smtClean="0"/>
              <a:t>-&gt;62</a:t>
            </a:r>
            <a:r>
              <a:rPr lang="ko-KR" altLang="en-US" dirty="0" smtClean="0"/>
              <a:t>이레</a:t>
            </a:r>
            <a:r>
              <a:rPr lang="en-US" altLang="ko-KR" dirty="0" smtClean="0"/>
              <a:t>-&gt;1</a:t>
            </a:r>
            <a:r>
              <a:rPr lang="ko-KR" altLang="en-US" dirty="0" smtClean="0"/>
              <a:t>이레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이스라엘의 역사 전승을 어두운 당시의 시대적 현실과 연결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환상이 아닌 계시의 형태로 포장된 </a:t>
            </a:r>
            <a:r>
              <a:rPr lang="en-US" altLang="ko-KR" b="1" dirty="0" smtClean="0">
                <a:solidFill>
                  <a:srgbClr val="FF0000"/>
                </a:solidFill>
              </a:rPr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역사</a:t>
            </a:r>
            <a:r>
              <a:rPr lang="en-US" altLang="ko-KR" b="1" dirty="0" smtClean="0">
                <a:solidFill>
                  <a:srgbClr val="FF0000"/>
                </a:solidFill>
              </a:rPr>
              <a:t>’</a:t>
            </a:r>
          </a:p>
          <a:p>
            <a:pPr>
              <a:buNone/>
            </a:pPr>
            <a:r>
              <a:rPr lang="en-US" altLang="ko-KR" dirty="0" smtClean="0"/>
              <a:t>‘</a:t>
            </a:r>
            <a:r>
              <a:rPr lang="ko-KR" altLang="en-US" dirty="0" smtClean="0"/>
              <a:t>숨어 계셨던 하나님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등장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역사 속에 나타나는 예루살렘의 </a:t>
            </a:r>
            <a:r>
              <a:rPr lang="ko-KR" altLang="en-US" b="1" dirty="0" smtClean="0">
                <a:solidFill>
                  <a:srgbClr val="FF0000"/>
                </a:solidFill>
              </a:rPr>
              <a:t>회복과 구원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1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dirty="0" smtClean="0"/>
              <a:t>1</a:t>
            </a:r>
            <a:r>
              <a:rPr lang="ko-KR" altLang="en-US" sz="3600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메대 족속 </a:t>
            </a:r>
            <a:r>
              <a:rPr lang="ko-KR" altLang="en-US" sz="3600" b="1" dirty="0" err="1" smtClean="0"/>
              <a:t>아하수에로의</a:t>
            </a:r>
            <a:r>
              <a:rPr lang="ko-KR" altLang="en-US" sz="3600" b="1" dirty="0" smtClean="0"/>
              <a:t> 아들 </a:t>
            </a:r>
            <a:r>
              <a:rPr lang="ko-KR" altLang="en-US" sz="3600" b="1" dirty="0" err="1" smtClean="0"/>
              <a:t>다리오가</a:t>
            </a:r>
            <a:r>
              <a:rPr lang="ko-KR" altLang="en-US" sz="3600" b="1" dirty="0" smtClean="0"/>
              <a:t> </a:t>
            </a:r>
            <a:r>
              <a:rPr lang="ko-KR" altLang="en-US" sz="3600" b="1" dirty="0" err="1" smtClean="0"/>
              <a:t>갈대아</a:t>
            </a:r>
            <a:r>
              <a:rPr lang="ko-KR" altLang="en-US" sz="3600" b="1" dirty="0" smtClean="0"/>
              <a:t> 나라 왕으로 세움을 입던 원년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7200" dirty="0" smtClean="0"/>
              <a:t>주석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b="1" dirty="0" smtClean="0"/>
              <a:t>전반부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기도</a:t>
            </a:r>
            <a:r>
              <a:rPr lang="en-US" altLang="ko-KR" b="1" dirty="0" smtClean="0"/>
              <a:t>(9:1-19)</a:t>
            </a:r>
          </a:p>
          <a:p>
            <a:pPr>
              <a:buNone/>
            </a:pPr>
            <a:r>
              <a:rPr lang="en-US" altLang="ko-KR" dirty="0" smtClean="0"/>
              <a:t>1-2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기도를 하게 된 연대와 개괄적 설명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&lt;1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ko-KR" altLang="en-US" dirty="0" err="1" smtClean="0"/>
              <a:t>다니엘이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예레미야</a:t>
            </a:r>
            <a:r>
              <a:rPr lang="ko-KR" altLang="en-US" dirty="0" smtClean="0"/>
              <a:t> 예언의 의미를 깨달은 연대를 소개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허구적 포로 상황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:‘</a:t>
            </a:r>
            <a:r>
              <a:rPr lang="ko-KR" altLang="en-US" dirty="0" err="1" smtClean="0"/>
              <a:t>갈대아</a:t>
            </a:r>
            <a:r>
              <a:rPr lang="ko-KR" altLang="en-US" dirty="0" smtClean="0"/>
              <a:t> 나라</a:t>
            </a:r>
            <a:r>
              <a:rPr lang="en-US" altLang="ko-KR" dirty="0" smtClean="0"/>
              <a:t>’</a:t>
            </a:r>
          </a:p>
          <a:p>
            <a:pPr>
              <a:buNone/>
            </a:pPr>
            <a:r>
              <a:rPr lang="en-US" altLang="ko-KR" dirty="0" smtClean="0"/>
              <a:t>:‘</a:t>
            </a:r>
            <a:r>
              <a:rPr lang="ko-KR" altLang="en-US" dirty="0" smtClean="0"/>
              <a:t>메대 족속 </a:t>
            </a:r>
            <a:r>
              <a:rPr lang="ko-KR" altLang="en-US" dirty="0" err="1" smtClean="0"/>
              <a:t>아하수에로의</a:t>
            </a:r>
            <a:r>
              <a:rPr lang="ko-KR" altLang="en-US" dirty="0" smtClean="0"/>
              <a:t> 아들 다리오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2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dirty="0" smtClean="0"/>
              <a:t>2</a:t>
            </a:r>
            <a:r>
              <a:rPr lang="ko-KR" altLang="en-US" sz="3600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곧 그 통치 원년에 나 </a:t>
            </a:r>
            <a:r>
              <a:rPr lang="ko-KR" altLang="en-US" sz="3600" b="1" dirty="0" err="1" smtClean="0"/>
              <a:t>다니엘이</a:t>
            </a:r>
            <a:r>
              <a:rPr lang="ko-KR" altLang="en-US" sz="3600" b="1" dirty="0" smtClean="0"/>
              <a:t> 서책으로 말미암아 여호와의 말씀이 선지자 </a:t>
            </a:r>
            <a:r>
              <a:rPr lang="ko-KR" altLang="en-US" sz="3600" b="1" dirty="0" err="1" smtClean="0"/>
              <a:t>예레미야에게</a:t>
            </a:r>
            <a:r>
              <a:rPr lang="ko-KR" altLang="en-US" sz="3600" b="1" dirty="0" smtClean="0"/>
              <a:t> 임하여 고하신 그 년 수를 깨달았나니 곧 예루살렘의 </a:t>
            </a:r>
            <a:r>
              <a:rPr lang="ko-KR" altLang="en-US" sz="3600" b="1" dirty="0" err="1" smtClean="0"/>
              <a:t>황무함이</a:t>
            </a:r>
            <a:r>
              <a:rPr lang="ko-KR" altLang="en-US" sz="3600" b="1" dirty="0" smtClean="0"/>
              <a:t> 칠십 년 만에 마치리라 하신 것이니라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&lt;2</a:t>
            </a:r>
            <a:r>
              <a:rPr lang="ko-KR" altLang="en-US" b="1" dirty="0" smtClean="0"/>
              <a:t>절</a:t>
            </a:r>
            <a:r>
              <a:rPr lang="en-US" altLang="ko-KR" b="1" dirty="0" smtClean="0"/>
              <a:t>&gt;</a:t>
            </a:r>
          </a:p>
          <a:p>
            <a:pPr>
              <a:buNone/>
            </a:pPr>
            <a:r>
              <a:rPr lang="en-US" altLang="ko-KR" b="1" dirty="0" smtClean="0"/>
              <a:t>‘</a:t>
            </a:r>
            <a:r>
              <a:rPr lang="ko-KR" altLang="en-US" b="1" dirty="0" smtClean="0"/>
              <a:t>서책</a:t>
            </a:r>
            <a:r>
              <a:rPr lang="en-US" altLang="ko-KR" b="1" dirty="0" smtClean="0"/>
              <a:t>’</a:t>
            </a:r>
            <a:r>
              <a:rPr lang="ko-KR" altLang="en-US" dirty="0" smtClean="0"/>
              <a:t>을 읽다가 예루살렘의 회복의 의미를 새롭게 깨달은 다니엘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‘</a:t>
            </a:r>
            <a:r>
              <a:rPr lang="ko-KR" altLang="en-US" dirty="0" smtClean="0"/>
              <a:t>서책</a:t>
            </a:r>
            <a:r>
              <a:rPr lang="en-US" altLang="ko-KR" dirty="0" smtClean="0"/>
              <a:t>’-</a:t>
            </a:r>
            <a:r>
              <a:rPr lang="ko-KR" altLang="en-US" dirty="0" smtClean="0"/>
              <a:t>예언서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err="1" smtClean="0"/>
              <a:t>예레미야의</a:t>
            </a:r>
            <a:r>
              <a:rPr lang="ko-KR" altLang="en-US" dirty="0" smtClean="0"/>
              <a:t> 예언</a:t>
            </a:r>
            <a:endParaRPr lang="en-US" altLang="ko-KR" dirty="0" smtClean="0"/>
          </a:p>
          <a:p>
            <a:pPr>
              <a:buNone/>
            </a:pP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b="1" dirty="0" smtClean="0">
                <a:solidFill>
                  <a:srgbClr val="FF0000"/>
                </a:solidFill>
              </a:rPr>
              <a:t>“</a:t>
            </a:r>
            <a:r>
              <a:rPr lang="ko-KR" altLang="en-US" b="1" dirty="0" smtClean="0">
                <a:solidFill>
                  <a:srgbClr val="FF0000"/>
                </a:solidFill>
              </a:rPr>
              <a:t>예루살렘의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황무함이</a:t>
            </a:r>
            <a:r>
              <a:rPr lang="ko-KR" altLang="en-US" b="1" dirty="0" smtClean="0">
                <a:solidFill>
                  <a:srgbClr val="FF0000"/>
                </a:solidFill>
              </a:rPr>
              <a:t> 칠십 년 만에 마치리라</a:t>
            </a:r>
            <a:r>
              <a:rPr lang="en-US" altLang="ko-KR" b="1" dirty="0" smtClean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r>
              <a:rPr lang="en-US" altLang="ko-KR" b="1" dirty="0" smtClean="0"/>
              <a:t>’70</a:t>
            </a:r>
            <a:r>
              <a:rPr lang="ko-KR" altLang="en-US" b="1" dirty="0" smtClean="0"/>
              <a:t>년</a:t>
            </a:r>
            <a:r>
              <a:rPr lang="en-US" altLang="ko-KR" b="1" dirty="0" smtClean="0"/>
              <a:t>’</a:t>
            </a:r>
            <a:r>
              <a:rPr lang="ko-KR" altLang="en-US" dirty="0" smtClean="0"/>
              <a:t>이라는 숫자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/>
              <a:t>3-4</a:t>
            </a:r>
            <a:r>
              <a:rPr lang="ko-KR" altLang="en-US" sz="7200" dirty="0" smtClean="0"/>
              <a:t>절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3600" b="1" dirty="0" smtClean="0"/>
              <a:t>3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내가 금식하며 베옷을 입고 재를 </a:t>
            </a:r>
            <a:r>
              <a:rPr lang="ko-KR" altLang="en-US" sz="3600" b="1" dirty="0" err="1" smtClean="0"/>
              <a:t>무릎쓰고</a:t>
            </a:r>
            <a:r>
              <a:rPr lang="ko-KR" altLang="en-US" sz="3600" b="1" dirty="0" smtClean="0"/>
              <a:t> 주 하나님께 기도하며 간구하기를 결심하고</a:t>
            </a:r>
            <a:r>
              <a:rPr lang="en-US" altLang="ko-KR" sz="3600" b="1" dirty="0" smtClean="0"/>
              <a:t>”</a:t>
            </a:r>
          </a:p>
          <a:p>
            <a:pPr>
              <a:buNone/>
            </a:pPr>
            <a:r>
              <a:rPr lang="en-US" altLang="ko-KR" sz="3600" b="1" dirty="0" smtClean="0"/>
              <a:t>4</a:t>
            </a:r>
            <a:r>
              <a:rPr lang="ko-KR" altLang="en-US" sz="3600" b="1" dirty="0" smtClean="0"/>
              <a:t>절 </a:t>
            </a:r>
            <a:r>
              <a:rPr lang="en-US" altLang="ko-KR" sz="3600" b="1" dirty="0" smtClean="0"/>
              <a:t>“</a:t>
            </a:r>
            <a:r>
              <a:rPr lang="ko-KR" altLang="en-US" sz="3600" b="1" dirty="0" smtClean="0"/>
              <a:t>내 하나님 여호와께 기도하며 자복하여 이르기를 크시고 두려워할 주 하나님 주를 사랑하고 주의 계명을 지키는 자를 위하여 언약을 지키시고 그에게 인자를 베푸시는 자시여</a:t>
            </a:r>
            <a:r>
              <a:rPr lang="en-US" altLang="ko-KR" sz="3600" b="1" dirty="0" smtClean="0"/>
              <a:t>”</a:t>
            </a:r>
            <a:endParaRPr lang="ko-KR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2174</Words>
  <Application>Microsoft Office PowerPoint</Application>
  <PresentationFormat>화면 슬라이드 쇼(4:3)</PresentationFormat>
  <Paragraphs>295</Paragraphs>
  <Slides>104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104</vt:i4>
      </vt:variant>
    </vt:vector>
  </HeadingPairs>
  <TitlesOfParts>
    <vt:vector size="105" baseType="lpstr">
      <vt:lpstr>오렌지</vt:lpstr>
      <vt:lpstr>묵시문학 연구 (다니엘서 9장)</vt:lpstr>
      <vt:lpstr>개요</vt:lpstr>
      <vt:lpstr>개요</vt:lpstr>
      <vt:lpstr>구조</vt:lpstr>
      <vt:lpstr>1절</vt:lpstr>
      <vt:lpstr>주석</vt:lpstr>
      <vt:lpstr>2절</vt:lpstr>
      <vt:lpstr>슬라이드 8</vt:lpstr>
      <vt:lpstr>3-4절</vt:lpstr>
      <vt:lpstr>슬라이드 10</vt:lpstr>
      <vt:lpstr>슬라이드 11</vt:lpstr>
      <vt:lpstr>5-6절</vt:lpstr>
      <vt:lpstr>슬라이드 13</vt:lpstr>
      <vt:lpstr>7-8절</vt:lpstr>
      <vt:lpstr>슬라이드 15</vt:lpstr>
      <vt:lpstr>9-10절</vt:lpstr>
      <vt:lpstr>슬라이드 17</vt:lpstr>
      <vt:lpstr>11-14절</vt:lpstr>
      <vt:lpstr>슬라이드 19</vt:lpstr>
      <vt:lpstr>15절</vt:lpstr>
      <vt:lpstr>슬라이드 21</vt:lpstr>
      <vt:lpstr>16절</vt:lpstr>
      <vt:lpstr>슬라이드 23</vt:lpstr>
      <vt:lpstr>17-19절</vt:lpstr>
      <vt:lpstr>슬라이드 25</vt:lpstr>
      <vt:lpstr>20절</vt:lpstr>
      <vt:lpstr>슬라이드 27</vt:lpstr>
      <vt:lpstr>21절</vt:lpstr>
      <vt:lpstr>슬라이드 29</vt:lpstr>
      <vt:lpstr>22-23절</vt:lpstr>
      <vt:lpstr>슬라이드 31</vt:lpstr>
      <vt:lpstr>24절</vt:lpstr>
      <vt:lpstr>슬라이드 33</vt:lpstr>
      <vt:lpstr>슬라이드 34</vt:lpstr>
      <vt:lpstr>25절</vt:lpstr>
      <vt:lpstr>슬라이드 36</vt:lpstr>
      <vt:lpstr>슬라이드 37</vt:lpstr>
      <vt:lpstr>26절</vt:lpstr>
      <vt:lpstr>슬라이드 39</vt:lpstr>
      <vt:lpstr>27절</vt:lpstr>
      <vt:lpstr>슬라이드 41</vt:lpstr>
      <vt:lpstr>신학적 메시지</vt:lpstr>
      <vt:lpstr>슬라이드 43</vt:lpstr>
      <vt:lpstr>슬라이드 44</vt:lpstr>
      <vt:lpstr>슬라이드 45</vt:lpstr>
      <vt:lpstr>슬라이드 46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슬라이드 53</vt:lpstr>
      <vt:lpstr>슬라이드 54</vt:lpstr>
      <vt:lpstr>슬라이드 55</vt:lpstr>
      <vt:lpstr>슬라이드 56</vt:lpstr>
      <vt:lpstr>슬라이드 57</vt:lpstr>
      <vt:lpstr>슬라이드 58</vt:lpstr>
      <vt:lpstr>슬라이드 59</vt:lpstr>
      <vt:lpstr>슬라이드 60</vt:lpstr>
      <vt:lpstr>슬라이드 61</vt:lpstr>
      <vt:lpstr>슬라이드 62</vt:lpstr>
      <vt:lpstr>슬라이드 63</vt:lpstr>
      <vt:lpstr>슬라이드 64</vt:lpstr>
      <vt:lpstr>슬라이드 65</vt:lpstr>
      <vt:lpstr>슬라이드 66</vt:lpstr>
      <vt:lpstr>슬라이드 67</vt:lpstr>
      <vt:lpstr>슬라이드 68</vt:lpstr>
      <vt:lpstr>슬라이드 69</vt:lpstr>
      <vt:lpstr>슬라이드 70</vt:lpstr>
      <vt:lpstr>슬라이드 71</vt:lpstr>
      <vt:lpstr>슬라이드 72</vt:lpstr>
      <vt:lpstr>슬라이드 73</vt:lpstr>
      <vt:lpstr>슬라이드 74</vt:lpstr>
      <vt:lpstr>슬라이드 75</vt:lpstr>
      <vt:lpstr>슬라이드 76</vt:lpstr>
      <vt:lpstr>슬라이드 77</vt:lpstr>
      <vt:lpstr>슬라이드 78</vt:lpstr>
      <vt:lpstr>슬라이드 79</vt:lpstr>
      <vt:lpstr>슬라이드 80</vt:lpstr>
      <vt:lpstr>슬라이드 81</vt:lpstr>
      <vt:lpstr>슬라이드 82</vt:lpstr>
      <vt:lpstr>슬라이드 83</vt:lpstr>
      <vt:lpstr>슬라이드 84</vt:lpstr>
      <vt:lpstr>슬라이드 85</vt:lpstr>
      <vt:lpstr>슬라이드 86</vt:lpstr>
      <vt:lpstr>슬라이드 87</vt:lpstr>
      <vt:lpstr>슬라이드 88</vt:lpstr>
      <vt:lpstr>슬라이드 89</vt:lpstr>
      <vt:lpstr>슬라이드 90</vt:lpstr>
      <vt:lpstr>슬라이드 91</vt:lpstr>
      <vt:lpstr>슬라이드 92</vt:lpstr>
      <vt:lpstr>슬라이드 93</vt:lpstr>
      <vt:lpstr>슬라이드 94</vt:lpstr>
      <vt:lpstr>슬라이드 95</vt:lpstr>
      <vt:lpstr>슬라이드 96</vt:lpstr>
      <vt:lpstr>슬라이드 97</vt:lpstr>
      <vt:lpstr>슬라이드 98</vt:lpstr>
      <vt:lpstr>슬라이드 99</vt:lpstr>
      <vt:lpstr>슬라이드 100</vt:lpstr>
      <vt:lpstr>슬라이드 101</vt:lpstr>
      <vt:lpstr>슬라이드 102</vt:lpstr>
      <vt:lpstr>슬라이드 103</vt:lpstr>
      <vt:lpstr>슬라이드 104</vt:lpstr>
    </vt:vector>
  </TitlesOfParts>
  <Company>auney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묵시문학 연구 (다니엘서 9장)</dc:title>
  <dc:creator>auney</dc:creator>
  <cp:lastModifiedBy>auney</cp:lastModifiedBy>
  <cp:revision>19</cp:revision>
  <dcterms:created xsi:type="dcterms:W3CDTF">2016-11-27T12:40:23Z</dcterms:created>
  <dcterms:modified xsi:type="dcterms:W3CDTF">2016-11-27T15:49:48Z</dcterms:modified>
</cp:coreProperties>
</file>