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64" r:id="rId4"/>
    <p:sldId id="258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6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F4775E-C12C-4D01-8B68-F199599E78A2}" type="datetimeFigureOut">
              <a:rPr lang="ko-KR" altLang="en-US" smtClean="0"/>
              <a:t>2015-11-01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563F11-4390-4425-A9F6-1520FFD268D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8800" b="1" dirty="0" smtClean="0"/>
              <a:t>지혜문헌 연구</a:t>
            </a:r>
            <a:endParaRPr lang="ko-KR" altLang="en-US" sz="88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5656" y="3501008"/>
            <a:ext cx="6400800" cy="2328664"/>
          </a:xfrm>
        </p:spPr>
        <p:txBody>
          <a:bodyPr>
            <a:normAutofit fontScale="92500"/>
          </a:bodyPr>
          <a:lstStyle/>
          <a:p>
            <a:r>
              <a:rPr lang="ko-KR" altLang="en-US" sz="6000" b="1" dirty="0" smtClean="0"/>
              <a:t>지혜문학의 토착화 과정</a:t>
            </a:r>
            <a:endParaRPr lang="en-US" altLang="ko-KR" sz="6000" b="1" dirty="0" smtClean="0"/>
          </a:p>
          <a:p>
            <a:endParaRPr lang="en-US" altLang="ko-KR" dirty="0"/>
          </a:p>
          <a:p>
            <a:pPr algn="r"/>
            <a:r>
              <a:rPr lang="en-US" altLang="ko-KR" sz="3600" dirty="0" smtClean="0"/>
              <a:t>4132040 </a:t>
            </a:r>
            <a:r>
              <a:rPr lang="ko-KR" altLang="en-US" sz="3600" dirty="0" smtClean="0"/>
              <a:t>배 진 </a:t>
            </a:r>
            <a:r>
              <a:rPr lang="ko-KR" altLang="en-US" sz="3600" dirty="0" err="1" smtClean="0"/>
              <a:t>희</a:t>
            </a:r>
            <a:endParaRPr lang="ko-KR" alt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문학 전승들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1) J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문서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솔로몬의 외교정책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우상숭배 초래 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ex)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창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3 : 4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교활하다의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뜻은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민첩함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재치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있슴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주의 깊고 신중히 행동하는 자의 지혜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 J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문서는 가나안의 우상숭배를 뱀의 유혹에 비교하며 지혜를 공격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 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  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창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2-3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장의 저자는 솔로몬 시대의 인물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많은 지혜문학적 요소 발견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  <a:sym typeface="Wingdings" pitchFamily="2" charset="2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     ex)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선과 악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에 대한 지식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,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생명나무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선과 악을 식별하는 지혜 등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.</a:t>
            </a:r>
          </a:p>
          <a:p>
            <a:pPr>
              <a:buNone/>
            </a:pP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c.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지혜가 하나님의 말씀에 반대될 때에는 배척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동시에 많은 지혜적 요소를 신학화하는 이중적 태도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2) D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문서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–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신명기 전승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솔로몬의 지혜 찬양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동시에 그 지혜의 모호성 지적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이방여인과의 결혼으로 우상숭배를 이스라엘 안에 초래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케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함을 언급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ex)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왕상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11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장의 저자는 비록 왕일지라도 야훼의 종교에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충실하지 못하면 패망을 면치 못할 것을 선언함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</a:t>
            </a:r>
          </a:p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 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신명기 안의 많은 지혜적 요소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J E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전승에 참여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‘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히스기야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왕의 서기관들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과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솔로몬의 잠언 수집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에 협력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신명기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4 : 6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의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지혜롭고 영리한 백성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</a:t>
            </a:r>
          </a:p>
          <a:p>
            <a:pPr>
              <a:buNone/>
            </a:pP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내가 나의 하나님 여호와께서 명령하신 대로 규례와 법도를 너희에게 가르쳤나니 이는 너희가 들어가서 기업으로 차지할 땅에서 그대로 행하게 하려 함인즉</a:t>
            </a:r>
            <a:endParaRPr lang="en-US" altLang="ko-KR" sz="18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너희는 지켜 행하라 이것이 여러 민족 앞에서 너희의 지혜요 너희의 지식이라 그들이 이 모든 규례를 듣고 이르기를 이 큰 나라 사람은 과연 지혜와 지식이 있는 백성이로라 하리라</a:t>
            </a:r>
            <a:endParaRPr lang="en-US" altLang="ko-KR" sz="18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지혜는 하나님의 율법에 순종하는데 있다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율법과 지혜의 화해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지혜의 시작은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하나님을 두려워함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이라는 잠언의 원칙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탄생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  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</a:t>
            </a:r>
          </a:p>
          <a:p>
            <a:pPr>
              <a:buNone/>
            </a:pPr>
            <a:r>
              <a:rPr lang="ko-KR" altLang="en-US" sz="2000" b="1" i="1" dirty="0" smtClean="0">
                <a:latin typeface="HY강B" pitchFamily="18" charset="-127"/>
                <a:ea typeface="HY강B" pitchFamily="18" charset="-127"/>
              </a:rPr>
              <a:t>      여호와를 경외하는 것이 지혜의 근본이요 </a:t>
            </a:r>
            <a:endParaRPr lang="en-US" altLang="ko-KR" sz="20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     </a:t>
            </a:r>
            <a:r>
              <a:rPr lang="ko-KR" altLang="en-US" sz="2000" b="1" i="1" dirty="0" smtClean="0">
                <a:latin typeface="HY강B" pitchFamily="18" charset="-127"/>
                <a:ea typeface="HY강B" pitchFamily="18" charset="-127"/>
              </a:rPr>
              <a:t>거룩하신 자를 아는 것이 명철이니라 </a:t>
            </a: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i="1" dirty="0" smtClean="0">
                <a:latin typeface="HY강B" pitchFamily="18" charset="-127"/>
                <a:ea typeface="HY강B" pitchFamily="18" charset="-127"/>
              </a:rPr>
              <a:t>잠 </a:t>
            </a: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9 : 10)</a:t>
            </a: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하나님을 두려워 함은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앎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과 상응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예언자들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1. </a:t>
            </a:r>
            <a:r>
              <a:rPr lang="ko-KR" altLang="en-US" b="1" dirty="0" err="1" smtClean="0">
                <a:latin typeface="HY강B" pitchFamily="18" charset="-127"/>
                <a:ea typeface="HY강B" pitchFamily="18" charset="-127"/>
              </a:rPr>
              <a:t>지혜자들과의</a:t>
            </a:r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 투쟁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1)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엘리야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  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a.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아합왕의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외교정책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맹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렬히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이세벨과의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결혼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왕상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17 – 19)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2)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아모스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호세아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a.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정치 지혜 배척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소극적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3)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이사야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a.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지혜자들과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직접 대결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자신의 눈으로만 지혜자인 척 하는 자들을 단죄하고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그들의 지혜는 멸망할 것이다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사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5 : 20 – 23. 8 : 21) </a:t>
            </a:r>
            <a:endParaRPr lang="ko-KR" altLang="en-US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b.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히스기야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왕의 서기관들의 지혜가 쓸데 없는 것이라고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앗수르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왕과 지혜의 창시자인 바로의 고문들의 지혜도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다윗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–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솔로몬 제국의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친애굽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정책은 우상숭배를 동반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c.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국력배양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우상숭배의 제거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이스라엘 종교의 옛 전통에로의 귀의 등을 요구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4)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거짓 예언자 공격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바스훌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20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장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하나냐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28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장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이스라엘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데만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바벨론의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붓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끝으로 야훼의 율법을 거짓되이 바꾸어 놓았다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                                                                (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8:8,9)</a:t>
            </a:r>
          </a:p>
          <a:p>
            <a:pPr>
              <a:buNone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당시 이스라엘의 지도자 계층인 제사장은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율법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으로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</a:t>
            </a:r>
          </a:p>
          <a:p>
            <a:pPr>
              <a:buNone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지혜들은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조언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으로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예언자들은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말씀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으로 트집을 잡아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살해 모의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포로후기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 1. </a:t>
            </a:r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지혜문학의 정경화를 가능케 한 요소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1)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포로기전의 지혜의 시작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다윗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솔로몬 시기의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문학활동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히스기야왕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치하의 활발한 잠언 수집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 학교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역사적 이유로 인한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J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전승과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D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전승의 지혜문학의 신학화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2)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예언자들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①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정치 지혜 공격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동시에 그들의 지혜를 신탁 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과 설교 안에서 이용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</a:t>
            </a:r>
            <a:endParaRPr lang="ko-KR" altLang="en-US" sz="2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7467600" cy="518457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이사야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지혜문학의 신학화 원칙을 가장 철저하게 이용한 인물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하나님의 말씀에 반대되는 인간의 지혜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정치지혜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반대인 경우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가르침을 자기 것으로 함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지혜문학의 장르 인용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ex)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메시야관을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지혜문학적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비젼과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용어로 표현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사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9:5-6)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②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이교도 국가 안에도 지혜와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존재 인정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ko-KR" sz="2000" b="1" dirty="0" smtClean="0">
                <a:latin typeface="HY강B" pitchFamily="18" charset="-127"/>
                <a:ea typeface="HY강B" pitchFamily="18" charset="-127"/>
              </a:rPr>
              <a:t>③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이스라엘의 지도 계급인 제사장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예언자 외에도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존재 인정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ko-KR" sz="2000" b="1" dirty="0" smtClean="0">
                <a:latin typeface="HY강B" pitchFamily="18" charset="-127"/>
                <a:ea typeface="HY강B" pitchFamily="18" charset="-127"/>
              </a:rPr>
              <a:t>④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지혜가 유익한 것으로 간주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ko-KR" sz="2000" b="1" dirty="0" smtClean="0">
                <a:latin typeface="HY강B" pitchFamily="18" charset="-127"/>
                <a:ea typeface="HY강B" pitchFamily="18" charset="-127"/>
              </a:rPr>
              <a:t>⑤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지혜가 하나님의 말씀에 반대될 때는 가차없이 공격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ko-KR" sz="2000" b="1" dirty="0" smtClean="0">
                <a:latin typeface="HY강B" pitchFamily="18" charset="-127"/>
                <a:ea typeface="HY강B" pitchFamily="18" charset="-127"/>
              </a:rPr>
              <a:t>⑥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가르침 중 어떤 것은 처음부터 예언자들의 가르침 안에 신학화 되었다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ex)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자연과 창조 안에 드러난 하나님의 지혜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10:12, 51:15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사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40:12)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개인적인 응보사상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12:1-3, 5:31, 29)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⑦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문체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용어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문학 장르가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비유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온유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우의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등으로 편집활동에 즉시 이용됨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3)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인격적 종교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개인적인 종교의 출현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a.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인격적이고 개인적인 종교를 부르짖음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     </a:t>
            </a:r>
          </a:p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여호와여 내가 주와 변론할 때에는 주께서 </a:t>
            </a:r>
            <a:r>
              <a:rPr lang="ko-KR" altLang="en-US" sz="1800" b="1" i="1" dirty="0" err="1" smtClean="0">
                <a:latin typeface="HY강B" pitchFamily="18" charset="-127"/>
                <a:ea typeface="HY강B" pitchFamily="18" charset="-127"/>
              </a:rPr>
              <a:t>의로우시니이다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pPr>
              <a:buNone/>
            </a:pP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그러나 내가 주께 질문 </a:t>
            </a:r>
            <a:r>
              <a:rPr lang="ko-KR" altLang="en-US" sz="1800" b="1" i="1" dirty="0" err="1" smtClean="0">
                <a:latin typeface="HY강B" pitchFamily="18" charset="-127"/>
                <a:ea typeface="HY강B" pitchFamily="18" charset="-127"/>
              </a:rPr>
              <a:t>하옵나니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 악한 자의 길이 형통하며 </a:t>
            </a:r>
            <a:endParaRPr lang="en-US" altLang="ko-KR" sz="18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반역한 자가 다 평안함은 무슨 </a:t>
            </a:r>
            <a:r>
              <a:rPr lang="ko-KR" altLang="en-US" sz="1800" b="1" i="1" dirty="0" err="1" smtClean="0">
                <a:latin typeface="HY강B" pitchFamily="18" charset="-127"/>
                <a:ea typeface="HY강B" pitchFamily="18" charset="-127"/>
              </a:rPr>
              <a:t>까닭이니이까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1800" b="1" i="1" dirty="0" err="1" smtClean="0">
                <a:latin typeface="HY강B" pitchFamily="18" charset="-127"/>
                <a:ea typeface="HY강B" pitchFamily="18" charset="-127"/>
              </a:rPr>
              <a:t>렘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12 : 1)</a:t>
            </a:r>
          </a:p>
          <a:p>
            <a:pPr>
              <a:buNone/>
            </a:pPr>
            <a:endParaRPr lang="en-US" altLang="ko-KR" sz="20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</a:rPr>
              <a:t>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포로생활로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고통을 이해하게 됨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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예언자적 권위 승인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  <a:sym typeface="Wingdings" pitchFamily="2" charset="2"/>
            </a:endParaRPr>
          </a:p>
          <a:p>
            <a:pPr>
              <a:buNone/>
            </a:pP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포로 귀환 후 개인의 운명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생애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인격도야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성공을 위한 교육에 관심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  <a:sym typeface="Wingdings" pitchFamily="2" charset="2"/>
            </a:endParaRPr>
          </a:p>
          <a:p>
            <a:pPr>
              <a:buNone/>
            </a:pP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i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c.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  <a:sym typeface="Wingdings" pitchFamily="2" charset="2"/>
              </a:rPr>
              <a:t>그들의 사상을 표현하기 위해 왕정시대부터 신학화 되기 시작한 지혜문학을 빌어 씀</a:t>
            </a:r>
            <a:endParaRPr lang="ko-KR" altLang="en-US" sz="2000" b="1" i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d.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신명기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–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여호와를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온 마음과 영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을 다해 전인격적으로 사랑해야 생명을 얻을 수 있고 하나님의 율법은 생명으로 가는 길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e.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에스겔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–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개인적 응보사상 주장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각자의 잘못으로 죽고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각자의 잘못을 회개할 수 있다고 주장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모세 오경의 네 가지 전승 </a:t>
            </a: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: J, E, D, P</a:t>
            </a:r>
          </a:p>
          <a:p>
            <a:pPr>
              <a:buNone/>
            </a:pPr>
            <a:r>
              <a:rPr lang="en-US" altLang="ko-KR" sz="2000" b="1" dirty="0" smtClean="0"/>
              <a:t> -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J (</a:t>
            </a:r>
            <a:r>
              <a:rPr lang="en-US" altLang="ko-KR" sz="2000" b="1" dirty="0" err="1" smtClean="0">
                <a:latin typeface="HY강B" pitchFamily="18" charset="-127"/>
                <a:ea typeface="HY강B" pitchFamily="18" charset="-127"/>
              </a:rPr>
              <a:t>Jahweh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하나님의 이름을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야웨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로 기록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다윗왕조의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정당성 강조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이스라엘의 절대주권은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야웨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하나님께 속한다는 관점에서 서술한 것이 특징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B.C 950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년경 기록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E (</a:t>
            </a:r>
            <a:r>
              <a:rPr lang="en-US" altLang="ko-KR" sz="2000" b="1" dirty="0" err="1" smtClean="0">
                <a:latin typeface="HY강B" pitchFamily="18" charset="-127"/>
                <a:ea typeface="HY강B" pitchFamily="18" charset="-127"/>
              </a:rPr>
              <a:t>Elohim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하나님의 이름을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혹은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엘로힘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으로 기록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북이스라엘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왕조의 정당성을 집증하려 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B.C 850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년경 기록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D (Deuteronomy)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신명기 문헌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북왕국에서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당시 위협받고 있는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야웨신앙의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순수성을 보존하기 위한 목적으로 쓰임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북이스라엘에서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시작하여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북왕국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멸망 후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남예루살렘에서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최종적으로 마무리 된 것으로 보임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B.C 750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년경 기록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몇몇 구절을 제외하고는 신명기 전체를 구성하고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있슴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선민사상강조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  <a:endParaRPr lang="ko-KR" altLang="en-US" sz="2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4 )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새 계약 선포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31 : 31 – 34)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인격적인 종교의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비젼을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가장 뚜렷이 표현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여호와의 말씀이니라 보라 날이 이르리니 내가 이스라엘 집과 유다 집에 새 언약을 맺으리라 </a:t>
            </a:r>
            <a:endParaRPr lang="en-US" altLang="ko-KR" sz="18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이 언약은 내가 그들의 조상들의 손을 잡고 애굽 땅에서 인도하여 내던 날에 맺은 것과 같지 아니할 것은 내가 그들의 남편이 되었어도 그들이 내 언약을 깨뜨렸음이라 여호와의 말씀이니라 그러나 그날 후에 내가 이스라엘 집과 맺을 언약은 이러하니 곧 내가 나의 법을 그들의 속에 두며 그들의 마음에 기록하여 나는 그들의 하나님이 되고 그들은 내 백성이 될 것이라 여호와의 말씀이니라 </a:t>
            </a:r>
            <a:endParaRPr lang="en-US" altLang="ko-KR" sz="1800" b="1" i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그들이 다시는 각기 이웃과 형제를 가리켜 이르기를 너는 여호와를 알라 하지 아니하리니 이는 </a:t>
            </a:r>
            <a:r>
              <a:rPr lang="ko-KR" altLang="en-US" sz="1800" b="1" i="1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작은 자로부터 큰 자까지 다 나를 알기 때문이라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내가 그들의 악행을 사하고 다시는 그 죄를 기억하지 아니하리라 여호와의 말씀이니라</a:t>
            </a:r>
            <a:endParaRPr lang="ko-KR" altLang="en-US" sz="1800" b="1" i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새 계약 선포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새 계약의 시대가 오면 율법은 각자의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마음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안에 새겨질 것이고 각 개인은 누구의 도움도 없이 스스로 하나님을 알게 될 것이다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(34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절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지혜와 율법의 화해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지혜의 가르침이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마음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안에 자리잡고 지혜와 율법은 신명기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4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장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6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절에서처럼 서로 화해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4 : 6 </a:t>
            </a:r>
            <a:r>
              <a:rPr lang="ko-KR" altLang="en-US" sz="1800" b="1" i="1" dirty="0" smtClean="0">
                <a:latin typeface="HY강B" pitchFamily="18" charset="-127"/>
                <a:ea typeface="HY강B" pitchFamily="18" charset="-127"/>
              </a:rPr>
              <a:t>너희는 지켜 행하라 이것이 여러 민족 앞에서 너희의 지혜요 너희의 지식이라 그들이 이 모든 규례를 듣고 이르기를 이 큰 나라 사람은 과연 지혜와 지식이 있는 백성이로라 하리라</a:t>
            </a:r>
            <a:r>
              <a:rPr lang="en-US" altLang="ko-KR" sz="1800" b="1" i="1" dirty="0" smtClean="0"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1800" b="1" i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새 계약은 각 개인의 마음으로부터 솟아나는 인격적 동의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- 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하나님의 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 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하나님을 앎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에 전 인격을 다해 동의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잠언서의 신학화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인생의 방향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고통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비애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의인의 고통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악인의 성공 등 종교의  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개인적 차원의 문제가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새 계약의 터전 안에 자리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잡고 신학화 되기 시작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여호와를 경외함이 지혜의 근본이며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예레미야가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예언한 다윗의 후손은 생명나무가 있는 곳으로 인도함</a:t>
            </a:r>
            <a:r>
              <a:rPr lang="en-US" altLang="ko-KR" sz="2000" b="1" smtClean="0">
                <a:latin typeface="HY강B" pitchFamily="18" charset="-127"/>
                <a:ea typeface="HY강B" pitchFamily="18" charset="-127"/>
              </a:rPr>
              <a:t>.  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P (Priestly) :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제사장 문헌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포로후기 백성들의 흔들리는 신앙을 바로잡기 위해 저술됨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제사장들의 가르침과 제의가 주 내용이며 하나님 말씀의 중요성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율법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강조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모세 오경의 편집의 고리가 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B.C 587/6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년 시작된 바벨론 유배 시기 중에 편찬이 거듭되다가 포로귀환 후 최종 형성됨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b="1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구약 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- 3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대 유일신교인 유대교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이슬람교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기독교의 근간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많은 사람들의 마음을 다스리고 있는 경전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하나님의 위대한 힘과 생명으로 인도하는 지혜 발견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- 10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세기에 걸쳐 저술됨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*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구약 안의 지혜문학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구약과는 다른 이질적 성격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인문주의와 이교도적인 원천에서 유래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케투빔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성문서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의 일부분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즉 욥기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잠언서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전도서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시편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역사서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예언서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포로기 이후의 묵시문학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신약성서에도 지혜문학적 요소 발견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고대근동의 지혜문학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애굽과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메소포타미아 지역에서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B. C 3000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년경부터 시작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격언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우화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고통에 대한 시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의인의 고통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 (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욥기와 흡사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종교적 성격 희박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세속적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개인의 운명에 관심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인문주의에 바탕을 둠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실천적 지혜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사변적 추리에 의지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관찰을 통해 실천적 경험 습득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성공을 위한 지혜 습득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  <a:r>
              <a:rPr lang="en-US" altLang="ko-KR" sz="2000" b="1" dirty="0" smtClean="0"/>
              <a:t> </a:t>
            </a:r>
            <a:endParaRPr lang="en-US" altLang="ko-KR" sz="2000" b="1" dirty="0" smtClean="0"/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b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사변적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섬세한 심리 묘사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인간세계와 신들과의 관계 상상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고대근동의 신화들은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         지혜적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문학장르와 일맥상통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* </a:t>
            </a:r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이스라엘의 지혜문학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고대근동 지역보다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2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천년 후 시작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가장 늦게 시작됨으로써 영향 받음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상당히 유사함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율법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약속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선택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구원 등에 무관심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개인의 운명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개인의 교육에 관심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이스라엘의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자생적으로 생겨난 지혜 즉 하나님의 백성에게 내려진 계시와 수입된 지혜문학의 혼합은 점차 인간적 지혜에서 신학적 지혜로 발전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예언자들과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사제들의 영향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-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우둔함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을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정의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와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불의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’, 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경건함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과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불신함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으로 변천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경건함은 하나님을 두려워함과 동일시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종교적 인문주의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 typeface="Arial" charset="0"/>
              <a:buChar char="•"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 typeface="Arial" charset="0"/>
              <a:buChar char="•"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endParaRPr lang="ko-KR" altLang="en-US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endParaRPr lang="ko-KR" altLang="en-US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지혜문학의 정경화 과정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다윗 솔로몬 왕정 체제하에 활발한 수입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수집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포로기 이후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토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라로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집단의 문제는 해결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FontTx/>
              <a:buChar char="-"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포로기 이후 잠언서의 인간적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실천적 지혜는 백성들의 생활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행동 지배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벤 시라는 잠언서의 지혜를 헬레니즘 각도에서 새로운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’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의 토착화 시도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이에 헬레니즘의 대립으로 지혜학교가 곳곳에 설립됨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: 3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세기 전도서 집필을 통해 이스라엘 계시 안의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하나님을    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두려워 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”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을 강조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지혜학교의 문학활동으로 신학화의 시작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FontTx/>
              <a:buChar char="-"/>
            </a:pP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지혜문학을 하나님의 계시 안에 동화 흡수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동시에 배척 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 smtClean="0">
                <a:latin typeface="HY강B" pitchFamily="18" charset="-127"/>
                <a:ea typeface="HY강B" pitchFamily="18" charset="-127"/>
              </a:rPr>
              <a:t>역사적 관점에서의 지혜문학의 토착화</a:t>
            </a:r>
            <a:endParaRPr lang="en-US" altLang="ko-KR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1.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정치적 환경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–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포로기 전시대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1)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다윗 시대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영토확장에 집중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전쟁을 배경으로 한 역사기록이 대부분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c.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지혜문학의 흔적은 드러나지 않음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2)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예루살렘 시대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국제적 문호개방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–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개화정책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행정체제는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애굽의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것을 모방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c.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문화적인 동화정책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외국인 용병대로 이루어진 근위대 조직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행정부의 강화를 위해 서기관 등용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이방 아내를 맞아들임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b="1" dirty="0" smtClean="0"/>
              <a:t>이스라엘 지혜문학의 토착화 과정</a:t>
            </a:r>
            <a:endParaRPr lang="ko-KR" altLang="en-US" sz="44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3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솔로몬 시대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a.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다윗의 개화정책 본격화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b.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이방 여인들과의 결혼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타협하는 외교정책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이교도들의 관습과 우상숭배 들어옴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c.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행정체제 수립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세제 조정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관리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군대 유지에 필요한 재정 마련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애굽의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행정체제는 새로운 관리 계급의 탄생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신지식 계급으로 부상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문학활동 본격화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d.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근동 제국의 문물제도 직수입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애굽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지혜자들의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격언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표어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정치 지혜의 규칙 도입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e. 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왕정말기 고된 부역으로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북왕국의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반감</a:t>
            </a:r>
            <a:endParaRPr lang="en-US" altLang="ko-KR" sz="2000" b="1" dirty="0" smtClean="0">
              <a:latin typeface="HY강B" pitchFamily="18" charset="-127"/>
              <a:ea typeface="HY강B" pitchFamily="18" charset="-127"/>
            </a:endParaRPr>
          </a:p>
          <a:p>
            <a:pPr>
              <a:buNone/>
            </a:pP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- </a:t>
            </a:r>
            <a:r>
              <a:rPr lang="ko-KR" altLang="en-US" sz="2000" b="1" dirty="0" err="1" smtClean="0">
                <a:latin typeface="HY강B" pitchFamily="18" charset="-127"/>
                <a:ea typeface="HY강B" pitchFamily="18" charset="-127"/>
              </a:rPr>
              <a:t>여로보암이</a:t>
            </a:r>
            <a:r>
              <a:rPr lang="ko-KR" altLang="en-US" sz="2000" b="1" dirty="0" smtClean="0">
                <a:latin typeface="HY강B" pitchFamily="18" charset="-127"/>
                <a:ea typeface="HY강B" pitchFamily="18" charset="-127"/>
              </a:rPr>
              <a:t> 솔로몬 제국에 반동 꾀함</a:t>
            </a:r>
            <a:r>
              <a:rPr lang="en-US" altLang="ko-KR" sz="2000" b="1" dirty="0" smtClean="0">
                <a:latin typeface="HY강B" pitchFamily="18" charset="-127"/>
                <a:ea typeface="HY강B" pitchFamily="18" charset="-127"/>
              </a:rPr>
              <a:t>      </a:t>
            </a:r>
            <a:endParaRPr lang="ko-KR" altLang="en-US" sz="2000" b="1" dirty="0"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158</TotalTime>
  <Words>1948</Words>
  <Application>Microsoft Office PowerPoint</Application>
  <PresentationFormat>화면 슬라이드 쇼(4:3)</PresentationFormat>
  <Paragraphs>232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오렌지</vt:lpstr>
      <vt:lpstr>지혜문헌 연구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  <vt:lpstr>이스라엘 지혜문학의 토착화 과정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지혜문헌 연구</dc:title>
  <dc:creator>배진희</dc:creator>
  <cp:lastModifiedBy>배진희</cp:lastModifiedBy>
  <cp:revision>33</cp:revision>
  <dcterms:created xsi:type="dcterms:W3CDTF">2015-11-01T12:31:24Z</dcterms:created>
  <dcterms:modified xsi:type="dcterms:W3CDTF">2015-11-01T15:10:19Z</dcterms:modified>
</cp:coreProperties>
</file>