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</p:sldMasterIdLst>
  <p:notesMasterIdLst>
    <p:notesMasterId r:id="rId75"/>
  </p:notesMasterIdLst>
  <p:handoutMasterIdLst>
    <p:handoutMasterId r:id="rId76"/>
  </p:handoutMasterIdLst>
  <p:sldIdLst>
    <p:sldId id="256" r:id="rId3"/>
    <p:sldId id="328" r:id="rId4"/>
    <p:sldId id="375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84" r:id="rId14"/>
    <p:sldId id="385" r:id="rId15"/>
    <p:sldId id="386" r:id="rId16"/>
    <p:sldId id="387" r:id="rId17"/>
    <p:sldId id="388" r:id="rId18"/>
    <p:sldId id="389" r:id="rId19"/>
    <p:sldId id="390" r:id="rId20"/>
    <p:sldId id="392" r:id="rId21"/>
    <p:sldId id="393" r:id="rId22"/>
    <p:sldId id="394" r:id="rId23"/>
    <p:sldId id="396" r:id="rId24"/>
    <p:sldId id="395" r:id="rId25"/>
    <p:sldId id="397" r:id="rId26"/>
    <p:sldId id="398" r:id="rId27"/>
    <p:sldId id="399" r:id="rId28"/>
    <p:sldId id="400" r:id="rId29"/>
    <p:sldId id="401" r:id="rId30"/>
    <p:sldId id="402" r:id="rId31"/>
    <p:sldId id="403" r:id="rId32"/>
    <p:sldId id="404" r:id="rId33"/>
    <p:sldId id="405" r:id="rId34"/>
    <p:sldId id="406" r:id="rId35"/>
    <p:sldId id="407" r:id="rId36"/>
    <p:sldId id="408" r:id="rId37"/>
    <p:sldId id="409" r:id="rId38"/>
    <p:sldId id="410" r:id="rId39"/>
    <p:sldId id="411" r:id="rId40"/>
    <p:sldId id="412" r:id="rId41"/>
    <p:sldId id="413" r:id="rId42"/>
    <p:sldId id="416" r:id="rId43"/>
    <p:sldId id="417" r:id="rId44"/>
    <p:sldId id="414" r:id="rId45"/>
    <p:sldId id="418" r:id="rId46"/>
    <p:sldId id="419" r:id="rId47"/>
    <p:sldId id="415" r:id="rId48"/>
    <p:sldId id="420" r:id="rId49"/>
    <p:sldId id="421" r:id="rId50"/>
    <p:sldId id="422" r:id="rId51"/>
    <p:sldId id="423" r:id="rId52"/>
    <p:sldId id="424" r:id="rId53"/>
    <p:sldId id="425" r:id="rId54"/>
    <p:sldId id="426" r:id="rId55"/>
    <p:sldId id="427" r:id="rId56"/>
    <p:sldId id="428" r:id="rId57"/>
    <p:sldId id="429" r:id="rId58"/>
    <p:sldId id="430" r:id="rId59"/>
    <p:sldId id="431" r:id="rId60"/>
    <p:sldId id="432" r:id="rId61"/>
    <p:sldId id="433" r:id="rId62"/>
    <p:sldId id="434" r:id="rId63"/>
    <p:sldId id="435" r:id="rId64"/>
    <p:sldId id="436" r:id="rId65"/>
    <p:sldId id="437" r:id="rId66"/>
    <p:sldId id="438" r:id="rId67"/>
    <p:sldId id="440" r:id="rId68"/>
    <p:sldId id="441" r:id="rId69"/>
    <p:sldId id="442" r:id="rId70"/>
    <p:sldId id="443" r:id="rId71"/>
    <p:sldId id="444" r:id="rId72"/>
    <p:sldId id="445" r:id="rId73"/>
    <p:sldId id="446" r:id="rId74"/>
  </p:sldIdLst>
  <p:sldSz cx="9144000" cy="5715000" type="screen16x10"/>
  <p:notesSz cx="6858000" cy="9144000"/>
  <p:embeddedFontLst>
    <p:embeddedFont>
      <p:font typeface="210 동화책 R" pitchFamily="18" charset="-127"/>
      <p:regular r:id="rId77"/>
    </p:embeddedFont>
    <p:embeddedFont>
      <p:font typeface="1훈새마을운동 R" pitchFamily="18" charset="-127"/>
      <p:regular r:id="rId78"/>
    </p:embeddedFont>
    <p:embeddedFont>
      <p:font typeface="맑은 고딕" pitchFamily="50" charset="-127"/>
      <p:regular r:id="rId79"/>
      <p:bold r:id="rId80"/>
    </p:embeddedFont>
    <p:embeddedFont>
      <p:font typeface="a파도소리" pitchFamily="18" charset="-127"/>
      <p:regular r:id="rId8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4040"/>
    <a:srgbClr val="4D7FBB"/>
    <a:srgbClr val="C43A44"/>
    <a:srgbClr val="F37423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934" y="-128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140"/>
    </p:cViewPr>
  </p:sorterViewPr>
  <p:notesViewPr>
    <p:cSldViewPr>
      <p:cViewPr varScale="1">
        <p:scale>
          <a:sx n="83" d="100"/>
          <a:sy n="83" d="100"/>
        </p:scale>
        <p:origin x="-147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theme" Target="theme/theme1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font" Target="fonts/font3.fntdata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font" Target="fonts/font1.fntdata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font" Target="fonts/font4.fntdata"/><Relationship Id="rId85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notesMaster" Target="notesMasters/notesMaster1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font" Target="fonts/font2.fntdata"/><Relationship Id="rId81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61" Type="http://schemas.openxmlformats.org/officeDocument/2006/relationships/slide" Target="slides/slide59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E2ED0-CDEA-4C92-969C-2719FDC48892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91441E-0A41-47E8-978E-38EDC82DB22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8948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F7B61-5749-4D68-B8B2-59C6596B5C5C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33C10-C922-41C0-9A29-ADA2BC1599E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2515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33C10-C922-41C0-9A29-ADA2BC1599E0}" type="slidenum">
              <a:rPr lang="ko-KR" altLang="en-US" smtClean="0"/>
              <a:pPr/>
              <a:t>49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782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33C10-C922-41C0-9A29-ADA2BC1599E0}" type="slidenum">
              <a:rPr lang="ko-KR" altLang="en-US" smtClean="0"/>
              <a:pPr/>
              <a:t>50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2782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2825E-D57D-4549-88FB-3F7682FE9341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82C96-9204-46B1-A18E-4E0012AD0D0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7" name="그룹 6"/>
          <p:cNvGrpSpPr/>
          <p:nvPr userDrawn="1"/>
        </p:nvGrpSpPr>
        <p:grpSpPr>
          <a:xfrm>
            <a:off x="0" y="-20"/>
            <a:ext cx="9144032" cy="5715020"/>
            <a:chOff x="0" y="-24"/>
            <a:chExt cx="9144032" cy="6858024"/>
          </a:xfrm>
        </p:grpSpPr>
        <p:grpSp>
          <p:nvGrpSpPr>
            <p:cNvPr id="8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11" name="직사각형 10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2" name="직사각형 11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3" name="직사각형 12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4" name="직사각형 13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" name="이등변 삼각형 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F37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471779" y="-24"/>
              <a:ext cx="1672253" cy="121879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r"/>
              <a:r>
                <a:rPr lang="ko-KR" altLang="en-US" sz="2000" dirty="0" err="1" smtClean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파도소리" pitchFamily="18" charset="-127"/>
                  <a:ea typeface="a파도소리" pitchFamily="18" charset="-127"/>
                </a:rPr>
                <a:t>열정있는</a:t>
              </a:r>
              <a:r>
                <a:rPr lang="ko-KR" altLang="en-US" sz="2000" dirty="0" smtClean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파도소리" pitchFamily="18" charset="-127"/>
                  <a:ea typeface="a파도소리" pitchFamily="18" charset="-127"/>
                </a:rPr>
                <a:t> </a:t>
              </a:r>
              <a:endParaRPr lang="en-US" altLang="ko-KR" sz="2000" dirty="0" smtClean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endParaRPr>
            </a:p>
            <a:p>
              <a:pPr algn="r"/>
              <a:r>
                <a:rPr lang="ko-KR" altLang="en-US" sz="2000" dirty="0" smtClean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파도소리" pitchFamily="18" charset="-127"/>
                  <a:ea typeface="a파도소리" pitchFamily="18" charset="-127"/>
                </a:rPr>
                <a:t>청춘 대학생 </a:t>
              </a:r>
              <a:endParaRPr lang="en-US" altLang="ko-KR" sz="2000" dirty="0" smtClean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endParaRPr>
            </a:p>
            <a:p>
              <a:pPr algn="r"/>
              <a:r>
                <a:rPr lang="ko-KR" altLang="en-US" sz="2000" dirty="0" smtClean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파도소리" pitchFamily="18" charset="-127"/>
                  <a:ea typeface="a파도소리" pitchFamily="18" charset="-127"/>
                </a:rPr>
                <a:t>모여라</a:t>
              </a:r>
              <a:r>
                <a:rPr lang="en-US" altLang="ko-KR" sz="2000" dirty="0" smtClean="0">
                  <a:ln>
                    <a:solidFill>
                      <a:schemeClr val="tx1">
                        <a:alpha val="0"/>
                      </a:schemeClr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파도소리" pitchFamily="18" charset="-127"/>
                  <a:ea typeface="a파도소리" pitchFamily="18" charset="-127"/>
                </a:rPr>
                <a:t>!</a:t>
              </a:r>
              <a:endParaRPr lang="ko-KR" alt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6A9E-86FA-423E-AACE-80FE2D23477F}" type="datetimeFigureOut">
              <a:rPr lang="ko-KR" altLang="en-US" smtClean="0"/>
              <a:pPr/>
              <a:t>2016-11-24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EF746-505D-4A6E-BD46-7AEBFEE32D7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500430" y="5238767"/>
            <a:ext cx="2357454" cy="2976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이등변 삼각형 17"/>
          <p:cNvSpPr/>
          <p:nvPr/>
        </p:nvSpPr>
        <p:spPr>
          <a:xfrm rot="10800000">
            <a:off x="6429388" y="1"/>
            <a:ext cx="2643206" cy="1488272"/>
          </a:xfrm>
          <a:prstGeom prst="triangle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14"/>
          <p:cNvGrpSpPr/>
          <p:nvPr/>
        </p:nvGrpSpPr>
        <p:grpSpPr>
          <a:xfrm>
            <a:off x="-32" y="-20"/>
            <a:ext cx="9144000" cy="5715000"/>
            <a:chOff x="0" y="0"/>
            <a:chExt cx="9144000" cy="6858000"/>
          </a:xfrm>
          <a:solidFill>
            <a:srgbClr val="F37423"/>
          </a:solidFill>
        </p:grpSpPr>
        <p:sp>
          <p:nvSpPr>
            <p:cNvPr id="12" name="직사각형 11"/>
            <p:cNvSpPr/>
            <p:nvPr/>
          </p:nvSpPr>
          <p:spPr>
            <a:xfrm>
              <a:off x="0" y="0"/>
              <a:ext cx="142844" cy="6858000"/>
            </a:xfrm>
            <a:prstGeom prst="rect">
              <a:avLst/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9001156" y="0"/>
              <a:ext cx="142844" cy="6858000"/>
            </a:xfrm>
            <a:prstGeom prst="rect">
              <a:avLst/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직사각형 13"/>
            <p:cNvSpPr/>
            <p:nvPr/>
          </p:nvSpPr>
          <p:spPr>
            <a:xfrm rot="16200000">
              <a:off x="4500578" y="2214578"/>
              <a:ext cx="142844" cy="9144000"/>
            </a:xfrm>
            <a:prstGeom prst="rect">
              <a:avLst/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/>
            <p:cNvSpPr/>
            <p:nvPr/>
          </p:nvSpPr>
          <p:spPr>
            <a:xfrm rot="16200000">
              <a:off x="4500578" y="-4500578"/>
              <a:ext cx="142844" cy="9144000"/>
            </a:xfrm>
            <a:prstGeom prst="rect">
              <a:avLst/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29" name="갈매기형 수장 28"/>
          <p:cNvSpPr/>
          <p:nvPr/>
        </p:nvSpPr>
        <p:spPr>
          <a:xfrm>
            <a:off x="6536547" y="2440779"/>
            <a:ext cx="321471" cy="357190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이등변 삼각형 15"/>
          <p:cNvSpPr/>
          <p:nvPr/>
        </p:nvSpPr>
        <p:spPr>
          <a:xfrm rot="16200000">
            <a:off x="1643048" y="-1808774"/>
            <a:ext cx="5715002" cy="9286913"/>
          </a:xfrm>
          <a:prstGeom prst="triangle">
            <a:avLst>
              <a:gd name="adj" fmla="val 100000"/>
            </a:avLst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8" name="직사각형 27"/>
          <p:cNvSpPr/>
          <p:nvPr/>
        </p:nvSpPr>
        <p:spPr>
          <a:xfrm>
            <a:off x="1700961" y="265212"/>
            <a:ext cx="7263527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58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수양과 </a:t>
            </a:r>
            <a:r>
              <a:rPr lang="ko-KR" altLang="en-US" sz="5800" spc="-15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수염소에</a:t>
            </a:r>
            <a:r>
              <a:rPr lang="ko-KR" altLang="en-US" sz="58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대한</a:t>
            </a:r>
            <a:endParaRPr lang="en-US" altLang="ko-KR" sz="5800" spc="-1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  <a:p>
            <a:pPr algn="r"/>
            <a:r>
              <a:rPr lang="ko-KR" altLang="en-US" sz="5800" spc="-15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다니엘의</a:t>
            </a:r>
            <a:r>
              <a:rPr lang="ko-KR" altLang="en-US" sz="58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환상</a:t>
            </a:r>
            <a:endParaRPr lang="en-US" altLang="ko-KR" sz="5800" spc="-15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  <a:p>
            <a:pPr algn="r"/>
            <a:r>
              <a:rPr lang="en-US" altLang="ko-KR" sz="50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(</a:t>
            </a:r>
            <a:r>
              <a:rPr lang="ko-KR" altLang="en-US" sz="50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단 </a:t>
            </a:r>
            <a:r>
              <a:rPr lang="en-US" altLang="ko-KR" sz="5000" spc="-1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8:1-27)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9854" y="4320307"/>
            <a:ext cx="476821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400" b="1" dirty="0" smtClean="0">
                <a:latin typeface="210 동화책 R" pitchFamily="18" charset="-127"/>
                <a:ea typeface="210 동화책 R" pitchFamily="18" charset="-127"/>
              </a:rPr>
              <a:t>4152038 </a:t>
            </a:r>
            <a:r>
              <a:rPr lang="ko-KR" altLang="en-US" sz="4400" b="1" dirty="0" smtClean="0">
                <a:latin typeface="210 동화책 R" pitchFamily="18" charset="-127"/>
                <a:ea typeface="210 동화책 R" pitchFamily="18" charset="-127"/>
              </a:rPr>
              <a:t>심태석</a:t>
            </a:r>
            <a:endParaRPr lang="ko-KR" altLang="en-US" sz="4400" b="1" dirty="0">
              <a:latin typeface="210 동화책 R" pitchFamily="18" charset="-127"/>
              <a:ea typeface="210 동화책 R" pitchFamily="18" charset="-127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3924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1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다니엘에게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처음에 나타난 이상 후 </a:t>
            </a:r>
            <a:r>
              <a:rPr lang="ko-KR" altLang="en-US" sz="3600" dirty="0" err="1" smtClean="0">
                <a:latin typeface="1훈새마을운동 R" pitchFamily="18" charset="-127"/>
                <a:ea typeface="1훈새마을운동 R" pitchFamily="18" charset="-127"/>
              </a:rPr>
              <a:t>벨사살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왕 </a:t>
            </a:r>
            <a:r>
              <a:rPr lang="ko-KR" altLang="en-US" sz="3600" dirty="0" err="1" smtClean="0">
                <a:latin typeface="1훈새마을운동 R" pitchFamily="18" charset="-127"/>
                <a:ea typeface="1훈새마을운동 R" pitchFamily="18" charset="-127"/>
              </a:rPr>
              <a:t>삼년에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다시 이상이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나타나니라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2.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내가 이상을 보았는데 내가 그것을 볼 때에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내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몸은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엘람도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수산 성에 있었고 내가 이상을 </a:t>
            </a: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보기는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을래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강변에서니라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환상이 임한 연대와 장소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(1-2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68691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304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환상이 임한 연대와 장소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(1-2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91902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1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다니엘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에게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처음에 나타난 이상 후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벨사살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왕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삼년에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다시 이상이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나타나니라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780236" y="2708255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1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인칭 보도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총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번 등장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시작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),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해석의 시작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(15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),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가장 마지막 구절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124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79000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환상이 임한 연대와 장소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(1-2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1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다니엘에게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처음에 나타난 이상 후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벨사살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왕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삼년에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다시 이상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나타나니라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780236" y="2689677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시간의 결과를 의도적으로 표현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  : 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장과의 연관성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+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보충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장의 이상과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장의 이상은 같은 차원에서 이해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3634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952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환상이 임한 연대와 장소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(1-2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45332"/>
            <a:ext cx="83924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이상을 보았는데 내가 그것을 볼 때에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몸은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엘람도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수산 성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에 있었고 내가 이상을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보기는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을래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강변에서니라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80236" y="3116496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환상이 임한 실제 장소가 아니라 환상의 배경장소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지리적 언급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알레고리를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더욱 투명하게 함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 -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정치적 재난이 어디서 오는지 인지하는 역할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2131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7286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환상이 임한 연대와 장소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(1-2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45332"/>
            <a:ext cx="83924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이상을 보았는데 내가 그것을 볼 때에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몸은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엘람도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수산 성에 있었고 내가 이상을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보기는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을래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강변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에서니라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780236" y="3116496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장소를 더욱 구체화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디아스포라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유대인들이 흐르고 있는 강가를 그들의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기도처소 또는 명상의 장소로 자주 사용했음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93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눈을 들어 본즉 강 가에 두 뿔 가진 수양이 섰는데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  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두 뿔이 다 길어도 한 뿔은 다른 뿔보다도 길었고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긴 것은 나중에 난 것이더라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본즉 그 수양이 서와 북과 남을 향하여 받으나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그것을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당할 짐승이 하나도 없고 그 손에서 능히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구할이가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절대로 없으므로 그것이 임의로 행하고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스스로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강대하더라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수양에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대한 환상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9525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 대한 환상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45332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눈을 들어 본즉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강 가에 두 뿔 가진 수양이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섰는데</a:t>
            </a:r>
            <a:r>
              <a:rPr lang="ko-KR" altLang="en-US" sz="32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두 뿔이 다 길어도 한 뿔은 다른 뿔보다도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길었고 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긴 것은 나중에 난 것이더라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3568" y="3116496"/>
            <a:ext cx="83924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두 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메대와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페르시아라는 두 강대국을 상징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+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힘과 권세의 상징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8559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 대한 환상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50268"/>
            <a:ext cx="8392444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눈을 들어 본즉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강 가에 두 뿔 가진 수양이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섰는데</a:t>
            </a:r>
            <a:r>
              <a:rPr lang="ko-KR" altLang="en-US" sz="32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두 뿔이 다 길어도 한 뿔은 다른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뿔보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다도 길었고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긴 것은 나중에 난 것이더라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3568" y="3200068"/>
            <a:ext cx="8392444" cy="1566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늦게 생긴 페르시아 제국이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메데보다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더욱 강성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5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장에서는 다른 두 제국을 다른 동물로 비유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but,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한 동물로 표현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=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하나의 유기체적 통일체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8669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 대한 환상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45332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4.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본즉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수양이 서와 북과 남을 향하여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받으나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그것을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당할 짐승이 하나도 없고</a:t>
            </a:r>
            <a:endParaRPr lang="ko-KR" altLang="en-US" sz="3200" spc="-15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4674" y="2614181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 제국의 활발했던 정복활동을 묘사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서쪽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소아시아와 마케도니아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북쪽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스키타이 지역과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옥서스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골짜기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남쪽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애굽지역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정복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08952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 대한 환상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4.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그것을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당할 짐승이 하나도 없고 그 손에서 능히 </a:t>
            </a:r>
            <a: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구할이가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절대로 없으므로 </a:t>
            </a:r>
            <a:endParaRPr lang="ko-KR" altLang="en-US" sz="3200" b="1" spc="-150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4674" y="2542173"/>
            <a:ext cx="83924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페르시아의 세력에 맞서 싸울 제국이 없음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 제국의 강력한 군사력을 강조함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72103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latin typeface="1훈새마을운동 R" pitchFamily="18" charset="-127"/>
                <a:ea typeface="1훈새마을운동 R" pitchFamily="18" charset="-127"/>
              </a:rPr>
              <a:t>목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차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717768" y="1424885"/>
            <a:ext cx="8390736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latin typeface="1훈새마을운동 R" pitchFamily="18" charset="-127"/>
                <a:ea typeface="1훈새마을운동 R" pitchFamily="18" charset="-127"/>
              </a:rPr>
              <a:t>1. </a:t>
            </a:r>
            <a:r>
              <a:rPr lang="ko-KR" altLang="en-US" sz="4400" dirty="0" smtClean="0">
                <a:latin typeface="1훈새마을운동 R" pitchFamily="18" charset="-127"/>
                <a:ea typeface="1훈새마을운동 R" pitchFamily="18" charset="-127"/>
              </a:rPr>
              <a:t>개요</a:t>
            </a:r>
            <a:endParaRPr lang="en-US" altLang="ko-KR" sz="44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latin typeface="1훈새마을운동 R" pitchFamily="18" charset="-127"/>
                <a:ea typeface="1훈새마을운동 R" pitchFamily="18" charset="-127"/>
              </a:rPr>
              <a:t>2. </a:t>
            </a:r>
            <a:r>
              <a:rPr lang="ko-KR" altLang="en-US" sz="4400" dirty="0" smtClean="0">
                <a:latin typeface="1훈새마을운동 R" pitchFamily="18" charset="-127"/>
                <a:ea typeface="1훈새마을운동 R" pitchFamily="18" charset="-127"/>
              </a:rPr>
              <a:t>구조</a:t>
            </a:r>
            <a:endParaRPr lang="en-US" altLang="ko-KR" sz="44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latin typeface="1훈새마을운동 R" pitchFamily="18" charset="-127"/>
                <a:ea typeface="1훈새마을운동 R" pitchFamily="18" charset="-127"/>
              </a:rPr>
              <a:t>3. </a:t>
            </a:r>
            <a:r>
              <a:rPr lang="ko-KR" altLang="en-US" sz="4400" dirty="0" smtClean="0">
                <a:latin typeface="1훈새마을운동 R" pitchFamily="18" charset="-127"/>
                <a:ea typeface="1훈새마을운동 R" pitchFamily="18" charset="-127"/>
              </a:rPr>
              <a:t>주석</a:t>
            </a:r>
            <a:endParaRPr lang="en-US" altLang="ko-KR" sz="44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latin typeface="1훈새마을운동 R" pitchFamily="18" charset="-127"/>
                <a:ea typeface="1훈새마을운동 R" pitchFamily="18" charset="-127"/>
              </a:rPr>
              <a:t>4. </a:t>
            </a:r>
            <a:r>
              <a:rPr lang="ko-KR" altLang="en-US" sz="4400" dirty="0" smtClean="0">
                <a:latin typeface="1훈새마을운동 R" pitchFamily="18" charset="-127"/>
                <a:ea typeface="1훈새마을운동 R" pitchFamily="18" charset="-127"/>
              </a:rPr>
              <a:t>신학적 </a:t>
            </a:r>
            <a:r>
              <a:rPr lang="ko-KR" altLang="en-US" sz="4400" dirty="0" err="1" smtClean="0"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44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 대한 환상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(3-4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345332"/>
            <a:ext cx="839244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4.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 손에서 능히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구할이가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절대로 없으므로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그것이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임의로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행하고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스스로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강대하더라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ko-KR" altLang="en-US" sz="3200" b="1" spc="-150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4674" y="2614181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 제국의 위력에 대한 비판적 진술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독자들이 스스로 높이는 교만으로 인해 무서운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심판을 받은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바벨론의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느부갓네살과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벨사살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왕의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비극적인 운명을 기억하게 되는 부분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5252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5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생각할 때에 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수염소가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서편에서부터 와서 온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지면에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두루 다니되 땅에 닿지 아니하며 그 염소 두 눈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사이에는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현저한 뿔이 있더라 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6.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그것이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두 뿔 가진 수양 곧 내가 본바 강 가에 섰던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양에게로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나아가되 분노한 힘으로 그것에게로 달려가더니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수염소에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대한 환상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(5-12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932531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본즉 그것이 수양에게로 가까이 나아가서는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더욱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성내어 그 수양을 쳐서 그 두 뿔을 꺾으나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수양에게는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그것을 대적할 힘이 없으므로 그것이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수양을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땅에 엎드러뜨리고 짓밟았으나 능히 수양을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손에서 벗어나게 할 이가 없었더라 </a:t>
            </a:r>
            <a:endParaRPr lang="ko-KR" altLang="en-US" sz="3200" spc="-15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수염소에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대한 환상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(5-12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54910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다른 짐승 형상을 목격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(5-7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5.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생각할 때에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한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수염소가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서편에서부터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와서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4D7FBB"/>
                </a:solidFill>
                <a:latin typeface="1훈새마을운동 R" pitchFamily="18" charset="-127"/>
                <a:ea typeface="1훈새마을운동 R" pitchFamily="18" charset="-127"/>
              </a:rPr>
              <a:t>온 지면에 </a:t>
            </a:r>
            <a:r>
              <a:rPr lang="ko-KR" altLang="en-US" sz="3600" b="1" dirty="0">
                <a:solidFill>
                  <a:srgbClr val="4D7FBB"/>
                </a:solidFill>
                <a:latin typeface="1훈새마을운동 R" pitchFamily="18" charset="-127"/>
                <a:ea typeface="1훈새마을운동 R" pitchFamily="18" charset="-127"/>
              </a:rPr>
              <a:t>두루 다니되 땅에 닿지 아니하며 </a:t>
            </a:r>
            <a:r>
              <a:rPr lang="en-US" altLang="ko-KR" sz="3600" b="1" dirty="0" smtClean="0">
                <a:solidFill>
                  <a:srgbClr val="4D7FBB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4D7FBB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4D7FBB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염소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눈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사이에는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현저한 뿔이 있더라 </a:t>
            </a:r>
          </a:p>
        </p:txBody>
      </p:sp>
      <p:sp>
        <p:nvSpPr>
          <p:cNvPr id="14" name="직사각형 13"/>
          <p:cNvSpPr/>
          <p:nvPr/>
        </p:nvSpPr>
        <p:spPr>
          <a:xfrm>
            <a:off x="683568" y="3044488"/>
            <a:ext cx="839244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 제국을 패망시키고 세계의 새로운 강국으로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등장한 그리스 제국을 상징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지리적으로 그리스 제국은 페르시아의 서편에 존재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 제국의 정복 사업의 신속성을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암시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817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다른 짐승 형상을 목격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(5-7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5.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생각할 때에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수염소가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서편에서부터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와서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온 지면에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두루 다니되 땅에 닿지 아니하며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600" b="1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염소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두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눈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사이에는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현저한 뿔이 있더라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3044488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현저한 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=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염소의 엄청난 힘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그리스의 첫 번째 왕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알렉산드로스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자신의 관심의 대상을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 상징을 통해 설명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 명의 후계자들 또한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로 비유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(22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93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다른 짐승 형상을 목격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(5-7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7.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내가 본즉 그것이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수양에게로 가까이 나아가서는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더욱 성내어 그 수양을 쳐서 그 두 뿔을 꺾으나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수양에게는 그것을 대적할 힘이 없으므로 </a:t>
            </a:r>
            <a:endParaRPr lang="ko-KR" altLang="en-US" sz="3600" b="1" spc="-150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3044488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그리스가 페르시아 제국을 완전히 굴복시킴을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의미하는 부분으로 더 이상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알렉산드로스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군대에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대항할 수 있는 세력이 없음 뜻함 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3639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다른 짐승 형상을 목격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(5-7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6253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7.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그것이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수양을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땅에 엎드러뜨리고 짓밟았으나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능히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수양을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손에서 벗어나게 할 이가 없었더라 </a:t>
            </a:r>
            <a:endParaRPr lang="ko-KR" altLang="en-US" sz="3600" b="1" spc="-150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785492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7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네 번째 짐승의 강한 위력을 표현하는데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사용되었던 모티브를 인용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공격한 지방의 모든 것들을 단숨에 굴복시킨 그리스의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군사력에 대한 놀라움과 경탄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3544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8.</a:t>
            </a:r>
            <a:r>
              <a:rPr lang="ko-KR" altLang="en-US" sz="3200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수염소가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스스로 심히 강대하여 가더니 강성할 때에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큰 뿔이 꺾이고 그 대신에 현저한 뿔 넷이 하늘 사방을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향하여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났더라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9.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중 한 뿔에서 또 작은 뿔 하나가 나서 남편과 동편과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영화로운 땅을 향하여 심히 커지더니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10.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그것이 하늘 군대에 </a:t>
            </a:r>
            <a:r>
              <a:rPr lang="ko-KR" altLang="en-US" sz="3200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미칠만큼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커져서 그 군대와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별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중에 몇을 땅에 떨어뜨리고 그것을 짓밟고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수염소에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대한 환상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(5-12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05186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알렉산드로스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대왕의 위세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수염소가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스스로 심히 강대하여 가더니 강성할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때에 그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큰 뿔이 꺾이고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그 대신에 현저한 뿔 넷이 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하늘 사방을 향하여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났더라 </a:t>
            </a:r>
            <a:endParaRPr lang="ko-KR" altLang="en-US" sz="3600" b="1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3044488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 제국이 심히 강대해졌을 때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알렉산드로스의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갑작스러운 죽음을 반영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강성하다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제국의 강성함 뿐만 아니라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	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정복한 영토의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광할함을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의미하는 표현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6149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중 한 뿔에서 또 작은 뿔 하나가 나서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남편과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동편과 또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영화로운 땅을 향하여 심히 커지더니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785492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안티오커스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세의 군사적인 정복을 설명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남편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애굽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프톨레미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동편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엘리마이스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아르메니아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영화로운땅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팔레스타인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예루살렘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127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개요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411760" y="697260"/>
            <a:ext cx="10081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ko-KR" altLang="en-US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  </a:t>
            </a:r>
            <a:endParaRPr lang="ko-KR" altLang="en-US" sz="44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718899" y="697261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9~12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106970" y="697262"/>
            <a:ext cx="9300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555776" y="1466703"/>
            <a:ext cx="2481257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57728" y="1779121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1.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언어의 변화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아람어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(2:4a) →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히브리어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(12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장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827854" y="2569468"/>
            <a:ext cx="770485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문학적인 연결작업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8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장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1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· 1.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다니엘에게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처음에 나타난 이상 후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벨사살왕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    </a:t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삼년에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다시 이상이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나타나니라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0780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10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그것이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하늘 군대에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미칠만큼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커져서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군대와 </a:t>
            </a:r>
            <a:b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별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중에 몇을 땅에 떨어뜨리고 그것을 짓밟고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785492"/>
            <a:ext cx="839244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세의 종교적인 조처들을 암시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군사적인 정복에 만족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X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종교적 축제절기들을 변경시킨 사건</a:t>
            </a:r>
            <a:endParaRPr lang="en-US" altLang="ko-KR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스스로 높여 모든 신들보다 크다 하며 우주질서의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파수꾼인 하늘의 천사와 대적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8404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10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그것이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하늘 군대에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미칠만큼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커져서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군대와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 별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중에 몇을 땅에 떨어뜨리고 그것을 짓밟고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669346"/>
            <a:ext cx="839244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뿔은 하늘의 하나님께 속한 하늘의 천사를 공격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군대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우주적인 질서를 지키는 하늘의 천사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우주의 질서를 책임진 존재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하늘의 사건에 간섭한 오만한 왕에 의해 실시된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시간계산법을 변경함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교만의 행위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2502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11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스스로 높아져서 군대의 주재를 대적하며 그에게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매일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드리는 제사를 제하여 버렸고 그의 성소를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헐었으며  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12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범죄함을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인하여 백성과 매일 드리는 제사가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그것에게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붙인바 되었고 그것이 또 진리를 땅에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던지며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자의로 행하여 형통하였더라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수염소에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대한 환상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(5-12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45927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11.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또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스스로 높아져서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군대의 주재를 대적하며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그에게 매일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드리는 제사를 제하여 버렸고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그의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성소를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헐었으며 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3136821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세는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바벨론의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느부갓네살과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벨사살과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마찬가지로 어리석은 자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=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교만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하나님을 대적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하니님이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정해 놓으신 세계의 질서를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	   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파괴하는 자가 된 것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모서리가 둥근 사각형 설명선 13"/>
          <p:cNvSpPr/>
          <p:nvPr/>
        </p:nvSpPr>
        <p:spPr>
          <a:xfrm>
            <a:off x="500036" y="1363670"/>
            <a:ext cx="8248428" cy="2789974"/>
          </a:xfrm>
          <a:prstGeom prst="wedgeRoundRectCallout">
            <a:avLst>
              <a:gd name="adj1" fmla="val -20657"/>
              <a:gd name="adj2" fmla="val 55311"/>
              <a:gd name="adj3" fmla="val 16667"/>
            </a:avLst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군대의 주재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하나님에게 대항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 marL="342900" indent="-342900">
              <a:buAutoNum type="arabicPeriod"/>
            </a:pP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매일 드리는 제사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아침과 저녁으로 규칙적으로 드려지는 수양의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번제를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의미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 marL="342900" indent="-342900">
              <a:buAutoNum type="arabicPeriod"/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성소를 헐어버린 행위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물리적 파괴가 아닌 성서의 모독을 의미</a:t>
            </a:r>
            <a:endParaRPr lang="en-US" altLang="ko-KR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6042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12.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범죄함을 인하여 백성과 매일 드리는 제사가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그것에게 붙인바 되었고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그것이 또 진리를 땅에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던지며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자의로 행하여 형통하였더라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3136821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해석이 조금 난해한 부분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잘못된 제물이 백성들의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매일 드리는 제사 때에 드려지고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이방의 제물이 매일 드리는 제사 대신에 예루살렘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성전에 드려졌음을 강조하는 구절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5526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네개의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현저한 뿔들 중 하나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(9-10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273324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12.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범죄함을 인하여 백성과 매일 드리는 제사가 </a:t>
            </a:r>
            <a:b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 그것에게 붙인바 되었고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그것이 또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진리를 땅에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던지며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자의로 행하여 형통하였더라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3136821"/>
            <a:ext cx="83924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세가 행한 반유대적 종교 조처들이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상당한 성공을 거두었음을 의미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 많은 유대인들이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헬라화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정책에 동조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6136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5800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(8:1-14)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51520" y="1705372"/>
            <a:ext cx="869680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13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들은즉 거룩한 자가 말하더니 다른 거룩한 자가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말하는 자에게 묻되 이상에 나타난바 매일 드리는 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제사와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망하게 하는 죄악에 대한 일과 성소와 백성이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내어준바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되며 짓밟힐 일이 어느 때까지 이를꼬 하매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14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내게 이르되 이천 삼백 주야까지니 그 때에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성소가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정결하게 함을 입으리라 하였느니라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4)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들음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(13-14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3031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4) </a:t>
            </a:r>
            <a:r>
              <a:rPr lang="ko-KR" altLang="en-US" sz="3600" b="1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들음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(13-14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13.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내가 들은즉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거룩한 자가 말하더니 다른 거룩한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자가 그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말하는 자에게 묻되 </a:t>
            </a:r>
            <a:endParaRPr lang="ko-KR" altLang="en-US" sz="3600" b="1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569468"/>
            <a:ext cx="8392444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보는 환상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 끝나고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듣는 환상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 시작되고 있음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천상의 거룩한 자들 사이에 있었던 대화의 내용을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들음으로써 환상에 대한 해석이 시작됨을</a:t>
            </a:r>
            <a:endParaRPr lang="en-US" altLang="ko-KR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암시하는 부분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9270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4) </a:t>
            </a:r>
            <a:r>
              <a:rPr lang="ko-KR" altLang="en-US" sz="3600" b="1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들음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(13-14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13.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이상에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나타난바 매일 드리는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제사와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망하게 하는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죄악에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대한 일과 성소와 백성이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내어준바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되며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짓밟힐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일이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어느 때까지 이를꼬 하매 </a:t>
            </a:r>
            <a:endParaRPr lang="ko-KR" altLang="en-US" sz="4000" b="1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854012"/>
            <a:ext cx="839244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질문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–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대답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 대화 형식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세의 악행이 다시 한 번 등장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개입을 통한 세계 역사의 변화를 꿈꾸며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울부짖는 외침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은혜와 도움을 고대하는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애절한 외침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96370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4) </a:t>
            </a:r>
            <a:r>
              <a:rPr lang="ko-KR" altLang="en-US" sz="3600" b="1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들음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(13-14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14.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그가 내게 이르되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이천 삼백 주야까지니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때에 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성소가 정결하게 함을 입으리라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하였느니라 </a:t>
            </a:r>
            <a:endParaRPr lang="ko-KR" altLang="en-US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569468"/>
            <a:ext cx="83924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고통과 어둠의 시간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이천 삼백 주야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성소가 정결해지기 위해서는 어느 정도의 시간이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흘러가야 된다는 것을 의미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주야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는 히브리어 본문에 유대인들의 날짜 계산에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따라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밤과 낮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 순서로 바뀌어야 함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899592" y="2569469"/>
            <a:ext cx="7500534" cy="27363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유대인들은 저녁을 하루의 시작으로 계산</a:t>
            </a:r>
            <a:endParaRPr lang="en-US" altLang="ko-KR" sz="30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- 2,300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주야 ≠ </a:t>
            </a: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2,300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</a:t>
            </a:r>
            <a:endParaRPr lang="en-US" altLang="ko-KR" sz="30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- 2,300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주야 </a:t>
            </a: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= 1150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일의 저녁 </a:t>
            </a: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		 + 1150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일의 아침</a:t>
            </a:r>
            <a:endParaRPr lang="ko-KR" altLang="en-US" sz="3000" dirty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8705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개요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411760" y="697260"/>
            <a:ext cx="10081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ko-KR" altLang="en-US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  </a:t>
            </a:r>
            <a:endParaRPr lang="ko-KR" altLang="en-US" sz="44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718899" y="697261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9~12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106970" y="697262"/>
            <a:ext cx="9300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2555776" y="1466703"/>
            <a:ext cx="2481257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779121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형식의 유지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‘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-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해석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827854" y="2569468"/>
            <a:ext cx="77048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환상을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보는자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천사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7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장은 동일한 문학기법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짐승 뿔의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알레고리적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응용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메대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페르시아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그리스로 이어지는 제국들의 등장순서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마지막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왕을 포악한 악의 세력으로 채색시키는 기교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867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39244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15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이 이상을 보고 그 뜻을 알고자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할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때에 사람 모양 같은 것이 내 앞에 섰고 </a:t>
            </a:r>
            <a:endParaRPr lang="en-US" altLang="ko-KR" sz="36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16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들은즉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을래강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두 언덕 사이에서 사람의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목소리가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있어 외쳐 이르되 </a:t>
            </a:r>
            <a:r>
              <a:rPr lang="ko-KR" altLang="en-US" sz="3600" dirty="0" err="1">
                <a:latin typeface="1훈새마을운동 R" pitchFamily="18" charset="-127"/>
                <a:ea typeface="1훈새마을운동 R" pitchFamily="18" charset="-127"/>
              </a:rPr>
              <a:t>가브리엘아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이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이상을 이 사람에게 깨닫게 하라 하더니 </a:t>
            </a:r>
            <a:endParaRPr lang="ko-KR" altLang="en-US" sz="36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141615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15.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200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이 이상을 보고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뜻을 알고자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할 때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사람 모양 같은 것이 내 앞에 섰고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수양과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수염소에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대한 환상의 의미를 깨닫기를 원함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해석이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진지한 바람에 대한 응답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- 7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장에서처럼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사람 모양 같은 것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의해서 풀이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사람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게베르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인간의 힘과 권능을 강조하는 단어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72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16.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</a:t>
            </a:r>
            <a:r>
              <a:rPr lang="ko-KR" altLang="en-US" sz="3200" b="1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들은즉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을래강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두 언덕 사이에서 사람의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목소리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가 있어 외쳐 이르되 </a:t>
            </a:r>
            <a:r>
              <a:rPr lang="ko-KR" altLang="en-US" sz="3200" dirty="0" err="1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가브리엘아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b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이 이상을 이 사람에게 깨닫게 하라 하더니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863884"/>
            <a:ext cx="839244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절과 마찬가지로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위치가 아니라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본 이상의 배경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사람의 목소리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주인공이 누구인지 침묵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(7:16)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스가랴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1~4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절이 모티브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7469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3924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17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나의 선 곳으로 나아왔는데 그 나아올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때에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내가 두려워서 얼굴을 땅에 대고 엎드리매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내게 이르되 인자야 깨달아 알라 이 이상은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정한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때 끝에 관한 것이니라  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62577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17.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그가 나의 선 곳으로 나아왔는데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 나아올 </a:t>
            </a:r>
            <a:b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때에 내가 두려워서 얼굴을 땅에 대고 엎드리매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15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절의 사람모양 같은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즉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가브리엘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얼굴을 땅에 대고 엎드리매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종교적인 거룩한 체험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하나님이 현현했을 때 보인 인간의 반응과 동일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6793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17.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그가 내게 이르되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인자야 깨달아 알라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 이상은  </a:t>
            </a:r>
            <a:b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 정한 때 끝에 관한 것이니라 </a:t>
            </a:r>
            <a:endParaRPr lang="ko-KR" altLang="en-US" sz="28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인자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계시를 받는 예언자의 명칭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천상의 존재는 비밀한 하늘의 계시를 전하고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</a:t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피조물인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땅에사는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인간은 계시의 수신자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이상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=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정한 </a:t>
            </a:r>
            <a:r>
              <a:rPr lang="ko-KR" altLang="en-US" sz="3600" b="1" dirty="0" smtClean="0">
                <a:solidFill>
                  <a:schemeClr val="tx2"/>
                </a:solidFill>
                <a:latin typeface="1훈새마을운동 R" pitchFamily="18" charset="-127"/>
                <a:ea typeface="1훈새마을운동 R" pitchFamily="18" charset="-127"/>
              </a:rPr>
              <a:t>끝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관한 것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모서리가 둥근 사각형 설명선 13"/>
          <p:cNvSpPr/>
          <p:nvPr/>
        </p:nvSpPr>
        <p:spPr>
          <a:xfrm>
            <a:off x="1043608" y="1273324"/>
            <a:ext cx="7724616" cy="2789974"/>
          </a:xfrm>
          <a:prstGeom prst="wedgeRoundRectCallout">
            <a:avLst>
              <a:gd name="adj1" fmla="val -7845"/>
              <a:gd name="adj2" fmla="val 59472"/>
              <a:gd name="adj3" fmla="val 16667"/>
            </a:avLst>
          </a:prstGeom>
          <a:solidFill>
            <a:schemeClr val="accent1">
              <a:lumMod val="5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현재의 역사 안에서 성취될 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마지막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을 뜻함</a:t>
            </a:r>
            <a:endParaRPr lang="en-US" altLang="ko-KR" sz="3200" spc="-15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-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현재 세계사의 종결은 새로운 시대의 개막을 의미</a:t>
            </a:r>
            <a:endParaRPr lang="en-US" altLang="ko-KR" sz="3200" spc="-15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→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위기의 상황에 직면한 사람들에게 희망의 선포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   +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위로의 메시지 </a:t>
            </a:r>
            <a:endParaRPr lang="en-US" altLang="ko-KR" sz="3200" spc="-15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207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392444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18.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내게 말할 때에 내가 얼굴을 땅에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대고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엎드리어 깊이 잠들매 그가 나를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어루만져서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일으켜 세우며 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>
                <a:latin typeface="1훈새마을운동 R" pitchFamily="18" charset="-127"/>
                <a:ea typeface="1훈새마을운동 R" pitchFamily="18" charset="-127"/>
              </a:rPr>
              <a:t>19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가로되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진노하시는 때가 마친 후에 될 일을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네게 알게 하리니 이 이상은 정한 때 끝에 </a:t>
            </a: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dirty="0" smtClean="0">
                <a:latin typeface="1훈새마을운동 R" pitchFamily="18" charset="-127"/>
                <a:ea typeface="1훈새마을운동 R" pitchFamily="18" charset="-127"/>
              </a:rPr>
              <a:t>관한 </a:t>
            </a:r>
            <a:r>
              <a:rPr lang="ko-KR" altLang="en-US" sz="3600" dirty="0">
                <a:latin typeface="1훈새마을운동 R" pitchFamily="18" charset="-127"/>
                <a:ea typeface="1훈새마을운동 R" pitchFamily="18" charset="-127"/>
              </a:rPr>
              <a:t>일임이니라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62178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18.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그가 내게 말할 때에 내가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얼굴을 </a:t>
            </a:r>
            <a:r>
              <a:rPr lang="ko-KR" altLang="en-US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땅에 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대고 </a:t>
            </a:r>
            <a:r>
              <a:rPr lang="en-US" altLang="ko-KR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spc="-150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엎드</a:t>
            </a:r>
            <a:r>
              <a:rPr lang="en-US" altLang="ko-KR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spc="-150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리어</a:t>
            </a:r>
            <a:r>
              <a:rPr lang="ko-KR" altLang="en-US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깊이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잠들매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그가 나를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어루만져서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일으켜 세우며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신적 권위에 압도당해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다니엘은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몰아지경의 상태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깊이 잠들매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의식을 잃다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실신하다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아것도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인식 할 수 없는 무의식의 상태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564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18.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그가 내게 말할 때에 내가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얼굴을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땅에 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대고 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spc="-150" dirty="0" err="1" smtClean="0">
                <a:latin typeface="1훈새마을운동 R" pitchFamily="18" charset="-127"/>
                <a:ea typeface="1훈새마을운동 R" pitchFamily="18" charset="-127"/>
              </a:rPr>
              <a:t>엎드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spc="-150" dirty="0" err="1" smtClean="0">
                <a:latin typeface="1훈새마을운동 R" pitchFamily="18" charset="-127"/>
                <a:ea typeface="1훈새마을운동 R" pitchFamily="18" charset="-127"/>
              </a:rPr>
              <a:t>리어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b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 smtClean="0">
                <a:latin typeface="1훈새마을운동 R" pitchFamily="18" charset="-127"/>
                <a:ea typeface="1훈새마을운동 R" pitchFamily="18" charset="-127"/>
              </a:rPr>
              <a:t>깊이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잠들매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그가 나를 </a:t>
            </a:r>
            <a:r>
              <a:rPr lang="ko-KR" altLang="en-US" sz="36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어루만져서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일으켜 세우며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묵시문학의 전형적인 요소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에녹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에스르라의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묵시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아브라함의 묵시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</a:t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요한계시록 등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9379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19.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가로되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진노하시는 때가 마친 후에 될 일을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네게 </a:t>
            </a:r>
            <a: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알게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하리니 이 이상은 정한 때 끝에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관한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일임이니라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천사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중단 된 해석을 다시 시작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17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절의 내용을 반복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but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진노하시는 때가 마친 후에 될 일을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를 첨부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유대인들이 박해 받고 있는 날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신학적인 숙고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2309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개요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411760" y="697260"/>
            <a:ext cx="10081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ko-KR" altLang="en-US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  </a:t>
            </a:r>
            <a:endParaRPr lang="ko-KR" altLang="en-US" sz="44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718899" y="697261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9~12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106970" y="697262"/>
            <a:ext cx="9300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4221775" y="1466703"/>
            <a:ext cx="3302553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357728" y="1779121"/>
            <a:ext cx="83907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1. </a:t>
            </a:r>
            <a:r>
              <a:rPr lang="ko-KR" altLang="en-US" sz="3600" spc="-150" dirty="0" err="1" smtClean="0">
                <a:latin typeface="1훈새마을운동 R" pitchFamily="18" charset="-127"/>
                <a:ea typeface="1훈새마을운동 R" pitchFamily="18" charset="-127"/>
              </a:rPr>
              <a:t>다니엘과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 천사의 만남이 환상해석의 결정적 요소</a:t>
            </a:r>
            <a:endParaRPr lang="en-US" altLang="ko-KR" sz="3600" spc="-15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2. 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매일 드리는 제사의 폐지와 멸망케 할 미운 물건의</a:t>
            </a:r>
            <a:r>
              <a:rPr lang="en-US" altLang="ko-KR" sz="3600" spc="-15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건립의 문제가 반복</a:t>
            </a:r>
            <a:endParaRPr lang="en-US" altLang="ko-KR" sz="3600" spc="-15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3. 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예루살렘에 대한 잔인한 종교적 조처를 취했던</a:t>
            </a:r>
            <a:r>
              <a:rPr lang="en-US" altLang="ko-KR" sz="3600" spc="-15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600" spc="-150" dirty="0" err="1" smtClean="0">
                <a:latin typeface="1훈새마을운동 R" pitchFamily="18" charset="-127"/>
                <a:ea typeface="1훈새마을운동 R" pitchFamily="18" charset="-127"/>
              </a:rPr>
              <a:t>안티오커스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600" spc="-150" dirty="0" smtClean="0"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600" spc="-150" dirty="0" smtClean="0">
                <a:latin typeface="1훈새마을운동 R" pitchFamily="18" charset="-127"/>
                <a:ea typeface="1훈새마을운동 R" pitchFamily="18" charset="-127"/>
              </a:rPr>
              <a:t>세에 대한 관심</a:t>
            </a:r>
            <a:endParaRPr lang="en-US" altLang="ko-KR" sz="3600" spc="-150" dirty="0" smtClean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3" name="모서리가 둥근 사각형 설명선 2"/>
          <p:cNvSpPr/>
          <p:nvPr/>
        </p:nvSpPr>
        <p:spPr>
          <a:xfrm>
            <a:off x="500036" y="859614"/>
            <a:ext cx="8248428" cy="2789974"/>
          </a:xfrm>
          <a:prstGeom prst="wedgeRoundRectCallout">
            <a:avLst>
              <a:gd name="adj1" fmla="val -20657"/>
              <a:gd name="adj2" fmla="val 55311"/>
              <a:gd name="adj3" fmla="val 16667"/>
            </a:avLst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예루살렘 침공 후 성전 모독 사건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(8:10-12)</a:t>
            </a:r>
          </a:p>
          <a:p>
            <a:pPr marL="342900" indent="-342900">
              <a:buAutoNum type="arabicPeriod"/>
            </a:pP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유대인들의 전통적인 신앙풍속을 단절시키는 악행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(8:13-14)</a:t>
            </a:r>
          </a:p>
          <a:p>
            <a:pPr marL="342900" indent="-342900">
              <a:buAutoNum type="arabicPeriod"/>
            </a:pP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사악한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세의 최후의 멸망을 소개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(8:23-25)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74922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  <p:bldP spid="3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1) 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환상의 해석자의 현현 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(15-19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19.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가로되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진노하시는 때가 마친 후에 될 일을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내가 네게 </a:t>
            </a:r>
            <a: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알게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하리니 이 이상은 정한 때 끝에 </a:t>
            </a:r>
            <a:r>
              <a:rPr lang="ko-KR" altLang="en-US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관한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일임이니라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503844"/>
            <a:ext cx="839244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유대인들 박해의 역사적 상황 </a:t>
            </a:r>
            <a:r>
              <a:rPr lang="en-US" altLang="ko-KR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0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심판적 응징</a:t>
            </a:r>
            <a:endParaRPr lang="en-US" altLang="ko-KR" sz="30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0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하나님이 </a:t>
            </a:r>
            <a:r>
              <a:rPr lang="ko-KR" altLang="en-US" sz="3000" spc="-15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세를 이용하여 자신의 백성을 연단</a:t>
            </a:r>
            <a:r>
              <a:rPr lang="en-US" altLang="ko-KR" sz="30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0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하나님은 그가 허락하신 한계 이상을 넘어가는 것을 묵과</a:t>
            </a: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X</a:t>
            </a:r>
            <a:r>
              <a:rPr lang="en-US" altLang="ko-KR" sz="30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0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희망의 선포</a:t>
            </a:r>
            <a:r>
              <a:rPr lang="en-US" altLang="ko-KR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0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위로의 설교</a:t>
            </a:r>
            <a:endParaRPr lang="en-US" altLang="ko-KR" sz="3000" spc="-15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0864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20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네가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본바 두 뿔 가진 수양은 곧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메대와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바사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왕들이요 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21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털이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많은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수염소는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곧 헬라 왕이요 두 눈 사이에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있는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큰 뿔은 곧 그 첫째 왕이요 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22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뿔이 꺾이고 그 대신에 네 뿔이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났은즉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나라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가운데서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네 나라가 일어나되 그 권세만 못하리라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6" name="모서리가 둥근 직사각형 15"/>
          <p:cNvSpPr/>
          <p:nvPr/>
        </p:nvSpPr>
        <p:spPr>
          <a:xfrm>
            <a:off x="500036" y="1849388"/>
            <a:ext cx="7900090" cy="335476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ko-KR" altLang="en-US" sz="3000" dirty="0" err="1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 환상에 대한 본격적인 해석을 시작</a:t>
            </a:r>
            <a:endParaRPr lang="en-US" altLang="ko-KR" sz="3000" dirty="0" smtClean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ko-KR" altLang="en-US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환상에 대한 천사의 해석은 </a:t>
            </a:r>
            <a:r>
              <a:rPr lang="ko-KR" altLang="en-US" sz="3000" dirty="0" err="1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알레고리적</a:t>
            </a:r>
            <a:r>
              <a:rPr lang="en-US" altLang="ko-KR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br>
              <a:rPr lang="en-US" altLang="ko-KR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매우 간결하며 직설적</a:t>
            </a:r>
            <a:endParaRPr lang="en-US" altLang="ko-KR" sz="3000" dirty="0" smtClean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marL="457200" indent="-457200" algn="ctr"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ko-KR" altLang="en-US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흘러간 역사를 도식적으로 요약하지만 </a:t>
            </a:r>
            <a:r>
              <a:rPr lang="en-US" altLang="ko-KR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이번에는 제국의 이름을 직접적으로 언급</a:t>
            </a:r>
            <a:endParaRPr lang="ko-KR" altLang="en-US" sz="3000" dirty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32568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16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20. 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네가 본바 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두 뿔 가진 수양은 곧 </a:t>
            </a:r>
            <a:r>
              <a:rPr lang="ko-KR" altLang="en-US" sz="3200" b="1" spc="-150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메대와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spc="-150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바사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spc="-150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왕들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이요 </a:t>
            </a:r>
            <a:r>
              <a:rPr lang="en-US" altLang="ko-KR" sz="3200" spc="-15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21</a:t>
            </a:r>
            <a:r>
              <a:rPr lang="en-US" altLang="ko-KR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털이 많은 </a:t>
            </a:r>
            <a:r>
              <a:rPr lang="ko-KR" altLang="en-US" sz="3200" b="1" spc="-150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수염소는</a:t>
            </a: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곧 헬라 왕이요 두 눈 사이에 </a:t>
            </a:r>
            <a:b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있는 큰 뿔은 곧 그 첫째 왕</a:t>
            </a:r>
            <a:r>
              <a:rPr lang="ko-KR" altLang="en-US" sz="3200" spc="-15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이요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934151"/>
            <a:ext cx="83924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역사 속의 대제국들과 상징 동물들을 동일시</a:t>
            </a:r>
            <a:endParaRPr lang="en-US" altLang="ko-KR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그리스의 첫째 왕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알렉산드로스에게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큰 관심을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보이지 않음을 볼 수 있다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965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3924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22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 뿔이 꺾이고 그 대신에 네 뿔이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났은즉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그 나라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가운데서 네 나라가 일어나되 그 권세만 못하리라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425452"/>
            <a:ext cx="8392444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천사에 대한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환상의 해석은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끝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 시대에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이를 때까지 급하게 지나감을 볼 수 있음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네 나라의 마지막 때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’(23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집중하기 위함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76265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이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네 나라 마지막 때에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패역자들이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가득할 즈음에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한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왕이 일어나리니 그 얼굴은 엄장하며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궤휼에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능하며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24.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권세가 강할 것이나 자기의 힘으로 말미암은 것이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아니며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그가 장차 비상하게 파괴를 행하고 자의로 행하여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형통하며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강한 자들과 거룩한 백성을 멸하리라 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475917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25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꾀를 베풀어 제 손으로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궤휼을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이루고 마음에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스스로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큰체하며 또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평화한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때에 많은 무리를 멸하며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스스로 서서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만왕의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왕을 대적할 것이나 그가 사람의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손을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말미암지 않고 깨어지리라 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26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이미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말한바 주야에 대한 이상이 확실하니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너는 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이상을 간수하라 이는 여러 날 후의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일임이니라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06972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23.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이 네 나라 마지막 때에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패역자들이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가득할 즈음에 </a:t>
            </a:r>
            <a:b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한 왕이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일어나리니 그 얼굴은 엄장하며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궤휼에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능하며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425452"/>
            <a:ext cx="839244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즉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세를 의미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무서운 하나님의 적대자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역사의 정할 때 직전에 등장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패역자들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이스라엘의 전통적인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야웨신앙을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버리고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	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변절한 유대인들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헬라화에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동의 또는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	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앞장선 유대인들을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가르킴</a:t>
            </a:r>
            <a:endParaRPr lang="en-US" altLang="ko-KR" sz="32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905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23.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이 네 나라 마지막 때에 </a:t>
            </a:r>
            <a:r>
              <a:rPr lang="ko-KR" altLang="en-US" sz="3200" spc="-150" dirty="0" err="1">
                <a:latin typeface="1훈새마을운동 R" pitchFamily="18" charset="-127"/>
                <a:ea typeface="1훈새마을운동 R" pitchFamily="18" charset="-127"/>
              </a:rPr>
              <a:t>패역자들이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 가득할 즈음에 </a:t>
            </a:r>
            <a:b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  한 왕이 일어나리니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얼굴은 엄장하며 </a:t>
            </a:r>
            <a:r>
              <a:rPr lang="ko-KR" altLang="en-US" sz="3600" b="1" spc="-150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궤휼에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능하며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83568" y="2425452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새로 출현한 왕의 성격과 성품을 소개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거만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+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무례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궤휼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수수께기에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능한자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모호하고 애매한 말로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타인을 음모하며 모사에 능한 사람을 가리키는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	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부정어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간계와 기만에 능숙한 왕을 묘사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569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24.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 권세가 강할 것이나 자기의 힘으로 말미암은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것이 아니며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그가 장차 비상하게 파괴를 행하고 자의로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행하여 형통하며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강한 자들과 거룩한 백성을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멸하리라</a:t>
            </a:r>
            <a:endParaRPr lang="en-US" altLang="ko-KR" sz="3200" dirty="0" smtClean="0"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25.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그가 꾀를 베풀어 제 손으로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궤휼을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이루고 마음에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스스로 큰체하며 또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평화한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때에 많은 무리를 멸하며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또 스스로 서서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만왕의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왕을 대적할 것이나 그가 사람의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손을 말미암지 않고 깨어지리라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738424" y="2273887"/>
            <a:ext cx="7900090" cy="167709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ko-KR" altLang="en-US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새로 일어난 왕의 성공적인 정복 행위와 </a:t>
            </a:r>
            <a: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거룩한 백성들에 대한 박해</a:t>
            </a:r>
            <a:endParaRPr lang="ko-KR" altLang="en-US" sz="3600" dirty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44170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24.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권세가 강할 것이나 자기의 힘으로 말미암은 </a:t>
            </a:r>
            <a: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것이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아니며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그가 장차 비상하게 파괴를 행하고 자의로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행하여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형통하며 강한 자들과 거룩한 백성을 멸하리라</a:t>
            </a:r>
            <a:endParaRPr lang="en-US" altLang="ko-KR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992805"/>
            <a:ext cx="83924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새 왕의 강력한 권세는 왕 자신의 힘이 아님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특별한 역사 계획에 따라 일시적으로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도구에게 허락된 것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신학적인 진술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4505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개요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2411760" y="697260"/>
            <a:ext cx="10081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7</a:t>
            </a:r>
            <a:r>
              <a:rPr lang="ko-KR" altLang="en-US" sz="44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  </a:t>
            </a:r>
            <a:endParaRPr lang="ko-KR" altLang="en-US" sz="44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5718899" y="697261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9~12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4106970" y="697262"/>
            <a:ext cx="9300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44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134383" y="1466703"/>
            <a:ext cx="869665" cy="45719"/>
          </a:xfrm>
          <a:prstGeom prst="rect">
            <a:avLst/>
          </a:prstGeom>
          <a:solidFill>
            <a:schemeClr val="accent2"/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779121"/>
            <a:ext cx="839073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다니엘서 전체를 한 저자에게 소급시키도록</a:t>
            </a:r>
            <a:endParaRPr lang="en-US" altLang="ko-KR" sz="36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강요하기보다는 히브리어로 쓰인 부분들은</a:t>
            </a:r>
            <a:endParaRPr lang="en-US" altLang="ko-KR" sz="36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이미 독립적으로 존재해 있던 아람어 다니엘서의 </a:t>
            </a:r>
            <a:endParaRPr lang="en-US" altLang="ko-KR" sz="36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전후 테두리로 덧입혔고 후에 다시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9-12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장이 </a:t>
            </a:r>
            <a:endParaRPr lang="en-US" altLang="ko-KR" sz="36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첨부되었을 가능성이 많음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59067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24.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그 권세가 강할 것이나 자기의 힘으로 말미암은 </a:t>
            </a: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것이 아니며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그가 장차 비상하게 파괴를 행하고 자의로 </a:t>
            </a:r>
            <a:r>
              <a:rPr lang="en-US" altLang="ko-KR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행하여 형통하며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강한 자들과 거룩한 백성을 멸하리라</a:t>
            </a:r>
            <a:endParaRPr lang="en-US" altLang="ko-KR" sz="3200" spc="-15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992805"/>
            <a:ext cx="83924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왕의 악행을 보도하는 구절이 아니라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왕의 정복 행위의 능력과 놀랄만한 성공을 강조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34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24.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그 권세가 강할 것이나 자기의 힘으로 말미암은 </a:t>
            </a: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것이 아니며 그가 장차 비상하게 파괴를 행하고 자의로 </a:t>
            </a: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행하여 형통하며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강한 자들과 거룩한 백성을 멸하리라</a:t>
            </a:r>
            <a:endParaRPr lang="en-US" altLang="ko-KR" sz="3200" b="1" spc="-150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83568" y="2992805"/>
            <a:ext cx="839244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헬라화를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추진하면서 유대인들에 대한 엄청난 살육과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박해를 행한 새 왕의 무서운 잔인성을 폭로하는 구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29406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25.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마음에 스스로 큰체하며 또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평화한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때에 많은 무리를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멸하며 또 스스로 서서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만왕의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왕을 대적할 것이나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51806" y="2497460"/>
            <a:ext cx="839244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역사의 도구라는 사명을 망각한 왕의 모습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사악함의 최고 절정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역사의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주관자에게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도전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만왕의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왕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문법적으로 최상급의 표현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유일신으로서의 하나님을 강조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역사는 유일신 하나님에 의해서만 진행되는 것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1766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25.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또 스스로 서서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만왕의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왕을 대적할 것이나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그가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사람의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손을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말미암지 않고 깨어지리라 </a:t>
            </a:r>
            <a:endParaRPr lang="ko-KR" altLang="en-US" sz="3200" b="1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51806" y="2497460"/>
            <a:ext cx="8392444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잔인하고 포악한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안티오코스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4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세의 멸망을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심판으로 보려는 신학적 진술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마카베오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형제들에 의한 혁명적 봉기를 반대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비판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군사를 동원하는 혁명적 방법으로는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권세를 막을 수 없으며 오직 하나님에 의해서만 가능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9907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26.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이미 말한바 주야에 대한 이상이 확실하니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 너는 그 이상을 간수하라 이는 여러 날 후의 일임이니라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51806" y="2497460"/>
            <a:ext cx="83924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고난과 박해의 기간에 대해서 다시 언급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확실하다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상대방의 말과 행동을 무조건적으로 신뢰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박해받고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있는 신실한 유대인 독자들에게 희망을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주기 위함이며 굳건한 믿음에 대한 용기를 부여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974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8082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2) 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환상의 대한 해석 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(20-26</a:t>
            </a:r>
            <a:r>
              <a:rPr lang="ko-KR" altLang="en-US" sz="3600" b="1" dirty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600" b="1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600" b="1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129308"/>
            <a:ext cx="862537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spc="-150" dirty="0">
                <a:latin typeface="1훈새마을운동 R" pitchFamily="18" charset="-127"/>
                <a:ea typeface="1훈새마을운동 R" pitchFamily="18" charset="-127"/>
              </a:rPr>
              <a:t>26.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이미 말한바 주야에 대한 이상이 확실하니 </a:t>
            </a:r>
            <a:b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  너는 </a:t>
            </a:r>
            <a:r>
              <a:rPr lang="ko-KR" altLang="en-US" sz="3600" b="1" spc="-150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이상을 간수하라 </a:t>
            </a:r>
            <a:r>
              <a:rPr lang="ko-KR" altLang="en-US" sz="3200" spc="-150" dirty="0">
                <a:latin typeface="1훈새마을운동 R" pitchFamily="18" charset="-127"/>
                <a:ea typeface="1훈새마을운동 R" pitchFamily="18" charset="-127"/>
              </a:rPr>
              <a:t>이는 여러 날 후의 일임이니라 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651806" y="2497460"/>
            <a:ext cx="8392444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간수하다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감추다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숨기다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은닉하다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- 8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환상은 수 세기 전 바벨론 왕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벨사살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년에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다니엘에게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주어진 것으로 되어 있기 때문에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시간적 공간을 해결하여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예언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으로 삼기 위함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묵시문학의 전형적인 요소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>
            <a:off x="738424" y="2561919"/>
            <a:ext cx="7900090" cy="2671845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ko-KR" altLang="en-US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역사의 사건들이 지극히 높으신 하나님의 </a:t>
            </a:r>
            <a: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뜻대로 흘러가게 되어있음을 강조하려는 </a:t>
            </a:r>
            <a: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ko-KR" altLang="en-US" sz="36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저자의 의도적인 진술</a:t>
            </a:r>
            <a:endParaRPr lang="ko-KR" altLang="en-US" sz="3600" dirty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2060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27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이에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200" dirty="0" err="1"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 혼절하여 수일을 앓다가 일어나서 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왕의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일을 보았느니라 내가 그 이상을 인하여 놀랐고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뜻을 깨닫는 사람도 없었느니라 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반응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1806" y="3721596"/>
            <a:ext cx="83924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이야기의 시점이 바벨론 시대로 다시 돌아옴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86994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14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27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이에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나 </a:t>
            </a:r>
            <a:r>
              <a:rPr lang="ko-KR" altLang="en-US" sz="3600" b="1" dirty="0" err="1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다니엘이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혼절하여 수일을 앓다가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일어나서 왕의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일을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보았느니라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반응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1806" y="3289548"/>
            <a:ext cx="8392444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바벨론 왕궁에서의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업무를 기억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아람어 다니엘서 부분과 히브리어로 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장을 연결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98635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14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6448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주석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2 </a:t>
            </a:r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해석 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(</a:t>
            </a:r>
            <a:r>
              <a:rPr lang="en-US" altLang="ko-KR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8:15-27)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375780" y="1849388"/>
            <a:ext cx="8768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27. 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내가 </a:t>
            </a:r>
            <a:r>
              <a:rPr lang="ko-KR" altLang="en-US" sz="3200" dirty="0">
                <a:latin typeface="1훈새마을운동 R" pitchFamily="18" charset="-127"/>
                <a:ea typeface="1훈새마을운동 R" pitchFamily="18" charset="-127"/>
              </a:rPr>
              <a:t>그 이상을 인하여 놀랐고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그 </a:t>
            </a:r>
            <a:r>
              <a:rPr lang="ko-KR" altLang="en-US" sz="36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뜻을 깨닫는 </a:t>
            </a: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 </a:t>
            </a:r>
            <a:r>
              <a:rPr lang="ko-KR" altLang="en-US" sz="36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사람도 없었느니라 </a:t>
            </a:r>
            <a:endParaRPr lang="ko-KR" altLang="en-US" sz="3600" b="1" dirty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285720" y="1046041"/>
            <a:ext cx="83907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3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) </a:t>
            </a:r>
            <a:r>
              <a:rPr lang="ko-KR" altLang="en-US" sz="3200" dirty="0" err="1" smtClean="0"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 반응 </a:t>
            </a:r>
            <a:r>
              <a:rPr lang="en-US" altLang="ko-KR" sz="3200" dirty="0" smtClean="0">
                <a:latin typeface="1훈새마을운동 R" pitchFamily="18" charset="-127"/>
                <a:ea typeface="1훈새마을운동 R" pitchFamily="18" charset="-127"/>
              </a:rPr>
              <a:t>(27</a:t>
            </a:r>
            <a:r>
              <a:rPr lang="ko-KR" altLang="en-US" sz="3200" dirty="0" smtClean="0"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3200" dirty="0"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3200" dirty="0"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651806" y="3289548"/>
            <a:ext cx="839244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환상에 대한 몰이해를 부각시키고 있는 구절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마지막 때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대한 세부적 해석을 보도하는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9-12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장을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준비하려는 편집상의 연결고리 역할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37908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14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201316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*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거이 차이가 없는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신학적 </a:t>
            </a:r>
            <a:r>
              <a:rPr lang="ko-KR" altLang="en-US" sz="36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991663"/>
            <a:ext cx="81733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환상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–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천사의 해석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마지막 왕에게 집중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사악한 왕의 악행과 폭정이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서술적 배경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예루살렘 성전 모독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+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매일 드리는 제사의 폐지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+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하늘의 시간을 변경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종교적 탄압들은 매우 성공적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52237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구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조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1475656" y="213282"/>
            <a:ext cx="5360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환상의 비교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171896"/>
              </p:ext>
            </p:extLst>
          </p:nvPr>
        </p:nvGraphicFramePr>
        <p:xfrm>
          <a:off x="392878" y="1273323"/>
          <a:ext cx="8355587" cy="3888433"/>
        </p:xfrm>
        <a:graphic>
          <a:graphicData uri="http://schemas.openxmlformats.org/drawingml/2006/table">
            <a:tbl>
              <a:tblPr/>
              <a:tblGrid>
                <a:gridCol w="736133"/>
                <a:gridCol w="2539818"/>
                <a:gridCol w="2539818"/>
                <a:gridCol w="2539818"/>
              </a:tblGrid>
              <a:tr h="706113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</a:txBody>
                  <a:tcPr marL="64770" marR="64770" marT="17907" marB="17907">
                    <a:lnL>
                      <a:noFill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등장하는 짐승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역사적 상황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환상의 의미</a:t>
                      </a: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9116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7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장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사자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곰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, 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표범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, 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열 개의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뿔달린</a:t>
                      </a: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 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짐승</a:t>
                      </a:r>
                      <a:endParaRPr lang="en-US" altLang="ko-KR" sz="2000" kern="0" spc="0" dirty="0" smtClean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(</a:t>
                      </a:r>
                      <a:r>
                        <a:rPr lang="ko-KR" altLang="en-US" sz="20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잔인하고 포악한 네 짐승</a:t>
                      </a:r>
                      <a:r>
                        <a:rPr lang="en-US" altLang="ko-KR" sz="20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)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네 제국의 등장과 파멸을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비유적이고 묵시적으로 서술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지상의 대제국들에 대한 지극히 높으신 자의 심판과 응징을 소개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E9"/>
                    </a:solidFill>
                  </a:tcPr>
                </a:tc>
              </a:tr>
              <a:tr h="1591160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8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장</a:t>
                      </a: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두 뿔을 가진 수양</a:t>
                      </a:r>
                      <a:r>
                        <a:rPr lang="en-US" altLang="ko-KR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,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두 눈 사이에 현저한 뿔을 가진 </a:t>
                      </a:r>
                      <a:r>
                        <a:rPr lang="ko-KR" altLang="en-US" sz="2000" kern="0" spc="0" dirty="0" err="1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수염소</a:t>
                      </a:r>
                      <a:endParaRPr lang="ko-KR" altLang="en-US" sz="2000" kern="0" spc="0" dirty="0">
                        <a:solidFill>
                          <a:srgbClr val="000000"/>
                        </a:solidFill>
                        <a:effectLst/>
                        <a:latin typeface="1훈새마을운동 R" pitchFamily="18" charset="-127"/>
                        <a:ea typeface="1훈새마을운동 R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대제국들 사이의 소란스러운</a:t>
                      </a:r>
                    </a:p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전쟁의 역사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000000"/>
                          </a:solidFill>
                          <a:effectLst/>
                          <a:latin typeface="1훈새마을운동 R" pitchFamily="18" charset="-127"/>
                          <a:ea typeface="1훈새마을운동 R" pitchFamily="18" charset="-127"/>
                        </a:rPr>
                        <a:t>지상의 대제국들 사이의 싸움을 증언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E4ADA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85" cap="flat" cmpd="sng" algn="ctr">
                      <a:solidFill>
                        <a:srgbClr val="C7525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8175" y="24495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441522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201316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*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거이 차이가 없는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신학적 </a:t>
            </a:r>
            <a:r>
              <a:rPr lang="ko-KR" altLang="en-US" sz="36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991663"/>
            <a:ext cx="81733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다니엘서의 진술목적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뿔의 능력과 성공 보도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X</a:t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이 이방인의 통치자의 구원사적 의미를 밝히는 것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세계 제국의 역사적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배경속에서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유대인 박해의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시대적 의미를 찾고자 노력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-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의 탁월한 능력과 성공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박해</a:t>
            </a: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</a:t>
            </a:r>
            <a:r>
              <a:rPr lang="ko-KR" altLang="en-US" sz="32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허락하에서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한시적으로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허용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역사의 시간표에 따라 사용된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도구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1665853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201316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*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거이 차이가 없는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신학적 </a:t>
            </a:r>
            <a:r>
              <a:rPr lang="ko-KR" altLang="en-US" sz="36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611560" y="1991663"/>
            <a:ext cx="8173304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·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뿔의 악행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하나님의 심판과 구원의 시작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‘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작은 뿔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은 하나님이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“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정한 때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”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에 하나님의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/>
            </a:r>
            <a:b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</a:b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  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손에 의해 패망될 것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 - </a:t>
            </a:r>
            <a:r>
              <a:rPr lang="ko-KR" altLang="en-US" sz="32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박해를 이긴 신실한 자들은 구원을 받게 될 것</a:t>
            </a:r>
            <a:endParaRPr lang="en-US" altLang="ko-KR" sz="3200" dirty="0" smtClean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323119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신학적 </a:t>
            </a:r>
            <a:r>
              <a:rPr lang="ko-KR" altLang="en-US" sz="3600" b="1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b="1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7728" y="1201316"/>
            <a:ext cx="83907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*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거이 차이가 없는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신학적 </a:t>
            </a:r>
            <a:r>
              <a:rPr lang="ko-KR" altLang="en-US" sz="3600" dirty="0" err="1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메세지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719176" y="1991663"/>
            <a:ext cx="817330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· ‘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작은 뿔</a:t>
            </a:r>
            <a:r>
              <a:rPr lang="en-US" altLang="ko-KR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’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의 무서운 </a:t>
            </a:r>
            <a:r>
              <a:rPr lang="ko-KR" altLang="en-US" sz="32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탄압속에서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믿음을 지키려는</a:t>
            </a:r>
            <a:endParaRPr lang="en-US" altLang="ko-KR" sz="3200" b="1" dirty="0" smtClean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유대인들에게 위로와 소망을 주고자 하며</a:t>
            </a:r>
            <a:r>
              <a:rPr lang="en-US" altLang="ko-KR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,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지금 </a:t>
            </a:r>
            <a:r>
              <a:rPr lang="ko-KR" altLang="en-US" sz="3200" b="1" dirty="0" err="1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박해받고</a:t>
            </a:r>
            <a:r>
              <a:rPr lang="ko-KR" altLang="en-US" sz="32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어두움 속에 처한 자들에게 용기와</a:t>
            </a:r>
            <a:endParaRPr lang="en-US" altLang="ko-KR" sz="3200" b="1" dirty="0" smtClean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희망을 불어넣어 주고</a:t>
            </a:r>
            <a:r>
              <a:rPr lang="en-US" altLang="ko-KR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,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곧 시작될 하나님의 때를</a:t>
            </a:r>
            <a:endParaRPr lang="en-US" altLang="ko-KR" sz="3200" b="1" dirty="0" smtClean="0">
              <a:solidFill>
                <a:srgbClr val="A64040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200" b="1" dirty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 </a:t>
            </a:r>
            <a:r>
              <a:rPr lang="ko-KR" altLang="en-US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기다리며 인내할 것을 요구하고 있다</a:t>
            </a:r>
            <a:r>
              <a:rPr lang="en-US" altLang="ko-KR" sz="3200" b="1" dirty="0" smtClean="0">
                <a:solidFill>
                  <a:srgbClr val="A64040"/>
                </a:solidFill>
                <a:latin typeface="1훈새마을운동 R" pitchFamily="18" charset="-127"/>
                <a:ea typeface="1훈새마을운동 R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4405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구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조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1475656" y="213282"/>
            <a:ext cx="5360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7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장과 </a:t>
            </a: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구조적 유사성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8175" y="24495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70100" y="2381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0067166"/>
              </p:ext>
            </p:extLst>
          </p:nvPr>
        </p:nvGraphicFramePr>
        <p:xfrm>
          <a:off x="500036" y="1273324"/>
          <a:ext cx="8248429" cy="4008576"/>
        </p:xfrm>
        <a:graphic>
          <a:graphicData uri="http://schemas.openxmlformats.org/drawingml/2006/table">
            <a:tbl>
              <a:tblPr/>
              <a:tblGrid>
                <a:gridCol w="3999365"/>
                <a:gridCol w="2124532"/>
                <a:gridCol w="2124532"/>
              </a:tblGrid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순서와 내용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A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7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장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AB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8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장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BABA"/>
                    </a:solidFill>
                  </a:tcPr>
                </a:tc>
              </a:tr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smtClean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환상이 임한 연대와 장소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1-2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짐승에 대한 환상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2-14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3-14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환상 해석자로서의 천사의 등장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15-16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15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환상에 대한 천사의 해석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17-27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16-26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809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환상 해석에 대한 </a:t>
                      </a:r>
                      <a:r>
                        <a:rPr lang="ko-KR" altLang="en-US" sz="2400" kern="0" spc="0" dirty="0" err="1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다니엘의</a:t>
                      </a:r>
                      <a:r>
                        <a:rPr lang="ko-KR" altLang="en-US" sz="2400" kern="0" spc="0" dirty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 반응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28</a:t>
                      </a:r>
                      <a:r>
                        <a:rPr lang="ko-KR" altLang="en-US" sz="2400" kern="0" spc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2400" kern="0" spc="0" dirty="0" smtClean="0">
                          <a:solidFill>
                            <a:srgbClr val="000000"/>
                          </a:solidFill>
                          <a:effectLst/>
                          <a:latin typeface="1훈새마을운동 R"/>
                        </a:rPr>
                        <a:t>27</a:t>
                      </a:r>
                      <a:r>
                        <a:rPr lang="ko-KR" altLang="en-US" sz="2400" kern="0" spc="0" dirty="0" smtClean="0">
                          <a:solidFill>
                            <a:srgbClr val="000000"/>
                          </a:solidFill>
                          <a:effectLst/>
                          <a:ea typeface="1훈새마을운동 R"/>
                        </a:rPr>
                        <a:t>절</a:t>
                      </a:r>
                      <a:endParaRPr lang="ko-KR" altLang="en-US" sz="24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>
                    <a:lnL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F3D7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D77A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95513" y="2381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899592" y="1921396"/>
            <a:ext cx="7500534" cy="273630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C43A4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8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8</a:t>
            </a:r>
            <a:r>
              <a:rPr lang="ko-KR" altLang="en-US" sz="48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장의 구조</a:t>
            </a:r>
            <a:endParaRPr lang="en-US" altLang="ko-KR" sz="4800" dirty="0" smtClean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algn="ctr"/>
            <a:endParaRPr lang="en-US" altLang="ko-KR" sz="1100" dirty="0" smtClean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  <a:p>
            <a:pPr marL="342900" indent="-342900" algn="ctr">
              <a:buAutoNum type="arabicPeriod"/>
            </a:pPr>
            <a:r>
              <a:rPr lang="ko-KR" altLang="en-US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바라본 환상의 부분 </a:t>
            </a:r>
            <a:r>
              <a:rPr lang="en-US" altLang="ko-KR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(1-14</a:t>
            </a:r>
            <a:r>
              <a:rPr lang="ko-KR" altLang="en-US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</a:p>
          <a:p>
            <a:pPr marL="342900" indent="-342900" algn="ctr">
              <a:buAutoNum type="arabicPeriod"/>
            </a:pPr>
            <a:r>
              <a:rPr lang="ko-KR" altLang="en-US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들은 환상의 해석 부분 </a:t>
            </a:r>
            <a:r>
              <a:rPr lang="en-US" altLang="ko-KR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(15-27</a:t>
            </a:r>
            <a:r>
              <a:rPr lang="ko-KR" altLang="en-US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절</a:t>
            </a:r>
            <a:r>
              <a:rPr lang="en-US" altLang="ko-KR" sz="4000" dirty="0" smtClean="0">
                <a:solidFill>
                  <a:schemeClr val="tx1"/>
                </a:solidFill>
                <a:latin typeface="1훈새마을운동 R" pitchFamily="18" charset="-127"/>
                <a:ea typeface="1훈새마을운동 R" pitchFamily="18" charset="-127"/>
              </a:rPr>
              <a:t>)</a:t>
            </a:r>
            <a:endParaRPr lang="ko-KR" altLang="en-US" sz="4000" dirty="0">
              <a:solidFill>
                <a:schemeClr val="tx1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193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그룹 70"/>
          <p:cNvGrpSpPr/>
          <p:nvPr/>
        </p:nvGrpSpPr>
        <p:grpSpPr>
          <a:xfrm>
            <a:off x="2" y="-1"/>
            <a:ext cx="9144003" cy="5715001"/>
            <a:chOff x="0" y="-1"/>
            <a:chExt cx="9144003" cy="6858001"/>
          </a:xfrm>
        </p:grpSpPr>
        <p:grpSp>
          <p:nvGrpSpPr>
            <p:cNvPr id="21" name="그룹 1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sp>
            <p:nvSpPr>
              <p:cNvPr id="72" name="직사각형 71"/>
              <p:cNvSpPr/>
              <p:nvPr/>
            </p:nvSpPr>
            <p:spPr>
              <a:xfrm>
                <a:off x="0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3" name="직사각형 72"/>
              <p:cNvSpPr/>
              <p:nvPr/>
            </p:nvSpPr>
            <p:spPr>
              <a:xfrm>
                <a:off x="9001156" y="0"/>
                <a:ext cx="142844" cy="6858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4" name="직사각형 73"/>
              <p:cNvSpPr/>
              <p:nvPr/>
            </p:nvSpPr>
            <p:spPr>
              <a:xfrm rot="16200000">
                <a:off x="4500578" y="2214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75" name="직사각형 74"/>
              <p:cNvSpPr/>
              <p:nvPr/>
            </p:nvSpPr>
            <p:spPr>
              <a:xfrm rot="16200000">
                <a:off x="4500578" y="-4500578"/>
                <a:ext cx="142844" cy="9144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9" name="이등변 삼각형 68"/>
            <p:cNvSpPr/>
            <p:nvPr/>
          </p:nvSpPr>
          <p:spPr>
            <a:xfrm rot="16200000">
              <a:off x="6965171" y="-535784"/>
              <a:ext cx="1643050" cy="2714615"/>
            </a:xfrm>
            <a:prstGeom prst="triangle">
              <a:avLst>
                <a:gd name="adj" fmla="val 100000"/>
              </a:avLst>
            </a:prstGeom>
            <a:solidFill>
              <a:srgbClr val="C43A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00036" y="213283"/>
            <a:ext cx="42916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구</a:t>
            </a:r>
            <a:r>
              <a:rPr lang="ko-KR" altLang="en-US" sz="3600" b="1" dirty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조</a:t>
            </a:r>
          </a:p>
        </p:txBody>
      </p:sp>
      <p:sp>
        <p:nvSpPr>
          <p:cNvPr id="54" name="갈매기형 수장 53"/>
          <p:cNvSpPr/>
          <p:nvPr/>
        </p:nvSpPr>
        <p:spPr>
          <a:xfrm>
            <a:off x="285720" y="337220"/>
            <a:ext cx="214316" cy="400481"/>
          </a:xfrm>
          <a:prstGeom prst="chevron">
            <a:avLst/>
          </a:prstGeom>
          <a:solidFill>
            <a:srgbClr val="C43A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7656172" y="46569"/>
            <a:ext cx="14879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ko-KR" altLang="en-US" sz="2000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다니엘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 </a:t>
            </a:r>
            <a:r>
              <a:rPr lang="en-US" altLang="ko-KR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8</a:t>
            </a:r>
            <a:r>
              <a:rPr lang="ko-KR" altLang="en-US" sz="2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파도소리" pitchFamily="18" charset="-127"/>
                <a:ea typeface="a파도소리" pitchFamily="18" charset="-127"/>
              </a:rPr>
              <a:t>장</a:t>
            </a:r>
            <a:endParaRPr lang="ko-KR" altLang="en-US" sz="20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파도소리" pitchFamily="18" charset="-127"/>
              <a:ea typeface="a파도소리" pitchFamily="18" charset="-127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1475656" y="213282"/>
            <a:ext cx="53605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ko-KR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: 8</a:t>
            </a:r>
            <a:r>
              <a:rPr lang="ko-KR" altLang="en-US" sz="3600" dirty="0" smtClean="0">
                <a:solidFill>
                  <a:prstClr val="black"/>
                </a:solidFill>
                <a:latin typeface="1훈새마을운동 R" pitchFamily="18" charset="-127"/>
                <a:ea typeface="1훈새마을운동 R" pitchFamily="18" charset="-127"/>
              </a:rPr>
              <a:t>장의 전체적인 구조</a:t>
            </a:r>
            <a:endParaRPr lang="ko-KR" altLang="en-US" sz="3600" dirty="0">
              <a:solidFill>
                <a:prstClr val="black"/>
              </a:solidFill>
              <a:latin typeface="1훈새마을운동 R" pitchFamily="18" charset="-127"/>
              <a:ea typeface="1훈새마을운동 R" pitchFamily="18" charset="-127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8175" y="24495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ko-KR" altLang="ko-KR" smtClean="0">
              <a:solidFill>
                <a:prstClr val="black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070100" y="2381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195513" y="23812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176463" y="1331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878" y="1057300"/>
            <a:ext cx="8355585" cy="436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8668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1317</TotalTime>
  <Words>2737</Words>
  <Application>Microsoft Office PowerPoint</Application>
  <PresentationFormat>화면 슬라이드 쇼(16:10)</PresentationFormat>
  <Paragraphs>443</Paragraphs>
  <Slides>72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72</vt:i4>
      </vt:variant>
    </vt:vector>
  </HeadingPairs>
  <TitlesOfParts>
    <vt:vector size="80" baseType="lpstr">
      <vt:lpstr>굴림</vt:lpstr>
      <vt:lpstr>Arial</vt:lpstr>
      <vt:lpstr>210 동화책 R</vt:lpstr>
      <vt:lpstr>1훈새마을운동 R</vt:lpstr>
      <vt:lpstr>맑은 고딕</vt:lpstr>
      <vt:lpstr>a파도소리</vt:lpstr>
      <vt:lpstr>Office 테마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admin</cp:lastModifiedBy>
  <cp:revision>370</cp:revision>
  <dcterms:created xsi:type="dcterms:W3CDTF">2015-03-24T07:31:18Z</dcterms:created>
  <dcterms:modified xsi:type="dcterms:W3CDTF">2016-11-24T16:40:17Z</dcterms:modified>
</cp:coreProperties>
</file>