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8" r:id="rId3"/>
    <p:sldId id="303" r:id="rId4"/>
    <p:sldId id="260" r:id="rId5"/>
    <p:sldId id="259" r:id="rId6"/>
    <p:sldId id="264" r:id="rId7"/>
    <p:sldId id="261" r:id="rId8"/>
    <p:sldId id="262" r:id="rId9"/>
    <p:sldId id="263" r:id="rId10"/>
    <p:sldId id="265" r:id="rId11"/>
    <p:sldId id="269" r:id="rId12"/>
    <p:sldId id="266" r:id="rId13"/>
    <p:sldId id="270" r:id="rId14"/>
    <p:sldId id="267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2" r:id="rId24"/>
    <p:sldId id="281" r:id="rId25"/>
    <p:sldId id="283" r:id="rId26"/>
    <p:sldId id="284" r:id="rId27"/>
    <p:sldId id="285" r:id="rId28"/>
    <p:sldId id="268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CC"/>
    <a:srgbClr val="FFCC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5E4300-C606-4ECB-808A-61BFFE1064CF}" type="doc">
      <dgm:prSet loTypeId="urn:microsoft.com/office/officeart/2009/3/layout/SubStep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3BB06B07-CC40-455C-A5D8-C7EB60959408}">
      <dgm:prSet phldrT="[텍스트]"/>
      <dgm:spPr/>
      <dgm:t>
        <a:bodyPr/>
        <a:lstStyle/>
        <a:p>
          <a:pPr latinLnBrk="1"/>
          <a:r>
            <a:rPr lang="en-US" altLang="ko-KR" dirty="0" smtClean="0"/>
            <a:t>1:1~2:4a</a:t>
          </a:r>
          <a:endParaRPr lang="ko-KR" altLang="en-US" dirty="0"/>
        </a:p>
      </dgm:t>
    </dgm:pt>
    <dgm:pt modelId="{A66EF6B6-DD1A-4618-ABAA-9B428BD31A71}" type="parTrans" cxnId="{29864514-82ED-43CB-A20E-5D2CB58BB9FE}">
      <dgm:prSet/>
      <dgm:spPr/>
      <dgm:t>
        <a:bodyPr/>
        <a:lstStyle/>
        <a:p>
          <a:pPr latinLnBrk="1"/>
          <a:endParaRPr lang="ko-KR" altLang="en-US"/>
        </a:p>
      </dgm:t>
    </dgm:pt>
    <dgm:pt modelId="{6854501E-7383-452E-BE30-6A6EFE508942}" type="sibTrans" cxnId="{29864514-82ED-43CB-A20E-5D2CB58BB9FE}">
      <dgm:prSet/>
      <dgm:spPr/>
      <dgm:t>
        <a:bodyPr/>
        <a:lstStyle/>
        <a:p>
          <a:pPr latinLnBrk="1"/>
          <a:endParaRPr lang="ko-KR" altLang="en-US"/>
        </a:p>
      </dgm:t>
    </dgm:pt>
    <dgm:pt modelId="{E3B126A2-0D6C-4850-91A3-A1D04134DE57}">
      <dgm:prSet phldrT="[텍스트]" custT="1"/>
      <dgm:spPr/>
      <dgm:t>
        <a:bodyPr/>
        <a:lstStyle/>
        <a:p>
          <a:pPr latinLnBrk="1"/>
          <a:r>
            <a:rPr lang="ko-KR" altLang="en-US" sz="2000" b="1" dirty="0" smtClean="0">
              <a:solidFill>
                <a:schemeClr val="tx1"/>
              </a:solidFill>
            </a:rPr>
            <a:t>계획적 구조</a:t>
          </a:r>
          <a:endParaRPr lang="ko-KR" altLang="en-US" sz="2000" b="1" dirty="0">
            <a:solidFill>
              <a:schemeClr val="tx1"/>
            </a:solidFill>
          </a:endParaRPr>
        </a:p>
      </dgm:t>
    </dgm:pt>
    <dgm:pt modelId="{F9C6A311-18DB-4996-BDD0-D3B58F7495B8}" type="parTrans" cxnId="{176CDE9B-47BF-4C0D-AEA4-9A8376FD9456}">
      <dgm:prSet/>
      <dgm:spPr/>
      <dgm:t>
        <a:bodyPr/>
        <a:lstStyle/>
        <a:p>
          <a:pPr latinLnBrk="1"/>
          <a:endParaRPr lang="ko-KR" altLang="en-US"/>
        </a:p>
      </dgm:t>
    </dgm:pt>
    <dgm:pt modelId="{655A759E-A568-4637-BA15-D3C3EF18DF6A}" type="sibTrans" cxnId="{176CDE9B-47BF-4C0D-AEA4-9A8376FD9456}">
      <dgm:prSet/>
      <dgm:spPr/>
      <dgm:t>
        <a:bodyPr/>
        <a:lstStyle/>
        <a:p>
          <a:pPr latinLnBrk="1"/>
          <a:endParaRPr lang="ko-KR" altLang="en-US"/>
        </a:p>
      </dgm:t>
    </dgm:pt>
    <dgm:pt modelId="{52CC3431-C452-4D29-9329-C9A18F85F5AB}">
      <dgm:prSet phldrT="[텍스트]" custT="1"/>
      <dgm:spPr/>
      <dgm:t>
        <a:bodyPr/>
        <a:lstStyle/>
        <a:p>
          <a:pPr latinLnBrk="1"/>
          <a:r>
            <a:rPr lang="ko-KR" altLang="en-US" sz="1800" b="1" dirty="0" smtClean="0"/>
            <a:t>반복적 관용구</a:t>
          </a:r>
          <a:endParaRPr lang="ko-KR" altLang="en-US" sz="1800" b="1" dirty="0"/>
        </a:p>
      </dgm:t>
    </dgm:pt>
    <dgm:pt modelId="{EC5A2F99-71F6-439B-A253-0762FE7995A7}" type="parTrans" cxnId="{E0BD2720-798C-41C3-992F-1C04DCFC3E1A}">
      <dgm:prSet/>
      <dgm:spPr/>
      <dgm:t>
        <a:bodyPr/>
        <a:lstStyle/>
        <a:p>
          <a:pPr latinLnBrk="1"/>
          <a:endParaRPr lang="ko-KR" altLang="en-US"/>
        </a:p>
      </dgm:t>
    </dgm:pt>
    <dgm:pt modelId="{1BFDEA11-6B68-4FB6-B0B0-D7CB4A95950E}" type="sibTrans" cxnId="{E0BD2720-798C-41C3-992F-1C04DCFC3E1A}">
      <dgm:prSet/>
      <dgm:spPr/>
      <dgm:t>
        <a:bodyPr/>
        <a:lstStyle/>
        <a:p>
          <a:pPr latinLnBrk="1"/>
          <a:endParaRPr lang="ko-KR" altLang="en-US"/>
        </a:p>
      </dgm:t>
    </dgm:pt>
    <dgm:pt modelId="{62137283-C843-45E7-B1E0-FEC2EA4A1C96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2400" b="1" dirty="0" smtClean="0"/>
            <a:t>제사장 </a:t>
          </a:r>
          <a:endParaRPr lang="en-US" altLang="ko-KR" sz="2400" b="1" dirty="0" smtClean="0"/>
        </a:p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2400" b="1" dirty="0" smtClean="0"/>
            <a:t>문서</a:t>
          </a:r>
          <a:r>
            <a:rPr lang="en-US" altLang="ko-KR" sz="2400" b="1" dirty="0" smtClean="0"/>
            <a:t>(P)</a:t>
          </a:r>
          <a:r>
            <a:rPr lang="ko-KR" altLang="en-US" sz="2400" b="1" dirty="0" smtClean="0"/>
            <a:t>에</a:t>
          </a:r>
          <a:endParaRPr lang="en-US" altLang="ko-KR" sz="2400" b="1" dirty="0" smtClean="0"/>
        </a:p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2400" b="1" dirty="0" smtClean="0"/>
            <a:t>소급</a:t>
          </a:r>
          <a:endParaRPr lang="ko-KR" altLang="en-US" sz="2400" b="1" dirty="0"/>
        </a:p>
      </dgm:t>
    </dgm:pt>
    <dgm:pt modelId="{9A453AA1-2AED-4E28-B58B-891839EF8D97}" type="parTrans" cxnId="{637ABEFB-9057-4C42-B912-F45770D89883}">
      <dgm:prSet/>
      <dgm:spPr/>
      <dgm:t>
        <a:bodyPr/>
        <a:lstStyle/>
        <a:p>
          <a:pPr latinLnBrk="1"/>
          <a:endParaRPr lang="ko-KR" altLang="en-US"/>
        </a:p>
      </dgm:t>
    </dgm:pt>
    <dgm:pt modelId="{5D07DDB0-7345-4F59-B3CF-DCA40130BA16}" type="sibTrans" cxnId="{637ABEFB-9057-4C42-B912-F45770D89883}">
      <dgm:prSet/>
      <dgm:spPr/>
      <dgm:t>
        <a:bodyPr/>
        <a:lstStyle/>
        <a:p>
          <a:pPr latinLnBrk="1"/>
          <a:endParaRPr lang="ko-KR" altLang="en-US"/>
        </a:p>
      </dgm:t>
    </dgm:pt>
    <dgm:pt modelId="{6095E927-CFEE-4C01-A277-22B6E300EC69}" type="pres">
      <dgm:prSet presAssocID="{4B5E4300-C606-4ECB-808A-61BFFE1064CF}" presName="Name0" presStyleCnt="0">
        <dgm:presLayoutVars>
          <dgm:chMax val="7"/>
          <dgm:dir/>
          <dgm:animOne val="branch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809F2CD-A518-406B-B5A1-7DE9D0B2EF7A}" type="pres">
      <dgm:prSet presAssocID="{3BB06B07-CC40-455C-A5D8-C7EB60959408}" presName="parTx1" presStyleLbl="node1" presStyleIdx="0" presStyleCnt="2" custLinFactNeighborX="-1727" custLinFactNeighborY="2797"/>
      <dgm:spPr/>
      <dgm:t>
        <a:bodyPr/>
        <a:lstStyle/>
        <a:p>
          <a:pPr latinLnBrk="1"/>
          <a:endParaRPr lang="ko-KR" altLang="en-US"/>
        </a:p>
      </dgm:t>
    </dgm:pt>
    <dgm:pt modelId="{2B013BBC-D0E1-43B6-855E-04C335B2988B}" type="pres">
      <dgm:prSet presAssocID="{3BB06B07-CC40-455C-A5D8-C7EB60959408}" presName="spPre1" presStyleCnt="0"/>
      <dgm:spPr/>
    </dgm:pt>
    <dgm:pt modelId="{D4A3EA01-1609-41B8-AF89-3877EEA6B06E}" type="pres">
      <dgm:prSet presAssocID="{3BB06B07-CC40-455C-A5D8-C7EB60959408}" presName="chLin1" presStyleCnt="0"/>
      <dgm:spPr/>
    </dgm:pt>
    <dgm:pt modelId="{E1B4B9DE-0793-49A9-BBA6-12EAF13F3115}" type="pres">
      <dgm:prSet presAssocID="{F9C6A311-18DB-4996-BDD0-D3B58F7495B8}" presName="Name11" presStyleLbl="parChTrans1D1" presStyleIdx="0" presStyleCnt="8"/>
      <dgm:spPr/>
    </dgm:pt>
    <dgm:pt modelId="{B745C586-5C2C-494F-8ABB-93AEEE8ECE4E}" type="pres">
      <dgm:prSet presAssocID="{F9C6A311-18DB-4996-BDD0-D3B58F7495B8}" presName="Name31" presStyleLbl="parChTrans1D1" presStyleIdx="1" presStyleCnt="8"/>
      <dgm:spPr/>
    </dgm:pt>
    <dgm:pt modelId="{0C2AA95F-50C7-471D-A34A-9924D975BA6E}" type="pres">
      <dgm:prSet presAssocID="{E3B126A2-0D6C-4850-91A3-A1D04134DE57}" presName="txAndLines1" presStyleCnt="0"/>
      <dgm:spPr/>
    </dgm:pt>
    <dgm:pt modelId="{5D351B8D-BE59-48C7-ACD3-F36C935C6551}" type="pres">
      <dgm:prSet presAssocID="{E3B126A2-0D6C-4850-91A3-A1D04134DE57}" presName="anchor1" presStyleCnt="0"/>
      <dgm:spPr/>
    </dgm:pt>
    <dgm:pt modelId="{39FA7EE9-DE07-4EBB-A47C-E0AA886F67FF}" type="pres">
      <dgm:prSet presAssocID="{E3B126A2-0D6C-4850-91A3-A1D04134DE57}" presName="backup1" presStyleCnt="0"/>
      <dgm:spPr/>
    </dgm:pt>
    <dgm:pt modelId="{B43B400C-500A-4A75-A7B3-022852ABA838}" type="pres">
      <dgm:prSet presAssocID="{E3B126A2-0D6C-4850-91A3-A1D04134DE57}" presName="preLine1" presStyleLbl="parChTrans1D1" presStyleIdx="2" presStyleCnt="8"/>
      <dgm:spPr/>
    </dgm:pt>
    <dgm:pt modelId="{AFF2C231-CFEC-42ED-BD22-1B48B14BCE1A}" type="pres">
      <dgm:prSet presAssocID="{E3B126A2-0D6C-4850-91A3-A1D04134DE57}" presName="desTx1" presStyleLbl="revTx" presStyleIdx="0" presStyleCnt="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E657691-D029-4DD0-8272-5C3CD6E7150D}" type="pres">
      <dgm:prSet presAssocID="{E3B126A2-0D6C-4850-91A3-A1D04134DE57}" presName="postLine1" presStyleLbl="parChTrans1D1" presStyleIdx="3" presStyleCnt="8"/>
      <dgm:spPr/>
    </dgm:pt>
    <dgm:pt modelId="{E4763766-B9DD-4A67-8BEB-3E4B14C88F96}" type="pres">
      <dgm:prSet presAssocID="{EC5A2F99-71F6-439B-A253-0762FE7995A7}" presName="Name11" presStyleLbl="parChTrans1D1" presStyleIdx="4" presStyleCnt="8"/>
      <dgm:spPr/>
    </dgm:pt>
    <dgm:pt modelId="{C0D56F4F-7A5A-4283-8BE1-CB9BE2CBC6F6}" type="pres">
      <dgm:prSet presAssocID="{EC5A2F99-71F6-439B-A253-0762FE7995A7}" presName="Name31" presStyleLbl="parChTrans1D1" presStyleIdx="5" presStyleCnt="8"/>
      <dgm:spPr/>
    </dgm:pt>
    <dgm:pt modelId="{5914E678-9999-4F01-A38C-1B78ED25E9ED}" type="pres">
      <dgm:prSet presAssocID="{52CC3431-C452-4D29-9329-C9A18F85F5AB}" presName="txAndLines1" presStyleCnt="0"/>
      <dgm:spPr/>
    </dgm:pt>
    <dgm:pt modelId="{71A793E6-E96B-44A4-8CB6-25E5824AC724}" type="pres">
      <dgm:prSet presAssocID="{52CC3431-C452-4D29-9329-C9A18F85F5AB}" presName="anchor1" presStyleCnt="0"/>
      <dgm:spPr/>
    </dgm:pt>
    <dgm:pt modelId="{D5B5241B-35C5-452B-9F8E-5558E68CF16B}" type="pres">
      <dgm:prSet presAssocID="{52CC3431-C452-4D29-9329-C9A18F85F5AB}" presName="backup1" presStyleCnt="0"/>
      <dgm:spPr/>
    </dgm:pt>
    <dgm:pt modelId="{A0788B2D-259F-4E3D-8CE7-1EB88049D0E2}" type="pres">
      <dgm:prSet presAssocID="{52CC3431-C452-4D29-9329-C9A18F85F5AB}" presName="preLine1" presStyleLbl="parChTrans1D1" presStyleIdx="6" presStyleCnt="8"/>
      <dgm:spPr/>
    </dgm:pt>
    <dgm:pt modelId="{A5C3A652-6F1F-4631-AE7E-025B9F5AC1AD}" type="pres">
      <dgm:prSet presAssocID="{52CC3431-C452-4D29-9329-C9A18F85F5AB}" presName="desTx1" presStyleLbl="revTx" presStyleIdx="0" presStyleCnt="0" custScaleX="10627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F4CAAF4-F1F4-4B83-97FB-168D4CB8755A}" type="pres">
      <dgm:prSet presAssocID="{52CC3431-C452-4D29-9329-C9A18F85F5AB}" presName="postLine1" presStyleLbl="parChTrans1D1" presStyleIdx="7" presStyleCnt="8"/>
      <dgm:spPr/>
    </dgm:pt>
    <dgm:pt modelId="{807EFD92-EB8D-4408-80E2-55B599815930}" type="pres">
      <dgm:prSet presAssocID="{3BB06B07-CC40-455C-A5D8-C7EB60959408}" presName="spPost1" presStyleCnt="0"/>
      <dgm:spPr/>
    </dgm:pt>
    <dgm:pt modelId="{B03EEE7A-52FE-4CAE-BE01-F388F7FDFBA8}" type="pres">
      <dgm:prSet presAssocID="{62137283-C843-45E7-B1E0-FEC2EA4A1C96}" presName="parTx2" presStyleLbl="node1" presStyleIdx="1" presStyleCnt="2"/>
      <dgm:spPr/>
      <dgm:t>
        <a:bodyPr/>
        <a:lstStyle/>
        <a:p>
          <a:pPr latinLnBrk="1"/>
          <a:endParaRPr lang="ko-KR" altLang="en-US"/>
        </a:p>
      </dgm:t>
    </dgm:pt>
  </dgm:ptLst>
  <dgm:cxnLst>
    <dgm:cxn modelId="{176CDE9B-47BF-4C0D-AEA4-9A8376FD9456}" srcId="{3BB06B07-CC40-455C-A5D8-C7EB60959408}" destId="{E3B126A2-0D6C-4850-91A3-A1D04134DE57}" srcOrd="0" destOrd="0" parTransId="{F9C6A311-18DB-4996-BDD0-D3B58F7495B8}" sibTransId="{655A759E-A568-4637-BA15-D3C3EF18DF6A}"/>
    <dgm:cxn modelId="{29864514-82ED-43CB-A20E-5D2CB58BB9FE}" srcId="{4B5E4300-C606-4ECB-808A-61BFFE1064CF}" destId="{3BB06B07-CC40-455C-A5D8-C7EB60959408}" srcOrd="0" destOrd="0" parTransId="{A66EF6B6-DD1A-4618-ABAA-9B428BD31A71}" sibTransId="{6854501E-7383-452E-BE30-6A6EFE508942}"/>
    <dgm:cxn modelId="{7A1C12DF-4DB3-451C-BF0F-0A8EBAEC364F}" type="presOf" srcId="{52CC3431-C452-4D29-9329-C9A18F85F5AB}" destId="{A5C3A652-6F1F-4631-AE7E-025B9F5AC1AD}" srcOrd="0" destOrd="0" presId="urn:microsoft.com/office/officeart/2009/3/layout/SubStepProcess"/>
    <dgm:cxn modelId="{355A4BE5-4D82-45BA-9980-1E7E232B07F7}" type="presOf" srcId="{62137283-C843-45E7-B1E0-FEC2EA4A1C96}" destId="{B03EEE7A-52FE-4CAE-BE01-F388F7FDFBA8}" srcOrd="0" destOrd="0" presId="urn:microsoft.com/office/officeart/2009/3/layout/SubStepProcess"/>
    <dgm:cxn modelId="{08CAFB27-45E4-4088-A7DD-42FD3D2CC1CA}" type="presOf" srcId="{E3B126A2-0D6C-4850-91A3-A1D04134DE57}" destId="{AFF2C231-CFEC-42ED-BD22-1B48B14BCE1A}" srcOrd="0" destOrd="0" presId="urn:microsoft.com/office/officeart/2009/3/layout/SubStepProcess"/>
    <dgm:cxn modelId="{B58A34AB-7996-4646-A1B7-EA0910714587}" type="presOf" srcId="{4B5E4300-C606-4ECB-808A-61BFFE1064CF}" destId="{6095E927-CFEE-4C01-A277-22B6E300EC69}" srcOrd="0" destOrd="0" presId="urn:microsoft.com/office/officeart/2009/3/layout/SubStepProcess"/>
    <dgm:cxn modelId="{935990C5-2A16-4891-9F71-692918B9D347}" type="presOf" srcId="{3BB06B07-CC40-455C-A5D8-C7EB60959408}" destId="{6809F2CD-A518-406B-B5A1-7DE9D0B2EF7A}" srcOrd="0" destOrd="0" presId="urn:microsoft.com/office/officeart/2009/3/layout/SubStepProcess"/>
    <dgm:cxn modelId="{E0BD2720-798C-41C3-992F-1C04DCFC3E1A}" srcId="{3BB06B07-CC40-455C-A5D8-C7EB60959408}" destId="{52CC3431-C452-4D29-9329-C9A18F85F5AB}" srcOrd="1" destOrd="0" parTransId="{EC5A2F99-71F6-439B-A253-0762FE7995A7}" sibTransId="{1BFDEA11-6B68-4FB6-B0B0-D7CB4A95950E}"/>
    <dgm:cxn modelId="{637ABEFB-9057-4C42-B912-F45770D89883}" srcId="{4B5E4300-C606-4ECB-808A-61BFFE1064CF}" destId="{62137283-C843-45E7-B1E0-FEC2EA4A1C96}" srcOrd="1" destOrd="0" parTransId="{9A453AA1-2AED-4E28-B58B-891839EF8D97}" sibTransId="{5D07DDB0-7345-4F59-B3CF-DCA40130BA16}"/>
    <dgm:cxn modelId="{084E2FC7-B880-4B0D-B05C-C2CBC76C3681}" type="presParOf" srcId="{6095E927-CFEE-4C01-A277-22B6E300EC69}" destId="{6809F2CD-A518-406B-B5A1-7DE9D0B2EF7A}" srcOrd="0" destOrd="0" presId="urn:microsoft.com/office/officeart/2009/3/layout/SubStepProcess"/>
    <dgm:cxn modelId="{92830E58-5009-4E06-807A-174E868774C9}" type="presParOf" srcId="{6095E927-CFEE-4C01-A277-22B6E300EC69}" destId="{2B013BBC-D0E1-43B6-855E-04C335B2988B}" srcOrd="1" destOrd="0" presId="urn:microsoft.com/office/officeart/2009/3/layout/SubStepProcess"/>
    <dgm:cxn modelId="{6467EE6B-C6F8-4C89-9D1E-E7DBE3AD12DA}" type="presParOf" srcId="{6095E927-CFEE-4C01-A277-22B6E300EC69}" destId="{D4A3EA01-1609-41B8-AF89-3877EEA6B06E}" srcOrd="2" destOrd="0" presId="urn:microsoft.com/office/officeart/2009/3/layout/SubStepProcess"/>
    <dgm:cxn modelId="{797C8DDA-3BAD-4EF2-90B4-4870FC3A4819}" type="presParOf" srcId="{D4A3EA01-1609-41B8-AF89-3877EEA6B06E}" destId="{E1B4B9DE-0793-49A9-BBA6-12EAF13F3115}" srcOrd="0" destOrd="0" presId="urn:microsoft.com/office/officeart/2009/3/layout/SubStepProcess"/>
    <dgm:cxn modelId="{73A60A86-AEF4-4BF9-A7C4-FAB3F28BC0B1}" type="presParOf" srcId="{D4A3EA01-1609-41B8-AF89-3877EEA6B06E}" destId="{B745C586-5C2C-494F-8ABB-93AEEE8ECE4E}" srcOrd="1" destOrd="0" presId="urn:microsoft.com/office/officeart/2009/3/layout/SubStepProcess"/>
    <dgm:cxn modelId="{2AF36082-7F7C-45A6-8E99-563D3317581B}" type="presParOf" srcId="{D4A3EA01-1609-41B8-AF89-3877EEA6B06E}" destId="{0C2AA95F-50C7-471D-A34A-9924D975BA6E}" srcOrd="2" destOrd="0" presId="urn:microsoft.com/office/officeart/2009/3/layout/SubStepProcess"/>
    <dgm:cxn modelId="{859B92DF-1711-4875-94D5-570D2954175A}" type="presParOf" srcId="{0C2AA95F-50C7-471D-A34A-9924D975BA6E}" destId="{5D351B8D-BE59-48C7-ACD3-F36C935C6551}" srcOrd="0" destOrd="0" presId="urn:microsoft.com/office/officeart/2009/3/layout/SubStepProcess"/>
    <dgm:cxn modelId="{14C31AA5-37EB-4AD7-82EC-ED16AA5CC2A4}" type="presParOf" srcId="{0C2AA95F-50C7-471D-A34A-9924D975BA6E}" destId="{39FA7EE9-DE07-4EBB-A47C-E0AA886F67FF}" srcOrd="1" destOrd="0" presId="urn:microsoft.com/office/officeart/2009/3/layout/SubStepProcess"/>
    <dgm:cxn modelId="{C261F429-6365-4695-BD21-F320689920FB}" type="presParOf" srcId="{0C2AA95F-50C7-471D-A34A-9924D975BA6E}" destId="{B43B400C-500A-4A75-A7B3-022852ABA838}" srcOrd="2" destOrd="0" presId="urn:microsoft.com/office/officeart/2009/3/layout/SubStepProcess"/>
    <dgm:cxn modelId="{DF50FAF9-7B2C-48F7-8559-3DE13B33756E}" type="presParOf" srcId="{0C2AA95F-50C7-471D-A34A-9924D975BA6E}" destId="{AFF2C231-CFEC-42ED-BD22-1B48B14BCE1A}" srcOrd="3" destOrd="0" presId="urn:microsoft.com/office/officeart/2009/3/layout/SubStepProcess"/>
    <dgm:cxn modelId="{F36B02CD-748D-4DD9-9B86-1ABF0BCD6C37}" type="presParOf" srcId="{0C2AA95F-50C7-471D-A34A-9924D975BA6E}" destId="{6E657691-D029-4DD0-8272-5C3CD6E7150D}" srcOrd="4" destOrd="0" presId="urn:microsoft.com/office/officeart/2009/3/layout/SubStepProcess"/>
    <dgm:cxn modelId="{4893B00D-50BC-42AF-B80A-4C07895D8DEF}" type="presParOf" srcId="{D4A3EA01-1609-41B8-AF89-3877EEA6B06E}" destId="{E4763766-B9DD-4A67-8BEB-3E4B14C88F96}" srcOrd="3" destOrd="0" presId="urn:microsoft.com/office/officeart/2009/3/layout/SubStepProcess"/>
    <dgm:cxn modelId="{96B81555-4069-45E4-AE22-FE7157AEEC59}" type="presParOf" srcId="{D4A3EA01-1609-41B8-AF89-3877EEA6B06E}" destId="{C0D56F4F-7A5A-4283-8BE1-CB9BE2CBC6F6}" srcOrd="4" destOrd="0" presId="urn:microsoft.com/office/officeart/2009/3/layout/SubStepProcess"/>
    <dgm:cxn modelId="{F509D7A6-B48E-4C40-B56C-CE209FFBD55E}" type="presParOf" srcId="{D4A3EA01-1609-41B8-AF89-3877EEA6B06E}" destId="{5914E678-9999-4F01-A38C-1B78ED25E9ED}" srcOrd="5" destOrd="0" presId="urn:microsoft.com/office/officeart/2009/3/layout/SubStepProcess"/>
    <dgm:cxn modelId="{939CC67F-BFDE-457D-92C8-0F6755590B5B}" type="presParOf" srcId="{5914E678-9999-4F01-A38C-1B78ED25E9ED}" destId="{71A793E6-E96B-44A4-8CB6-25E5824AC724}" srcOrd="0" destOrd="0" presId="urn:microsoft.com/office/officeart/2009/3/layout/SubStepProcess"/>
    <dgm:cxn modelId="{B3BE5790-FE6F-409A-92EE-2073CEF795A0}" type="presParOf" srcId="{5914E678-9999-4F01-A38C-1B78ED25E9ED}" destId="{D5B5241B-35C5-452B-9F8E-5558E68CF16B}" srcOrd="1" destOrd="0" presId="urn:microsoft.com/office/officeart/2009/3/layout/SubStepProcess"/>
    <dgm:cxn modelId="{50745C70-FC65-41D5-BBC6-461EB01643DD}" type="presParOf" srcId="{5914E678-9999-4F01-A38C-1B78ED25E9ED}" destId="{A0788B2D-259F-4E3D-8CE7-1EB88049D0E2}" srcOrd="2" destOrd="0" presId="urn:microsoft.com/office/officeart/2009/3/layout/SubStepProcess"/>
    <dgm:cxn modelId="{E9F6FCC8-E149-49CC-BF66-C0DDB2870D33}" type="presParOf" srcId="{5914E678-9999-4F01-A38C-1B78ED25E9ED}" destId="{A5C3A652-6F1F-4631-AE7E-025B9F5AC1AD}" srcOrd="3" destOrd="0" presId="urn:microsoft.com/office/officeart/2009/3/layout/SubStepProcess"/>
    <dgm:cxn modelId="{627205CC-BFCB-4251-B247-68D91B7AD0EE}" type="presParOf" srcId="{5914E678-9999-4F01-A38C-1B78ED25E9ED}" destId="{DF4CAAF4-F1F4-4B83-97FB-168D4CB8755A}" srcOrd="4" destOrd="0" presId="urn:microsoft.com/office/officeart/2009/3/layout/SubStepProcess"/>
    <dgm:cxn modelId="{5E8B643C-44E4-4AFF-AB29-E280533A1980}" type="presParOf" srcId="{6095E927-CFEE-4C01-A277-22B6E300EC69}" destId="{807EFD92-EB8D-4408-80E2-55B599815930}" srcOrd="3" destOrd="0" presId="urn:microsoft.com/office/officeart/2009/3/layout/SubStepProcess"/>
    <dgm:cxn modelId="{D0B8045F-4905-41D7-BF7D-3FFB654BA287}" type="presParOf" srcId="{6095E927-CFEE-4C01-A277-22B6E300EC69}" destId="{B03EEE7A-52FE-4CAE-BE01-F388F7FDFBA8}" srcOrd="4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2567CA-81A6-496D-A29C-ADB7B1788078}" type="doc">
      <dgm:prSet loTypeId="urn:microsoft.com/office/officeart/2005/8/layout/v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latinLnBrk="1"/>
          <a:endParaRPr lang="ko-KR" altLang="en-US"/>
        </a:p>
      </dgm:t>
    </dgm:pt>
    <dgm:pt modelId="{D5FED10F-AB23-4233-9C44-0805C71892F7}">
      <dgm:prSet phldrT="[텍스트]"/>
      <dgm:spPr/>
      <dgm:t>
        <a:bodyPr/>
        <a:lstStyle/>
        <a:p>
          <a:pPr latinLnBrk="1"/>
          <a:r>
            <a:rPr lang="ko-KR" altLang="en-US" dirty="0" smtClean="0"/>
            <a:t>빛</a:t>
          </a:r>
          <a:endParaRPr lang="ko-KR" altLang="en-US" dirty="0"/>
        </a:p>
      </dgm:t>
    </dgm:pt>
    <dgm:pt modelId="{538F6F5C-41D1-45F0-A177-8ABB9961B942}" type="parTrans" cxnId="{5115F626-9853-4236-B2B2-DB115416DAF4}">
      <dgm:prSet/>
      <dgm:spPr/>
      <dgm:t>
        <a:bodyPr/>
        <a:lstStyle/>
        <a:p>
          <a:pPr latinLnBrk="1"/>
          <a:endParaRPr lang="ko-KR" altLang="en-US"/>
        </a:p>
      </dgm:t>
    </dgm:pt>
    <dgm:pt modelId="{1202C4B9-3AA7-4075-B3E9-64B42FB3DAD1}" type="sibTrans" cxnId="{5115F626-9853-4236-B2B2-DB115416DAF4}">
      <dgm:prSet/>
      <dgm:spPr/>
      <dgm:t>
        <a:bodyPr/>
        <a:lstStyle/>
        <a:p>
          <a:pPr latinLnBrk="1"/>
          <a:endParaRPr lang="ko-KR" altLang="en-US"/>
        </a:p>
      </dgm:t>
    </dgm:pt>
    <dgm:pt modelId="{52D10615-E8E4-468A-9A5F-C8CEB3E3AA8F}">
      <dgm:prSet phldrT="[텍스트]" custT="1"/>
      <dgm:spPr/>
      <dgm:t>
        <a:bodyPr/>
        <a:lstStyle/>
        <a:p>
          <a:pPr latinLnBrk="1"/>
          <a:r>
            <a:rPr lang="ko-KR" altLang="en-US" sz="1800" b="1" dirty="0" smtClean="0"/>
            <a:t>밝음 혹은 환함</a:t>
          </a:r>
          <a:endParaRPr lang="ko-KR" altLang="en-US" sz="1800" b="1" dirty="0"/>
        </a:p>
      </dgm:t>
    </dgm:pt>
    <dgm:pt modelId="{B15ACAEF-2949-48E7-AA0F-0F5523ADF6EF}" type="parTrans" cxnId="{1DEDFB65-1473-42DF-A25F-128DEE435CDB}">
      <dgm:prSet/>
      <dgm:spPr/>
      <dgm:t>
        <a:bodyPr/>
        <a:lstStyle/>
        <a:p>
          <a:pPr latinLnBrk="1"/>
          <a:endParaRPr lang="ko-KR" altLang="en-US"/>
        </a:p>
      </dgm:t>
    </dgm:pt>
    <dgm:pt modelId="{729D7AD1-9B4E-4B6A-8BB8-9A72E2721852}" type="sibTrans" cxnId="{1DEDFB65-1473-42DF-A25F-128DEE435CDB}">
      <dgm:prSet/>
      <dgm:spPr/>
      <dgm:t>
        <a:bodyPr/>
        <a:lstStyle/>
        <a:p>
          <a:pPr latinLnBrk="1"/>
          <a:endParaRPr lang="ko-KR" altLang="en-US"/>
        </a:p>
      </dgm:t>
    </dgm:pt>
    <dgm:pt modelId="{069B9FE5-3113-482B-9614-700E5F41A40E}">
      <dgm:prSet phldrT="[텍스트]" custT="1"/>
      <dgm:spPr/>
      <dgm:t>
        <a:bodyPr/>
        <a:lstStyle/>
        <a:p>
          <a:pPr latinLnBrk="1"/>
          <a:r>
            <a:rPr lang="ko-KR" altLang="en-US" sz="1800" b="1" dirty="0" smtClean="0"/>
            <a:t>可視</a:t>
          </a:r>
          <a:endParaRPr lang="ko-KR" altLang="en-US" sz="1800" b="1" dirty="0"/>
        </a:p>
      </dgm:t>
    </dgm:pt>
    <dgm:pt modelId="{475A48CC-353D-4DEA-A0FD-321A3B78E59D}" type="parTrans" cxnId="{000F5D28-B647-401C-8C55-A928A345DAEE}">
      <dgm:prSet/>
      <dgm:spPr/>
      <dgm:t>
        <a:bodyPr/>
        <a:lstStyle/>
        <a:p>
          <a:pPr latinLnBrk="1"/>
          <a:endParaRPr lang="ko-KR" altLang="en-US"/>
        </a:p>
      </dgm:t>
    </dgm:pt>
    <dgm:pt modelId="{C6FD91C2-8201-4014-BCDD-DBADD91BC81A}" type="sibTrans" cxnId="{000F5D28-B647-401C-8C55-A928A345DAEE}">
      <dgm:prSet/>
      <dgm:spPr/>
      <dgm:t>
        <a:bodyPr/>
        <a:lstStyle/>
        <a:p>
          <a:pPr latinLnBrk="1"/>
          <a:endParaRPr lang="ko-KR" altLang="en-US"/>
        </a:p>
      </dgm:t>
    </dgm:pt>
    <dgm:pt modelId="{5146B819-CECA-4A5C-A417-E85696F87B7C}">
      <dgm:prSet phldrT="[텍스트]"/>
      <dgm:spPr/>
      <dgm:t>
        <a:bodyPr/>
        <a:lstStyle/>
        <a:p>
          <a:pPr latinLnBrk="1"/>
          <a:r>
            <a:rPr lang="ko-KR" altLang="en-US" dirty="0" smtClean="0"/>
            <a:t>흑암</a:t>
          </a:r>
          <a:endParaRPr lang="ko-KR" altLang="en-US" dirty="0"/>
        </a:p>
      </dgm:t>
    </dgm:pt>
    <dgm:pt modelId="{552C22C1-E676-45BF-8E5D-D9FA89D9CD5C}" type="parTrans" cxnId="{B3C6D46D-552F-4D78-BDAF-E62308ACCBA4}">
      <dgm:prSet/>
      <dgm:spPr/>
      <dgm:t>
        <a:bodyPr/>
        <a:lstStyle/>
        <a:p>
          <a:pPr latinLnBrk="1"/>
          <a:endParaRPr lang="ko-KR" altLang="en-US"/>
        </a:p>
      </dgm:t>
    </dgm:pt>
    <dgm:pt modelId="{00064312-59BF-43C9-B1EE-95EE4E4D9E4C}" type="sibTrans" cxnId="{B3C6D46D-552F-4D78-BDAF-E62308ACCBA4}">
      <dgm:prSet/>
      <dgm:spPr/>
      <dgm:t>
        <a:bodyPr/>
        <a:lstStyle/>
        <a:p>
          <a:pPr latinLnBrk="1"/>
          <a:endParaRPr lang="ko-KR" altLang="en-US"/>
        </a:p>
      </dgm:t>
    </dgm:pt>
    <dgm:pt modelId="{D54528AC-A5C5-49D7-9B55-1BC451317E09}">
      <dgm:prSet phldrT="[텍스트]" custT="1"/>
      <dgm:spPr/>
      <dgm:t>
        <a:bodyPr/>
        <a:lstStyle/>
        <a:p>
          <a:pPr latinLnBrk="1"/>
          <a:r>
            <a:rPr lang="ko-KR" altLang="en-US" sz="1800" b="1" dirty="0" smtClean="0"/>
            <a:t>어둠</a:t>
          </a:r>
          <a:endParaRPr lang="ko-KR" altLang="en-US" sz="1800" b="1" dirty="0"/>
        </a:p>
      </dgm:t>
    </dgm:pt>
    <dgm:pt modelId="{40F3063A-7D3F-464E-85B8-195C5D6B725A}" type="parTrans" cxnId="{A1FBEF65-82E0-4F6A-AC7A-A593B4AB6A3C}">
      <dgm:prSet/>
      <dgm:spPr/>
      <dgm:t>
        <a:bodyPr/>
        <a:lstStyle/>
        <a:p>
          <a:pPr latinLnBrk="1"/>
          <a:endParaRPr lang="ko-KR" altLang="en-US"/>
        </a:p>
      </dgm:t>
    </dgm:pt>
    <dgm:pt modelId="{2291E222-0C5E-4AA0-9AF7-98D9DA78DCA7}" type="sibTrans" cxnId="{A1FBEF65-82E0-4F6A-AC7A-A593B4AB6A3C}">
      <dgm:prSet/>
      <dgm:spPr/>
      <dgm:t>
        <a:bodyPr/>
        <a:lstStyle/>
        <a:p>
          <a:pPr latinLnBrk="1"/>
          <a:endParaRPr lang="ko-KR" altLang="en-US"/>
        </a:p>
      </dgm:t>
    </dgm:pt>
    <dgm:pt modelId="{303A06B1-CB63-4150-A89A-8777306DC0CD}">
      <dgm:prSet phldrT="[텍스트]" custT="1"/>
      <dgm:spPr/>
      <dgm:t>
        <a:bodyPr/>
        <a:lstStyle/>
        <a:p>
          <a:pPr latinLnBrk="1"/>
          <a:r>
            <a:rPr lang="ko-KR" altLang="en-US" sz="1800" b="1" dirty="0" smtClean="0"/>
            <a:t>不可視</a:t>
          </a:r>
          <a:endParaRPr lang="ko-KR" altLang="en-US" sz="1800" b="1" dirty="0"/>
        </a:p>
      </dgm:t>
    </dgm:pt>
    <dgm:pt modelId="{3947F4C1-5C8B-460D-8503-E88506F54307}" type="parTrans" cxnId="{CAAC6D74-9FAD-46A2-867E-0AB1CCB4701E}">
      <dgm:prSet/>
      <dgm:spPr/>
      <dgm:t>
        <a:bodyPr/>
        <a:lstStyle/>
        <a:p>
          <a:pPr latinLnBrk="1"/>
          <a:endParaRPr lang="ko-KR" altLang="en-US"/>
        </a:p>
      </dgm:t>
    </dgm:pt>
    <dgm:pt modelId="{AB50B65C-C0A4-45DF-A334-7D589B02CAA1}" type="sibTrans" cxnId="{CAAC6D74-9FAD-46A2-867E-0AB1CCB4701E}">
      <dgm:prSet/>
      <dgm:spPr/>
      <dgm:t>
        <a:bodyPr/>
        <a:lstStyle/>
        <a:p>
          <a:pPr latinLnBrk="1"/>
          <a:endParaRPr lang="ko-KR" altLang="en-US"/>
        </a:p>
      </dgm:t>
    </dgm:pt>
    <dgm:pt modelId="{86596F4B-90BB-4247-82F2-D5B28FFB4C4B}" type="pres">
      <dgm:prSet presAssocID="{1D2567CA-81A6-496D-A29C-ADB7B178807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8E5EA4E-5D83-4AFA-A1D5-CF9129669BB9}" type="pres">
      <dgm:prSet presAssocID="{D5FED10F-AB23-4233-9C44-0805C71892F7}" presName="linNode" presStyleCnt="0"/>
      <dgm:spPr/>
    </dgm:pt>
    <dgm:pt modelId="{3EA7BA66-2B7A-468D-9BAD-0586D925185E}" type="pres">
      <dgm:prSet presAssocID="{D5FED10F-AB23-4233-9C44-0805C71892F7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5F914F5-E82F-4DAD-A315-B95F0DEF5D3D}" type="pres">
      <dgm:prSet presAssocID="{D5FED10F-AB23-4233-9C44-0805C71892F7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42ABA58-4855-4CBE-9B35-77A1ED2CE4E6}" type="pres">
      <dgm:prSet presAssocID="{1202C4B9-3AA7-4075-B3E9-64B42FB3DAD1}" presName="spacing" presStyleCnt="0"/>
      <dgm:spPr/>
    </dgm:pt>
    <dgm:pt modelId="{D604089A-595F-43D4-9D31-CED10B4BACCF}" type="pres">
      <dgm:prSet presAssocID="{5146B819-CECA-4A5C-A417-E85696F87B7C}" presName="linNode" presStyleCnt="0"/>
      <dgm:spPr/>
    </dgm:pt>
    <dgm:pt modelId="{F634986E-093B-4BE4-A8A2-3344EF70189C}" type="pres">
      <dgm:prSet presAssocID="{5146B819-CECA-4A5C-A417-E85696F87B7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0685DBF-2A46-4EFE-9A7B-4E792A980BFD}" type="pres">
      <dgm:prSet presAssocID="{5146B819-CECA-4A5C-A417-E85696F87B7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00F5D28-B647-401C-8C55-A928A345DAEE}" srcId="{D5FED10F-AB23-4233-9C44-0805C71892F7}" destId="{069B9FE5-3113-482B-9614-700E5F41A40E}" srcOrd="1" destOrd="0" parTransId="{475A48CC-353D-4DEA-A0FD-321A3B78E59D}" sibTransId="{C6FD91C2-8201-4014-BCDD-DBADD91BC81A}"/>
    <dgm:cxn modelId="{CAAC6D74-9FAD-46A2-867E-0AB1CCB4701E}" srcId="{5146B819-CECA-4A5C-A417-E85696F87B7C}" destId="{303A06B1-CB63-4150-A89A-8777306DC0CD}" srcOrd="1" destOrd="0" parTransId="{3947F4C1-5C8B-460D-8503-E88506F54307}" sibTransId="{AB50B65C-C0A4-45DF-A334-7D589B02CAA1}"/>
    <dgm:cxn modelId="{3D732064-A463-4B9A-9338-C933DA0AECF3}" type="presOf" srcId="{5146B819-CECA-4A5C-A417-E85696F87B7C}" destId="{F634986E-093B-4BE4-A8A2-3344EF70189C}" srcOrd="0" destOrd="0" presId="urn:microsoft.com/office/officeart/2005/8/layout/vList6"/>
    <dgm:cxn modelId="{FEFD0BBF-6E78-40D4-8962-832C462B724D}" type="presOf" srcId="{069B9FE5-3113-482B-9614-700E5F41A40E}" destId="{95F914F5-E82F-4DAD-A315-B95F0DEF5D3D}" srcOrd="0" destOrd="1" presId="urn:microsoft.com/office/officeart/2005/8/layout/vList6"/>
    <dgm:cxn modelId="{65DF0699-6B2A-4CD0-A24B-89123CF77B6B}" type="presOf" srcId="{303A06B1-CB63-4150-A89A-8777306DC0CD}" destId="{60685DBF-2A46-4EFE-9A7B-4E792A980BFD}" srcOrd="0" destOrd="1" presId="urn:microsoft.com/office/officeart/2005/8/layout/vList6"/>
    <dgm:cxn modelId="{1DEDFB65-1473-42DF-A25F-128DEE435CDB}" srcId="{D5FED10F-AB23-4233-9C44-0805C71892F7}" destId="{52D10615-E8E4-468A-9A5F-C8CEB3E3AA8F}" srcOrd="0" destOrd="0" parTransId="{B15ACAEF-2949-48E7-AA0F-0F5523ADF6EF}" sibTransId="{729D7AD1-9B4E-4B6A-8BB8-9A72E2721852}"/>
    <dgm:cxn modelId="{5115F626-9853-4236-B2B2-DB115416DAF4}" srcId="{1D2567CA-81A6-496D-A29C-ADB7B1788078}" destId="{D5FED10F-AB23-4233-9C44-0805C71892F7}" srcOrd="0" destOrd="0" parTransId="{538F6F5C-41D1-45F0-A177-8ABB9961B942}" sibTransId="{1202C4B9-3AA7-4075-B3E9-64B42FB3DAD1}"/>
    <dgm:cxn modelId="{A1FBEF65-82E0-4F6A-AC7A-A593B4AB6A3C}" srcId="{5146B819-CECA-4A5C-A417-E85696F87B7C}" destId="{D54528AC-A5C5-49D7-9B55-1BC451317E09}" srcOrd="0" destOrd="0" parTransId="{40F3063A-7D3F-464E-85B8-195C5D6B725A}" sibTransId="{2291E222-0C5E-4AA0-9AF7-98D9DA78DCA7}"/>
    <dgm:cxn modelId="{CA3B3F77-9F34-4379-B6E6-79F2DED1026A}" type="presOf" srcId="{52D10615-E8E4-468A-9A5F-C8CEB3E3AA8F}" destId="{95F914F5-E82F-4DAD-A315-B95F0DEF5D3D}" srcOrd="0" destOrd="0" presId="urn:microsoft.com/office/officeart/2005/8/layout/vList6"/>
    <dgm:cxn modelId="{B3C6D46D-552F-4D78-BDAF-E62308ACCBA4}" srcId="{1D2567CA-81A6-496D-A29C-ADB7B1788078}" destId="{5146B819-CECA-4A5C-A417-E85696F87B7C}" srcOrd="1" destOrd="0" parTransId="{552C22C1-E676-45BF-8E5D-D9FA89D9CD5C}" sibTransId="{00064312-59BF-43C9-B1EE-95EE4E4D9E4C}"/>
    <dgm:cxn modelId="{9E0074F1-ED00-4461-A03C-47A2C4B31CCC}" type="presOf" srcId="{D54528AC-A5C5-49D7-9B55-1BC451317E09}" destId="{60685DBF-2A46-4EFE-9A7B-4E792A980BFD}" srcOrd="0" destOrd="0" presId="urn:microsoft.com/office/officeart/2005/8/layout/vList6"/>
    <dgm:cxn modelId="{CB96DE2C-478F-4315-97DC-015474C915E2}" type="presOf" srcId="{1D2567CA-81A6-496D-A29C-ADB7B1788078}" destId="{86596F4B-90BB-4247-82F2-D5B28FFB4C4B}" srcOrd="0" destOrd="0" presId="urn:microsoft.com/office/officeart/2005/8/layout/vList6"/>
    <dgm:cxn modelId="{96D30BCD-0A4A-4EB1-B7B2-DBB1EB2A8B7C}" type="presOf" srcId="{D5FED10F-AB23-4233-9C44-0805C71892F7}" destId="{3EA7BA66-2B7A-468D-9BAD-0586D925185E}" srcOrd="0" destOrd="0" presId="urn:microsoft.com/office/officeart/2005/8/layout/vList6"/>
    <dgm:cxn modelId="{38095B9C-F27A-4F3F-96A8-2CA00F849209}" type="presParOf" srcId="{86596F4B-90BB-4247-82F2-D5B28FFB4C4B}" destId="{A8E5EA4E-5D83-4AFA-A1D5-CF9129669BB9}" srcOrd="0" destOrd="0" presId="urn:microsoft.com/office/officeart/2005/8/layout/vList6"/>
    <dgm:cxn modelId="{A5C957A9-92B6-4FCF-8BE3-E62099D6B510}" type="presParOf" srcId="{A8E5EA4E-5D83-4AFA-A1D5-CF9129669BB9}" destId="{3EA7BA66-2B7A-468D-9BAD-0586D925185E}" srcOrd="0" destOrd="0" presId="urn:microsoft.com/office/officeart/2005/8/layout/vList6"/>
    <dgm:cxn modelId="{E100590C-1D3B-45D4-846D-9A496267C2F7}" type="presParOf" srcId="{A8E5EA4E-5D83-4AFA-A1D5-CF9129669BB9}" destId="{95F914F5-E82F-4DAD-A315-B95F0DEF5D3D}" srcOrd="1" destOrd="0" presId="urn:microsoft.com/office/officeart/2005/8/layout/vList6"/>
    <dgm:cxn modelId="{54D7122C-66A2-4AEE-B03C-7887E3C37DD5}" type="presParOf" srcId="{86596F4B-90BB-4247-82F2-D5B28FFB4C4B}" destId="{742ABA58-4855-4CBE-9B35-77A1ED2CE4E6}" srcOrd="1" destOrd="0" presId="urn:microsoft.com/office/officeart/2005/8/layout/vList6"/>
    <dgm:cxn modelId="{E3736C57-BF9D-404C-A728-F6283321E2B0}" type="presParOf" srcId="{86596F4B-90BB-4247-82F2-D5B28FFB4C4B}" destId="{D604089A-595F-43D4-9D31-CED10B4BACCF}" srcOrd="2" destOrd="0" presId="urn:microsoft.com/office/officeart/2005/8/layout/vList6"/>
    <dgm:cxn modelId="{12E7CB22-AE6D-4BF2-993A-F477DFFBC21F}" type="presParOf" srcId="{D604089A-595F-43D4-9D31-CED10B4BACCF}" destId="{F634986E-093B-4BE4-A8A2-3344EF70189C}" srcOrd="0" destOrd="0" presId="urn:microsoft.com/office/officeart/2005/8/layout/vList6"/>
    <dgm:cxn modelId="{47C092A9-6CB6-4269-8EDE-DDC39D668BB2}" type="presParOf" srcId="{D604089A-595F-43D4-9D31-CED10B4BACCF}" destId="{60685DBF-2A46-4EFE-9A7B-4E792A980BF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48BA10-B7B4-4CA1-A5AD-50AD3930B3AD}" type="doc">
      <dgm:prSet loTypeId="urn:microsoft.com/office/officeart/2005/8/layout/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CCA19FDB-0278-4F69-9F1D-402D253AA047}">
      <dgm:prSet phldrT="[텍스트]"/>
      <dgm:spPr/>
      <dgm:t>
        <a:bodyPr/>
        <a:lstStyle/>
        <a:p>
          <a:pPr latinLnBrk="1"/>
          <a:r>
            <a:rPr lang="ko-KR" altLang="en-US" dirty="0" smtClean="0"/>
            <a:t>우주적창조</a:t>
          </a:r>
          <a:endParaRPr lang="ko-KR" altLang="en-US" dirty="0"/>
        </a:p>
      </dgm:t>
    </dgm:pt>
    <dgm:pt modelId="{2EDC12ED-98E4-4461-B698-355E5C790E79}" type="parTrans" cxnId="{397F7FCE-19A5-4CD3-9175-2B70BAE72522}">
      <dgm:prSet/>
      <dgm:spPr/>
      <dgm:t>
        <a:bodyPr/>
        <a:lstStyle/>
        <a:p>
          <a:pPr latinLnBrk="1"/>
          <a:endParaRPr lang="ko-KR" altLang="en-US"/>
        </a:p>
      </dgm:t>
    </dgm:pt>
    <dgm:pt modelId="{9CD95CC4-03F9-4BDD-8200-4D261A8D8F9B}" type="sibTrans" cxnId="{397F7FCE-19A5-4CD3-9175-2B70BAE72522}">
      <dgm:prSet/>
      <dgm:spPr/>
      <dgm:t>
        <a:bodyPr/>
        <a:lstStyle/>
        <a:p>
          <a:pPr latinLnBrk="1"/>
          <a:endParaRPr lang="ko-KR" altLang="en-US"/>
        </a:p>
      </dgm:t>
    </dgm:pt>
    <dgm:pt modelId="{431C6EE2-2E20-43C7-895D-0DB8657C26DC}">
      <dgm:prSet phldrT="[텍스트]"/>
      <dgm:spPr/>
      <dgm:t>
        <a:bodyPr/>
        <a:lstStyle/>
        <a:p>
          <a:pPr latinLnBrk="1"/>
          <a:r>
            <a:rPr lang="ko-KR" altLang="en-US" dirty="0" smtClean="0"/>
            <a:t>빛과 하늘</a:t>
          </a:r>
          <a:endParaRPr lang="ko-KR" altLang="en-US" dirty="0"/>
        </a:p>
      </dgm:t>
    </dgm:pt>
    <dgm:pt modelId="{04452CBF-FFE2-47FD-84F8-1EE2AD0C53C9}" type="parTrans" cxnId="{68D8B0AF-FE33-40AD-A24B-7922C9CFAA7C}">
      <dgm:prSet/>
      <dgm:spPr/>
      <dgm:t>
        <a:bodyPr/>
        <a:lstStyle/>
        <a:p>
          <a:pPr latinLnBrk="1"/>
          <a:endParaRPr lang="ko-KR" altLang="en-US"/>
        </a:p>
      </dgm:t>
    </dgm:pt>
    <dgm:pt modelId="{011D117D-6F6E-4E94-A0C8-A9838749854C}" type="sibTrans" cxnId="{68D8B0AF-FE33-40AD-A24B-7922C9CFAA7C}">
      <dgm:prSet/>
      <dgm:spPr/>
      <dgm:t>
        <a:bodyPr/>
        <a:lstStyle/>
        <a:p>
          <a:pPr latinLnBrk="1"/>
          <a:endParaRPr lang="ko-KR" altLang="en-US"/>
        </a:p>
      </dgm:t>
    </dgm:pt>
    <dgm:pt modelId="{DC6179A5-2AF3-407E-8001-A3440579D8C4}">
      <dgm:prSet phldrT="[텍스트]"/>
      <dgm:spPr/>
      <dgm:t>
        <a:bodyPr/>
        <a:lstStyle/>
        <a:p>
          <a:pPr latinLnBrk="1"/>
          <a:r>
            <a:rPr lang="ko-KR" altLang="en-US" dirty="0" smtClean="0"/>
            <a:t>지상 창조</a:t>
          </a:r>
          <a:endParaRPr lang="ko-KR" altLang="en-US" dirty="0"/>
        </a:p>
      </dgm:t>
    </dgm:pt>
    <dgm:pt modelId="{4D8F119A-55B0-41C4-ADB8-FCFF4274E2BD}" type="parTrans" cxnId="{5698E98D-A978-40A0-8E81-85CF95A39518}">
      <dgm:prSet/>
      <dgm:spPr/>
      <dgm:t>
        <a:bodyPr/>
        <a:lstStyle/>
        <a:p>
          <a:pPr latinLnBrk="1"/>
          <a:endParaRPr lang="ko-KR" altLang="en-US"/>
        </a:p>
      </dgm:t>
    </dgm:pt>
    <dgm:pt modelId="{36DC0C6F-B5DB-45A9-85F6-F995C41345F1}" type="sibTrans" cxnId="{5698E98D-A978-40A0-8E81-85CF95A39518}">
      <dgm:prSet/>
      <dgm:spPr/>
      <dgm:t>
        <a:bodyPr/>
        <a:lstStyle/>
        <a:p>
          <a:pPr latinLnBrk="1"/>
          <a:endParaRPr lang="ko-KR" altLang="en-US"/>
        </a:p>
      </dgm:t>
    </dgm:pt>
    <dgm:pt modelId="{602C2EDF-1E7C-4FE0-A8CA-1782F0823294}">
      <dgm:prSet phldrT="[텍스트]"/>
      <dgm:spPr/>
      <dgm:t>
        <a:bodyPr/>
        <a:lstStyle/>
        <a:p>
          <a:pPr latinLnBrk="1"/>
          <a:r>
            <a:rPr lang="ko-KR" altLang="en-US" dirty="0" smtClean="0"/>
            <a:t>땅과 식물</a:t>
          </a:r>
          <a:endParaRPr lang="ko-KR" altLang="en-US" dirty="0"/>
        </a:p>
      </dgm:t>
    </dgm:pt>
    <dgm:pt modelId="{9518C30D-12F7-4C54-A1B5-CDCEA7438A70}" type="parTrans" cxnId="{8105F679-2A9B-4E4F-B940-F84AEFEDD7AA}">
      <dgm:prSet/>
      <dgm:spPr/>
      <dgm:t>
        <a:bodyPr/>
        <a:lstStyle/>
        <a:p>
          <a:pPr latinLnBrk="1"/>
          <a:endParaRPr lang="ko-KR" altLang="en-US"/>
        </a:p>
      </dgm:t>
    </dgm:pt>
    <dgm:pt modelId="{273DABDF-BA75-4236-B05C-DA25366633DA}" type="sibTrans" cxnId="{8105F679-2A9B-4E4F-B940-F84AEFEDD7AA}">
      <dgm:prSet/>
      <dgm:spPr/>
      <dgm:t>
        <a:bodyPr/>
        <a:lstStyle/>
        <a:p>
          <a:pPr latinLnBrk="1"/>
          <a:endParaRPr lang="ko-KR" altLang="en-US"/>
        </a:p>
      </dgm:t>
    </dgm:pt>
    <dgm:pt modelId="{62716898-578E-4B0C-8585-FD1B15D1575F}" type="pres">
      <dgm:prSet presAssocID="{0548BA10-B7B4-4CA1-A5AD-50AD3930B3A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E25EEDE-4E57-46D1-8F78-BCB7BDB16A47}" type="pres">
      <dgm:prSet presAssocID="{CCA19FDB-0278-4F69-9F1D-402D253AA047}" presName="composite" presStyleCnt="0"/>
      <dgm:spPr/>
    </dgm:pt>
    <dgm:pt modelId="{9002A4B3-1D64-4A9B-82C3-EBFFF45D66C5}" type="pres">
      <dgm:prSet presAssocID="{CCA19FDB-0278-4F69-9F1D-402D253AA047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6E2BECB-1600-43C0-85F5-BB2EC87BCDC3}" type="pres">
      <dgm:prSet presAssocID="{CCA19FDB-0278-4F69-9F1D-402D253AA047}" presName="parSh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3922E564-2FF3-405E-A5FC-5E63E71366D7}" type="pres">
      <dgm:prSet presAssocID="{CCA19FDB-0278-4F69-9F1D-402D253AA047}" presName="desTx" presStyleLbl="fgAcc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67F00CA-1CAD-4C31-A135-2873990C674F}" type="pres">
      <dgm:prSet presAssocID="{9CD95CC4-03F9-4BDD-8200-4D261A8D8F9B}" presName="sibTrans" presStyleLbl="sibTrans2D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E8D55B31-8AE6-40A0-B64B-E336F49659BC}" type="pres">
      <dgm:prSet presAssocID="{9CD95CC4-03F9-4BDD-8200-4D261A8D8F9B}" presName="connTx" presStyleLbl="sibTrans2D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D0C7DC7A-5A1F-4E46-85C1-890C2717A624}" type="pres">
      <dgm:prSet presAssocID="{DC6179A5-2AF3-407E-8001-A3440579D8C4}" presName="composite" presStyleCnt="0"/>
      <dgm:spPr/>
    </dgm:pt>
    <dgm:pt modelId="{7A896448-2A96-40DF-BDBE-A3201B76D49D}" type="pres">
      <dgm:prSet presAssocID="{DC6179A5-2AF3-407E-8001-A3440579D8C4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7ACA170-0FFB-44CB-8B26-65CA91D65424}" type="pres">
      <dgm:prSet presAssocID="{DC6179A5-2AF3-407E-8001-A3440579D8C4}" presName="parSh" presStyleLbl="node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74BC0976-2234-4FED-A90E-7CEC492D773F}" type="pres">
      <dgm:prSet presAssocID="{DC6179A5-2AF3-407E-8001-A3440579D8C4}" presName="desTx" presStyleLbl="fg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BCDD496-E99E-461E-9E65-215BD38E4A90}" type="presOf" srcId="{0548BA10-B7B4-4CA1-A5AD-50AD3930B3AD}" destId="{62716898-578E-4B0C-8585-FD1B15D1575F}" srcOrd="0" destOrd="0" presId="urn:microsoft.com/office/officeart/2005/8/layout/process3"/>
    <dgm:cxn modelId="{68D8B0AF-FE33-40AD-A24B-7922C9CFAA7C}" srcId="{CCA19FDB-0278-4F69-9F1D-402D253AA047}" destId="{431C6EE2-2E20-43C7-895D-0DB8657C26DC}" srcOrd="0" destOrd="0" parTransId="{04452CBF-FFE2-47FD-84F8-1EE2AD0C53C9}" sibTransId="{011D117D-6F6E-4E94-A0C8-A9838749854C}"/>
    <dgm:cxn modelId="{8F6A7463-7C24-4298-84AE-59BF52CFF47C}" type="presOf" srcId="{602C2EDF-1E7C-4FE0-A8CA-1782F0823294}" destId="{74BC0976-2234-4FED-A90E-7CEC492D773F}" srcOrd="0" destOrd="0" presId="urn:microsoft.com/office/officeart/2005/8/layout/process3"/>
    <dgm:cxn modelId="{9E3252D6-5F08-4496-B120-D56A18FFDCC2}" type="presOf" srcId="{9CD95CC4-03F9-4BDD-8200-4D261A8D8F9B}" destId="{E8D55B31-8AE6-40A0-B64B-E336F49659BC}" srcOrd="1" destOrd="0" presId="urn:microsoft.com/office/officeart/2005/8/layout/process3"/>
    <dgm:cxn modelId="{C104D887-1EA7-40E5-8006-F1FDB9DDA6DA}" type="presOf" srcId="{CCA19FDB-0278-4F69-9F1D-402D253AA047}" destId="{9002A4B3-1D64-4A9B-82C3-EBFFF45D66C5}" srcOrd="0" destOrd="0" presId="urn:microsoft.com/office/officeart/2005/8/layout/process3"/>
    <dgm:cxn modelId="{397F7FCE-19A5-4CD3-9175-2B70BAE72522}" srcId="{0548BA10-B7B4-4CA1-A5AD-50AD3930B3AD}" destId="{CCA19FDB-0278-4F69-9F1D-402D253AA047}" srcOrd="0" destOrd="0" parTransId="{2EDC12ED-98E4-4461-B698-355E5C790E79}" sibTransId="{9CD95CC4-03F9-4BDD-8200-4D261A8D8F9B}"/>
    <dgm:cxn modelId="{5698E98D-A978-40A0-8E81-85CF95A39518}" srcId="{0548BA10-B7B4-4CA1-A5AD-50AD3930B3AD}" destId="{DC6179A5-2AF3-407E-8001-A3440579D8C4}" srcOrd="1" destOrd="0" parTransId="{4D8F119A-55B0-41C4-ADB8-FCFF4274E2BD}" sibTransId="{36DC0C6F-B5DB-45A9-85F6-F995C41345F1}"/>
    <dgm:cxn modelId="{25C153F9-3C2D-41D1-AD4E-D2BE172C5817}" type="presOf" srcId="{DC6179A5-2AF3-407E-8001-A3440579D8C4}" destId="{7A896448-2A96-40DF-BDBE-A3201B76D49D}" srcOrd="0" destOrd="0" presId="urn:microsoft.com/office/officeart/2005/8/layout/process3"/>
    <dgm:cxn modelId="{B8230954-B882-481E-828C-328501DDE4AA}" type="presOf" srcId="{DC6179A5-2AF3-407E-8001-A3440579D8C4}" destId="{27ACA170-0FFB-44CB-8B26-65CA91D65424}" srcOrd="1" destOrd="0" presId="urn:microsoft.com/office/officeart/2005/8/layout/process3"/>
    <dgm:cxn modelId="{EEECB9D9-4ACE-4B06-ADEF-553596FECEB3}" type="presOf" srcId="{9CD95CC4-03F9-4BDD-8200-4D261A8D8F9B}" destId="{C67F00CA-1CAD-4C31-A135-2873990C674F}" srcOrd="0" destOrd="0" presId="urn:microsoft.com/office/officeart/2005/8/layout/process3"/>
    <dgm:cxn modelId="{4DF46CAE-4249-487C-875A-3C0833692794}" type="presOf" srcId="{CCA19FDB-0278-4F69-9F1D-402D253AA047}" destId="{A6E2BECB-1600-43C0-85F5-BB2EC87BCDC3}" srcOrd="1" destOrd="0" presId="urn:microsoft.com/office/officeart/2005/8/layout/process3"/>
    <dgm:cxn modelId="{8105F679-2A9B-4E4F-B940-F84AEFEDD7AA}" srcId="{DC6179A5-2AF3-407E-8001-A3440579D8C4}" destId="{602C2EDF-1E7C-4FE0-A8CA-1782F0823294}" srcOrd="0" destOrd="0" parTransId="{9518C30D-12F7-4C54-A1B5-CDCEA7438A70}" sibTransId="{273DABDF-BA75-4236-B05C-DA25366633DA}"/>
    <dgm:cxn modelId="{0CC44961-0443-4D3B-BF00-997976188893}" type="presOf" srcId="{431C6EE2-2E20-43C7-895D-0DB8657C26DC}" destId="{3922E564-2FF3-405E-A5FC-5E63E71366D7}" srcOrd="0" destOrd="0" presId="urn:microsoft.com/office/officeart/2005/8/layout/process3"/>
    <dgm:cxn modelId="{40DAB1C0-E14D-4B0C-AA22-52C2A3EB033C}" type="presParOf" srcId="{62716898-578E-4B0C-8585-FD1B15D1575F}" destId="{EE25EEDE-4E57-46D1-8F78-BCB7BDB16A47}" srcOrd="0" destOrd="0" presId="urn:microsoft.com/office/officeart/2005/8/layout/process3"/>
    <dgm:cxn modelId="{EEC057B7-FDB7-4406-B4CE-852F59407014}" type="presParOf" srcId="{EE25EEDE-4E57-46D1-8F78-BCB7BDB16A47}" destId="{9002A4B3-1D64-4A9B-82C3-EBFFF45D66C5}" srcOrd="0" destOrd="0" presId="urn:microsoft.com/office/officeart/2005/8/layout/process3"/>
    <dgm:cxn modelId="{4503DA57-1E49-4CC2-BE72-992B65D001E9}" type="presParOf" srcId="{EE25EEDE-4E57-46D1-8F78-BCB7BDB16A47}" destId="{A6E2BECB-1600-43C0-85F5-BB2EC87BCDC3}" srcOrd="1" destOrd="0" presId="urn:microsoft.com/office/officeart/2005/8/layout/process3"/>
    <dgm:cxn modelId="{545ABBD1-1FDB-4785-B55E-3B74E5947DFC}" type="presParOf" srcId="{EE25EEDE-4E57-46D1-8F78-BCB7BDB16A47}" destId="{3922E564-2FF3-405E-A5FC-5E63E71366D7}" srcOrd="2" destOrd="0" presId="urn:microsoft.com/office/officeart/2005/8/layout/process3"/>
    <dgm:cxn modelId="{A492A465-4E37-4295-A97E-078A81436BB5}" type="presParOf" srcId="{62716898-578E-4B0C-8585-FD1B15D1575F}" destId="{C67F00CA-1CAD-4C31-A135-2873990C674F}" srcOrd="1" destOrd="0" presId="urn:microsoft.com/office/officeart/2005/8/layout/process3"/>
    <dgm:cxn modelId="{C9B81359-C1D0-4844-9702-F1D46C0306F6}" type="presParOf" srcId="{C67F00CA-1CAD-4C31-A135-2873990C674F}" destId="{E8D55B31-8AE6-40A0-B64B-E336F49659BC}" srcOrd="0" destOrd="0" presId="urn:microsoft.com/office/officeart/2005/8/layout/process3"/>
    <dgm:cxn modelId="{2406EC54-C9E9-4EE6-B6C7-CA37920EE83A}" type="presParOf" srcId="{62716898-578E-4B0C-8585-FD1B15D1575F}" destId="{D0C7DC7A-5A1F-4E46-85C1-890C2717A624}" srcOrd="2" destOrd="0" presId="urn:microsoft.com/office/officeart/2005/8/layout/process3"/>
    <dgm:cxn modelId="{A1839EE7-650F-4688-8BFD-4FA3E78863F1}" type="presParOf" srcId="{D0C7DC7A-5A1F-4E46-85C1-890C2717A624}" destId="{7A896448-2A96-40DF-BDBE-A3201B76D49D}" srcOrd="0" destOrd="0" presId="urn:microsoft.com/office/officeart/2005/8/layout/process3"/>
    <dgm:cxn modelId="{A252282B-D43C-4E1E-B171-866A4EACD786}" type="presParOf" srcId="{D0C7DC7A-5A1F-4E46-85C1-890C2717A624}" destId="{27ACA170-0FFB-44CB-8B26-65CA91D65424}" srcOrd="1" destOrd="0" presId="urn:microsoft.com/office/officeart/2005/8/layout/process3"/>
    <dgm:cxn modelId="{388408AB-F1DE-444A-BBE1-919C45727B2C}" type="presParOf" srcId="{D0C7DC7A-5A1F-4E46-85C1-890C2717A624}" destId="{74BC0976-2234-4FED-A90E-7CEC492D773F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9F2CD-A518-406B-B5A1-7DE9D0B2EF7A}">
      <dsp:nvSpPr>
        <dsp:cNvPr id="0" name=""/>
        <dsp:cNvSpPr/>
      </dsp:nvSpPr>
      <dsp:spPr>
        <a:xfrm>
          <a:off x="0" y="1200938"/>
          <a:ext cx="2254249" cy="225424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200" kern="1200" dirty="0" smtClean="0"/>
            <a:t>1:1~2:4a</a:t>
          </a:r>
          <a:endParaRPr lang="ko-KR" altLang="en-US" sz="3200" kern="1200" dirty="0"/>
        </a:p>
      </dsp:txBody>
      <dsp:txXfrm>
        <a:off x="330127" y="1531065"/>
        <a:ext cx="1593995" cy="1593995"/>
      </dsp:txXfrm>
    </dsp:sp>
    <dsp:sp modelId="{E1B4B9DE-0793-49A9-BBA6-12EAF13F3115}">
      <dsp:nvSpPr>
        <dsp:cNvPr id="0" name=""/>
        <dsp:cNvSpPr/>
      </dsp:nvSpPr>
      <dsp:spPr>
        <a:xfrm rot="18962586">
          <a:off x="2215583" y="2000515"/>
          <a:ext cx="75672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6727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45C586-5C2C-494F-8ABB-93AEEE8ECE4E}">
      <dsp:nvSpPr>
        <dsp:cNvPr id="0" name=""/>
        <dsp:cNvSpPr/>
      </dsp:nvSpPr>
      <dsp:spPr>
        <a:xfrm rot="13253673">
          <a:off x="5174226" y="1972457"/>
          <a:ext cx="71660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16609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B400C-500A-4A75-A7B3-022852ABA838}">
      <dsp:nvSpPr>
        <dsp:cNvPr id="0" name=""/>
        <dsp:cNvSpPr/>
      </dsp:nvSpPr>
      <dsp:spPr>
        <a:xfrm>
          <a:off x="2866316" y="1737886"/>
          <a:ext cx="263490" cy="0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F2C231-CFEC-42ED-BD22-1B48B14BCE1A}">
      <dsp:nvSpPr>
        <dsp:cNvPr id="0" name=""/>
        <dsp:cNvSpPr/>
      </dsp:nvSpPr>
      <dsp:spPr>
        <a:xfrm>
          <a:off x="3129807" y="1177371"/>
          <a:ext cx="1868385" cy="112103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solidFill>
                <a:schemeClr val="tx1"/>
              </a:solidFill>
            </a:rPr>
            <a:t>계획적 구조</a:t>
          </a:r>
          <a:endParaRPr lang="ko-KR" altLang="en-US" sz="2000" b="1" kern="1200" dirty="0">
            <a:solidFill>
              <a:schemeClr val="tx1"/>
            </a:solidFill>
          </a:endParaRPr>
        </a:p>
      </dsp:txBody>
      <dsp:txXfrm>
        <a:off x="3129807" y="1177371"/>
        <a:ext cx="1868385" cy="1121031"/>
      </dsp:txXfrm>
    </dsp:sp>
    <dsp:sp modelId="{6E657691-D029-4DD0-8272-5C3CD6E7150D}">
      <dsp:nvSpPr>
        <dsp:cNvPr id="0" name=""/>
        <dsp:cNvSpPr/>
      </dsp:nvSpPr>
      <dsp:spPr>
        <a:xfrm>
          <a:off x="4998192" y="1737886"/>
          <a:ext cx="263490" cy="0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763766-B9DD-4A67-8BEB-3E4B14C88F96}">
      <dsp:nvSpPr>
        <dsp:cNvPr id="0" name=""/>
        <dsp:cNvSpPr/>
      </dsp:nvSpPr>
      <dsp:spPr>
        <a:xfrm rot="2344366">
          <a:off x="2243099" y="2604156"/>
          <a:ext cx="70242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02424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D56F4F-7A5A-4283-8BE1-CB9BE2CBC6F6}">
      <dsp:nvSpPr>
        <dsp:cNvPr id="0" name=""/>
        <dsp:cNvSpPr/>
      </dsp:nvSpPr>
      <dsp:spPr>
        <a:xfrm rot="8243294">
          <a:off x="5163747" y="2576098"/>
          <a:ext cx="73683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36837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88B2D-259F-4E3D-8CE7-1EB88049D0E2}">
      <dsp:nvSpPr>
        <dsp:cNvPr id="0" name=""/>
        <dsp:cNvSpPr/>
      </dsp:nvSpPr>
      <dsp:spPr>
        <a:xfrm>
          <a:off x="2866974" y="2825528"/>
          <a:ext cx="263345" cy="0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C3A652-6F1F-4631-AE7E-025B9F5AC1AD}">
      <dsp:nvSpPr>
        <dsp:cNvPr id="0" name=""/>
        <dsp:cNvSpPr/>
      </dsp:nvSpPr>
      <dsp:spPr>
        <a:xfrm>
          <a:off x="3130320" y="2298402"/>
          <a:ext cx="1867359" cy="105425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b="1" kern="1200" dirty="0" smtClean="0"/>
            <a:t>반복적 관용구</a:t>
          </a:r>
          <a:endParaRPr lang="ko-KR" altLang="en-US" sz="1800" b="1" kern="1200" dirty="0"/>
        </a:p>
      </dsp:txBody>
      <dsp:txXfrm>
        <a:off x="3130320" y="2298402"/>
        <a:ext cx="1867359" cy="1054251"/>
      </dsp:txXfrm>
    </dsp:sp>
    <dsp:sp modelId="{DF4CAAF4-F1F4-4B83-97FB-168D4CB8755A}">
      <dsp:nvSpPr>
        <dsp:cNvPr id="0" name=""/>
        <dsp:cNvSpPr/>
      </dsp:nvSpPr>
      <dsp:spPr>
        <a:xfrm>
          <a:off x="4997679" y="2825528"/>
          <a:ext cx="263345" cy="0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3EEE7A-52FE-4CAE-BE01-F388F7FDFBA8}">
      <dsp:nvSpPr>
        <dsp:cNvPr id="0" name=""/>
        <dsp:cNvSpPr/>
      </dsp:nvSpPr>
      <dsp:spPr>
        <a:xfrm>
          <a:off x="5870330" y="1137887"/>
          <a:ext cx="2254249" cy="2254249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2400" b="1" kern="1200" dirty="0" smtClean="0"/>
            <a:t>제사장 </a:t>
          </a:r>
          <a:endParaRPr lang="en-US" altLang="ko-KR" sz="2400" b="1" kern="1200" dirty="0" smtClean="0"/>
        </a:p>
        <a:p>
          <a:pPr lvl="0" algn="ctr" defTabSz="1066800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2400" b="1" kern="1200" dirty="0" smtClean="0"/>
            <a:t>문서</a:t>
          </a:r>
          <a:r>
            <a:rPr lang="en-US" altLang="ko-KR" sz="2400" b="1" kern="1200" dirty="0" smtClean="0"/>
            <a:t>(P)</a:t>
          </a:r>
          <a:r>
            <a:rPr lang="ko-KR" altLang="en-US" sz="2400" b="1" kern="1200" dirty="0" smtClean="0"/>
            <a:t>에</a:t>
          </a:r>
          <a:endParaRPr lang="en-US" altLang="ko-KR" sz="2400" b="1" kern="1200" dirty="0" smtClean="0"/>
        </a:p>
        <a:p>
          <a:pPr lvl="0" algn="ctr" defTabSz="1066800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2400" b="1" kern="1200" dirty="0" smtClean="0"/>
            <a:t>소급</a:t>
          </a:r>
          <a:endParaRPr lang="ko-KR" altLang="en-US" sz="2400" b="1" kern="1200" dirty="0"/>
        </a:p>
      </dsp:txBody>
      <dsp:txXfrm>
        <a:off x="6200457" y="1468014"/>
        <a:ext cx="1593995" cy="15939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F914F5-E82F-4DAD-A315-B95F0DEF5D3D}">
      <dsp:nvSpPr>
        <dsp:cNvPr id="0" name=""/>
        <dsp:cNvSpPr/>
      </dsp:nvSpPr>
      <dsp:spPr>
        <a:xfrm>
          <a:off x="1540161" y="272"/>
          <a:ext cx="2310241" cy="10620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800" b="1" kern="1200" dirty="0" smtClean="0"/>
            <a:t>밝음 혹은 환함</a:t>
          </a:r>
          <a:endParaRPr lang="ko-KR" altLang="en-US" sz="1800" b="1" kern="1200" dirty="0"/>
        </a:p>
        <a:p>
          <a:pPr marL="171450" lvl="1" indent="-17145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800" b="1" kern="1200" dirty="0" smtClean="0"/>
            <a:t>可視</a:t>
          </a:r>
          <a:endParaRPr lang="ko-KR" altLang="en-US" sz="1800" b="1" kern="1200" dirty="0"/>
        </a:p>
      </dsp:txBody>
      <dsp:txXfrm>
        <a:off x="1540161" y="133024"/>
        <a:ext cx="1911985" cy="796511"/>
      </dsp:txXfrm>
    </dsp:sp>
    <dsp:sp modelId="{3EA7BA66-2B7A-468D-9BAD-0586D925185E}">
      <dsp:nvSpPr>
        <dsp:cNvPr id="0" name=""/>
        <dsp:cNvSpPr/>
      </dsp:nvSpPr>
      <dsp:spPr>
        <a:xfrm>
          <a:off x="0" y="272"/>
          <a:ext cx="1540161" cy="106201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900" kern="1200" dirty="0" smtClean="0"/>
            <a:t>빛</a:t>
          </a:r>
          <a:endParaRPr lang="ko-KR" altLang="en-US" sz="3900" kern="1200" dirty="0"/>
        </a:p>
      </dsp:txBody>
      <dsp:txXfrm>
        <a:off x="51843" y="52115"/>
        <a:ext cx="1436475" cy="958329"/>
      </dsp:txXfrm>
    </dsp:sp>
    <dsp:sp modelId="{60685DBF-2A46-4EFE-9A7B-4E792A980BFD}">
      <dsp:nvSpPr>
        <dsp:cNvPr id="0" name=""/>
        <dsp:cNvSpPr/>
      </dsp:nvSpPr>
      <dsp:spPr>
        <a:xfrm>
          <a:off x="1540161" y="1168489"/>
          <a:ext cx="2310241" cy="10620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800" b="1" kern="1200" dirty="0" smtClean="0"/>
            <a:t>어둠</a:t>
          </a:r>
          <a:endParaRPr lang="ko-KR" altLang="en-US" sz="1800" b="1" kern="1200" dirty="0"/>
        </a:p>
        <a:p>
          <a:pPr marL="171450" lvl="1" indent="-171450" algn="l" defTabSz="8001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800" b="1" kern="1200" dirty="0" smtClean="0"/>
            <a:t>不可視</a:t>
          </a:r>
          <a:endParaRPr lang="ko-KR" altLang="en-US" sz="1800" b="1" kern="1200" dirty="0"/>
        </a:p>
      </dsp:txBody>
      <dsp:txXfrm>
        <a:off x="1540161" y="1301241"/>
        <a:ext cx="1911985" cy="796511"/>
      </dsp:txXfrm>
    </dsp:sp>
    <dsp:sp modelId="{F634986E-093B-4BE4-A8A2-3344EF70189C}">
      <dsp:nvSpPr>
        <dsp:cNvPr id="0" name=""/>
        <dsp:cNvSpPr/>
      </dsp:nvSpPr>
      <dsp:spPr>
        <a:xfrm>
          <a:off x="0" y="1168489"/>
          <a:ext cx="1540161" cy="1062015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900" kern="1200" dirty="0" smtClean="0"/>
            <a:t>흑암</a:t>
          </a:r>
          <a:endParaRPr lang="ko-KR" altLang="en-US" sz="3900" kern="1200" dirty="0"/>
        </a:p>
      </dsp:txBody>
      <dsp:txXfrm>
        <a:off x="51843" y="1220332"/>
        <a:ext cx="1436475" cy="9583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F9777-3304-4E4E-A90C-041657C1F30E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5821B-13EB-4F13-BF00-95F77959B9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8040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821B-13EB-4F13-BF00-95F77959B9C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464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1656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65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157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7829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189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5324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30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689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직사각형 4"/>
          <p:cNvSpPr/>
          <p:nvPr userDrawn="1"/>
        </p:nvSpPr>
        <p:spPr>
          <a:xfrm>
            <a:off x="10006204" y="154635"/>
            <a:ext cx="18902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ko-KR" altLang="ko-KR" sz="1600" b="1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창세기 </a:t>
            </a:r>
            <a:r>
              <a:rPr lang="en-US" altLang="ko-KR" sz="1600" b="1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1:1 – 2:4a </a:t>
            </a:r>
          </a:p>
        </p:txBody>
      </p:sp>
    </p:spTree>
    <p:extLst>
      <p:ext uri="{BB962C8B-B14F-4D97-AF65-F5344CB8AC3E}">
        <p14:creationId xmlns:p14="http://schemas.microsoft.com/office/powerpoint/2010/main" val="188851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157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9457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4177D-DEA1-4F13-9294-28A133EBE39C}" type="datetimeFigureOut">
              <a:rPr lang="ko-KR" altLang="en-US" smtClean="0"/>
              <a:t>2017-09-11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F4A3E-3499-48AC-85F1-10D2CC007C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394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20" t="17157" r="32242" b="49123"/>
          <a:stretch/>
        </p:blipFill>
        <p:spPr>
          <a:xfrm>
            <a:off x="0" y="2313"/>
            <a:ext cx="12192000" cy="68452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759844" y="1282269"/>
            <a:ext cx="443583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b="1" dirty="0" smtClean="0">
                <a:latin typeface="+mj-lt"/>
              </a:rPr>
              <a:t>창세기 </a:t>
            </a:r>
            <a:r>
              <a:rPr lang="en-US" altLang="ko-KR" sz="6000" b="1" dirty="0" smtClean="0">
                <a:latin typeface="+mj-lt"/>
              </a:rPr>
              <a:t>1</a:t>
            </a:r>
            <a:r>
              <a:rPr lang="ko-KR" altLang="en-US" sz="6000" b="1" dirty="0" smtClean="0">
                <a:latin typeface="+mj-lt"/>
              </a:rPr>
              <a:t>장</a:t>
            </a:r>
            <a:endParaRPr lang="en-US" altLang="ko-KR" sz="6000" b="1" dirty="0" smtClean="0">
              <a:latin typeface="+mj-lt"/>
            </a:endParaRPr>
          </a:p>
          <a:p>
            <a:r>
              <a:rPr lang="en-US" altLang="ko-KR" sz="6000" b="1" dirty="0" smtClean="0">
                <a:latin typeface="+mj-lt"/>
              </a:rPr>
              <a:t>(1:1 ~ 2:4a)</a:t>
            </a:r>
            <a:endParaRPr lang="ko-KR" altLang="en-US" sz="6000" b="1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18635" y="5029201"/>
            <a:ext cx="26869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/>
              <a:t>발표자</a:t>
            </a:r>
            <a:r>
              <a:rPr lang="en-US" altLang="ko-KR" sz="2800" b="1" dirty="0" smtClean="0"/>
              <a:t>: </a:t>
            </a:r>
            <a:r>
              <a:rPr lang="ko-KR" altLang="en-US" sz="2800" b="1" dirty="0" smtClean="0"/>
              <a:t>김 명희</a:t>
            </a:r>
            <a:endParaRPr lang="en-US" altLang="ko-KR" sz="2800" b="1" dirty="0" smtClean="0"/>
          </a:p>
          <a:p>
            <a:r>
              <a:rPr lang="en-US" altLang="ko-KR" sz="2800" b="1" dirty="0" smtClean="0"/>
              <a:t>2017. Sept. 11</a:t>
            </a:r>
            <a:endParaRPr lang="ko-KR" altLang="en-US" sz="2800" b="1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3342290" y="3221261"/>
            <a:ext cx="508175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973571" y="3564752"/>
            <a:ext cx="60083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b="1" smtClean="0">
                <a:solidFill>
                  <a:srgbClr val="0000FF"/>
                </a:solidFill>
              </a:rPr>
              <a:t>모세오경문헌연구 세미나</a:t>
            </a:r>
            <a:endParaRPr lang="ko-KR" altLang="en-US" sz="4000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57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208690" y="1145628"/>
            <a:ext cx="3661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창조이야기의 대칭적 구조와 배열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3142445" y="1514960"/>
            <a:ext cx="6194738" cy="5182053"/>
            <a:chOff x="3039480" y="1719163"/>
            <a:chExt cx="5221651" cy="4850533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63" t="2145" r="28621" b="57096"/>
            <a:stretch/>
          </p:blipFill>
          <p:spPr>
            <a:xfrm>
              <a:off x="3039480" y="1719163"/>
              <a:ext cx="5221651" cy="2075071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63" t="50530" r="28621" b="42497"/>
            <a:stretch/>
          </p:blipFill>
          <p:spPr>
            <a:xfrm>
              <a:off x="3194009" y="6214694"/>
              <a:ext cx="4912592" cy="355002"/>
            </a:xfrm>
            <a:prstGeom prst="rect">
              <a:avLst/>
            </a:prstGeom>
          </p:spPr>
        </p:pic>
        <p:pic>
          <p:nvPicPr>
            <p:cNvPr id="8" name="그림 7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63" t="57885" r="28621" b="4956"/>
            <a:stretch/>
          </p:blipFill>
          <p:spPr>
            <a:xfrm>
              <a:off x="3039480" y="4322832"/>
              <a:ext cx="5221651" cy="1891862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1208690" y="1924748"/>
            <a:ext cx="16514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구조적 대구법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 smtClean="0"/>
              <a:t>내용상 대응성</a:t>
            </a:r>
            <a:endParaRPr lang="ko-KR" alt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08813" y="154635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Ⅰ. </a:t>
            </a:r>
            <a:r>
              <a:rPr lang="ko-KR" altLang="en-US" sz="2400" b="1" dirty="0" smtClean="0"/>
              <a:t>양식과 구조</a:t>
            </a:r>
            <a:endParaRPr lang="ko-KR" alt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00151" y="385085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시간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35390" y="385085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하늘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82754" y="385085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땅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36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580136"/>
              </p:ext>
            </p:extLst>
          </p:nvPr>
        </p:nvGraphicFramePr>
        <p:xfrm>
          <a:off x="1338319" y="1957588"/>
          <a:ext cx="9505691" cy="45619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5864">
                  <a:extLst>
                    <a:ext uri="{9D8B030D-6E8A-4147-A177-3AD203B41FA5}">
                      <a16:colId xmlns:a16="http://schemas.microsoft.com/office/drawing/2014/main" xmlns="" val="1970520946"/>
                    </a:ext>
                  </a:extLst>
                </a:gridCol>
                <a:gridCol w="2363657">
                  <a:extLst>
                    <a:ext uri="{9D8B030D-6E8A-4147-A177-3AD203B41FA5}">
                      <a16:colId xmlns:a16="http://schemas.microsoft.com/office/drawing/2014/main" xmlns="" val="539398016"/>
                    </a:ext>
                  </a:extLst>
                </a:gridCol>
                <a:gridCol w="2232342">
                  <a:extLst>
                    <a:ext uri="{9D8B030D-6E8A-4147-A177-3AD203B41FA5}">
                      <a16:colId xmlns:a16="http://schemas.microsoft.com/office/drawing/2014/main" xmlns="" val="1888063783"/>
                    </a:ext>
                  </a:extLst>
                </a:gridCol>
                <a:gridCol w="2713828">
                  <a:extLst>
                    <a:ext uri="{9D8B030D-6E8A-4147-A177-3AD203B41FA5}">
                      <a16:colId xmlns:a16="http://schemas.microsoft.com/office/drawing/2014/main" xmlns="" val="1176190922"/>
                    </a:ext>
                  </a:extLst>
                </a:gridCol>
              </a:tblGrid>
              <a:tr h="35618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/>
                        <a:t>관용적 공식</a:t>
                      </a:r>
                      <a:endParaRPr lang="ko-KR" altLang="en-US" sz="16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/>
                        <a:t>내용</a:t>
                      </a:r>
                      <a:endParaRPr lang="ko-KR" altLang="en-US" sz="16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/>
                        <a:t>본문</a:t>
                      </a:r>
                      <a:endParaRPr lang="ko-KR" altLang="en-US" sz="16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smtClean="0"/>
                        <a:t>의미</a:t>
                      </a:r>
                      <a:endParaRPr lang="ko-KR" altLang="en-US" sz="16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424327"/>
                  </a:ext>
                </a:extLst>
              </a:tr>
              <a:tr h="60082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1. </a:t>
                      </a:r>
                      <a:r>
                        <a:rPr lang="ko-KR" altLang="en-US" sz="1600" dirty="0" smtClean="0"/>
                        <a:t>명령의 소개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하나님이 가라사대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3, 6, 9, 11, 14, 20, 24, 26, 28, 29</a:t>
                      </a:r>
                      <a:r>
                        <a:rPr lang="ko-KR" altLang="en-US" sz="1600" dirty="0" smtClean="0"/>
                        <a:t>절 </a:t>
                      </a:r>
                      <a:r>
                        <a:rPr lang="en-US" altLang="ko-KR" sz="1600" dirty="0" smtClean="0"/>
                        <a:t>(10</a:t>
                      </a:r>
                      <a:r>
                        <a:rPr lang="ko-KR" altLang="en-US" sz="1600" dirty="0" smtClean="0"/>
                        <a:t>회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창조의 모든 사건은 하나님의 권세 있는 말씀에 기인</a:t>
                      </a:r>
                      <a:endParaRPr lang="ko-KR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698617946"/>
                  </a:ext>
                </a:extLst>
              </a:tr>
              <a:tr h="60082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2. </a:t>
                      </a:r>
                      <a:r>
                        <a:rPr lang="ko-KR" altLang="en-US" sz="1600" dirty="0" smtClean="0"/>
                        <a:t>명령의 지시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…</a:t>
                      </a:r>
                      <a:r>
                        <a:rPr lang="ko-KR" altLang="en-US" sz="1600" dirty="0" smtClean="0"/>
                        <a:t>이 있으라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3, 6, 9, 11, 14, 20, 24, 26</a:t>
                      </a:r>
                      <a:r>
                        <a:rPr lang="ko-KR" altLang="en-US" sz="1600" dirty="0" smtClean="0"/>
                        <a:t>절 </a:t>
                      </a:r>
                      <a:r>
                        <a:rPr lang="en-US" altLang="ko-KR" sz="1600" dirty="0" smtClean="0"/>
                        <a:t>(8</a:t>
                      </a:r>
                      <a:r>
                        <a:rPr lang="ko-KR" altLang="en-US" sz="1600" dirty="0" smtClean="0"/>
                        <a:t>회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 smtClean="0"/>
                        <a:t>유시브</a:t>
                      </a:r>
                      <a:r>
                        <a:rPr lang="en-US" altLang="ko-KR" sz="1600" dirty="0" smtClean="0"/>
                        <a:t>(</a:t>
                      </a:r>
                      <a:r>
                        <a:rPr lang="he-IL" altLang="ko-KR" sz="1600" dirty="0" smtClean="0"/>
                        <a:t>יְחִי</a:t>
                      </a:r>
                      <a:r>
                        <a:rPr lang="en-US" altLang="ko-KR" sz="1600" dirty="0" smtClean="0"/>
                        <a:t>) </a:t>
                      </a:r>
                      <a:r>
                        <a:rPr lang="ko-KR" altLang="en-US" sz="1600" dirty="0" smtClean="0"/>
                        <a:t>형태의 명령형</a:t>
                      </a:r>
                      <a:endParaRPr lang="ko-KR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36389226"/>
                  </a:ext>
                </a:extLst>
              </a:tr>
              <a:tr h="60082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3. </a:t>
                      </a:r>
                      <a:r>
                        <a:rPr lang="ko-KR" altLang="en-US" sz="1600" dirty="0" smtClean="0"/>
                        <a:t>명령의 성취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그대로 되니라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3, 7, 9, 1, 15, 24, 30</a:t>
                      </a:r>
                      <a:r>
                        <a:rPr lang="ko-KR" altLang="en-US" sz="1600" dirty="0" smtClean="0"/>
                        <a:t>절 </a:t>
                      </a:r>
                      <a:r>
                        <a:rPr lang="en-US" altLang="ko-KR" sz="1600" dirty="0" smtClean="0"/>
                        <a:t>(7</a:t>
                      </a:r>
                      <a:r>
                        <a:rPr lang="ko-KR" altLang="en-US" sz="1600" dirty="0" smtClean="0"/>
                        <a:t>회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하나님의 말씀의 권위와 하나님의 창조의 위대성</a:t>
                      </a:r>
                      <a:endParaRPr lang="ko-KR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159263128"/>
                  </a:ext>
                </a:extLst>
              </a:tr>
              <a:tr h="60082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4. </a:t>
                      </a:r>
                      <a:r>
                        <a:rPr lang="ko-KR" altLang="en-US" sz="1600" dirty="0" smtClean="0"/>
                        <a:t>행위의 묘사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하나님이 </a:t>
                      </a:r>
                      <a:r>
                        <a:rPr lang="ko-KR" altLang="en-US" sz="1600" dirty="0" err="1" smtClean="0"/>
                        <a:t>만드사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4,</a:t>
                      </a:r>
                      <a:r>
                        <a:rPr lang="en-US" altLang="ko-KR" sz="1600" baseline="0" dirty="0" smtClean="0"/>
                        <a:t> 7, 12, 16, 21, 25, 27</a:t>
                      </a:r>
                      <a:r>
                        <a:rPr lang="ko-KR" altLang="en-US" sz="1600" baseline="0" dirty="0" smtClean="0"/>
                        <a:t>절 </a:t>
                      </a:r>
                      <a:r>
                        <a:rPr lang="en-US" altLang="ko-KR" sz="1600" baseline="0" dirty="0" smtClean="0"/>
                        <a:t>(7</a:t>
                      </a:r>
                      <a:r>
                        <a:rPr lang="ko-KR" altLang="en-US" sz="1600" baseline="0" dirty="0" smtClean="0"/>
                        <a:t>회</a:t>
                      </a:r>
                      <a:r>
                        <a:rPr lang="en-US" altLang="ko-KR" sz="1600" baseline="0" dirty="0" smtClean="0"/>
                        <a:t>) 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하나님의 창조의 실천</a:t>
                      </a:r>
                      <a:endParaRPr lang="ko-KR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860981024"/>
                  </a:ext>
                </a:extLst>
              </a:tr>
              <a:tr h="60082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5. </a:t>
                      </a:r>
                      <a:r>
                        <a:rPr lang="ko-KR" altLang="en-US" sz="1600" dirty="0" smtClean="0"/>
                        <a:t>이름을 지음 혹은 </a:t>
                      </a:r>
                      <a:endParaRPr lang="en-US" altLang="ko-KR" sz="1600" dirty="0" smtClean="0"/>
                    </a:p>
                    <a:p>
                      <a:pPr latinLnBrk="1"/>
                      <a:r>
                        <a:rPr lang="en-US" altLang="ko-KR" sz="1600" dirty="0" smtClean="0"/>
                        <a:t>   </a:t>
                      </a:r>
                      <a:r>
                        <a:rPr lang="ko-KR" altLang="en-US" sz="1600" dirty="0" smtClean="0"/>
                        <a:t>축복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…</a:t>
                      </a:r>
                      <a:r>
                        <a:rPr lang="ko-KR" altLang="en-US" sz="1600" dirty="0" smtClean="0"/>
                        <a:t>을 </a:t>
                      </a:r>
                      <a:r>
                        <a:rPr lang="en-US" altLang="ko-KR" sz="1600" dirty="0" smtClean="0"/>
                        <a:t>…</a:t>
                      </a:r>
                      <a:r>
                        <a:rPr lang="ko-KR" altLang="en-US" sz="1600" dirty="0" smtClean="0"/>
                        <a:t>라고 칭하시고 복을 주어 가라사대 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5(x2), 8, 10(x2)</a:t>
                      </a:r>
                      <a:r>
                        <a:rPr lang="ko-KR" altLang="en-US" sz="1600" dirty="0" smtClean="0"/>
                        <a:t>절 </a:t>
                      </a:r>
                      <a:r>
                        <a:rPr lang="en-US" altLang="ko-KR" sz="1600" dirty="0" smtClean="0"/>
                        <a:t>(5</a:t>
                      </a:r>
                      <a:r>
                        <a:rPr lang="ko-KR" altLang="en-US" sz="1600" dirty="0" smtClean="0"/>
                        <a:t>회</a:t>
                      </a:r>
                      <a:r>
                        <a:rPr lang="en-US" altLang="ko-KR" sz="1600" dirty="0" smtClean="0"/>
                        <a:t>) 22, 28</a:t>
                      </a:r>
                      <a:r>
                        <a:rPr lang="ko-KR" altLang="en-US" sz="1600" dirty="0" smtClean="0"/>
                        <a:t>절 </a:t>
                      </a:r>
                      <a:r>
                        <a:rPr lang="en-US" altLang="ko-KR" sz="1600" dirty="0" smtClean="0"/>
                        <a:t>(2</a:t>
                      </a:r>
                      <a:r>
                        <a:rPr lang="ko-KR" altLang="en-US" sz="1600" dirty="0" smtClean="0"/>
                        <a:t>회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창조 후의 하나님의 행위</a:t>
                      </a:r>
                      <a:endParaRPr lang="ko-KR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08568715"/>
                  </a:ext>
                </a:extLst>
              </a:tr>
              <a:tr h="60082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6. </a:t>
                      </a:r>
                      <a:r>
                        <a:rPr lang="ko-KR" altLang="en-US" sz="1600" dirty="0" smtClean="0"/>
                        <a:t>창조의 평가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하나님이 보시기에 좋았더라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4, 10, 12, 18, 21, 25, 31</a:t>
                      </a:r>
                      <a:r>
                        <a:rPr lang="ko-KR" altLang="en-US" sz="1600" dirty="0" smtClean="0"/>
                        <a:t>절 </a:t>
                      </a:r>
                      <a:r>
                        <a:rPr lang="en-US" altLang="ko-KR" sz="1600" dirty="0" smtClean="0"/>
                        <a:t>(7</a:t>
                      </a:r>
                      <a:r>
                        <a:rPr lang="ko-KR" altLang="en-US" sz="1600" dirty="0" smtClean="0"/>
                        <a:t>회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창조에 대한 동의와 승인</a:t>
                      </a:r>
                      <a:endParaRPr lang="ko-KR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284752651"/>
                  </a:ext>
                </a:extLst>
              </a:tr>
              <a:tr h="60082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7. </a:t>
                      </a:r>
                      <a:r>
                        <a:rPr lang="ko-KR" altLang="en-US" sz="1600" dirty="0" smtClean="0"/>
                        <a:t>날의 선포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저녁이 되며 아침이 되니 이는 </a:t>
                      </a:r>
                      <a:r>
                        <a:rPr lang="en-US" altLang="ko-KR" sz="1600" dirty="0" smtClean="0"/>
                        <a:t>…</a:t>
                      </a:r>
                      <a:r>
                        <a:rPr lang="ko-KR" altLang="en-US" sz="1600" dirty="0" smtClean="0"/>
                        <a:t>째 날이니라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5, 8, 13, 19, 23, 31</a:t>
                      </a:r>
                      <a:r>
                        <a:rPr lang="ko-KR" altLang="en-US" sz="1600" dirty="0" smtClean="0"/>
                        <a:t>절 </a:t>
                      </a:r>
                      <a:r>
                        <a:rPr lang="en-US" altLang="ko-KR" sz="1600" dirty="0" smtClean="0"/>
                        <a:t>(6</a:t>
                      </a:r>
                      <a:r>
                        <a:rPr lang="ko-KR" altLang="en-US" sz="1600" dirty="0" smtClean="0"/>
                        <a:t>회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시간의 진술과 창조의 질서</a:t>
                      </a:r>
                      <a:endParaRPr lang="ko-KR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7607072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08690" y="1052391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관용구의 반복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2744" y="925648"/>
            <a:ext cx="3706464" cy="7833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600" dirty="0" smtClean="0">
                <a:solidFill>
                  <a:srgbClr val="0000FF"/>
                </a:solidFill>
              </a:rPr>
              <a:t>하나님 창조에 대한 강한 인상 제공</a:t>
            </a:r>
            <a:endParaRPr lang="en-US" altLang="ko-KR" sz="1600" dirty="0" smtClean="0">
              <a:solidFill>
                <a:srgbClr val="0000FF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600" dirty="0" smtClean="0">
                <a:solidFill>
                  <a:srgbClr val="0000FF"/>
                </a:solidFill>
              </a:rPr>
              <a:t>문학적 미적 효과 달성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8813" y="154635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Ⅰ. </a:t>
            </a:r>
            <a:r>
              <a:rPr lang="ko-KR" altLang="en-US" sz="2400" b="1" dirty="0" smtClean="0"/>
              <a:t>양식과 구조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698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134311" y="1023991"/>
            <a:ext cx="5376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서론과 결론의 대칭구조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히브리어 문체상 대응성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08690" y="1569656"/>
            <a:ext cx="1253869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서론 </a:t>
            </a:r>
            <a:r>
              <a:rPr lang="en-US" altLang="ko-KR" dirty="0" smtClean="0"/>
              <a:t>1:1-2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08690" y="3554811"/>
            <a:ext cx="1253869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dirty="0"/>
              <a:t>결</a:t>
            </a:r>
            <a:r>
              <a:rPr lang="ko-KR" altLang="en-US" dirty="0" smtClean="0"/>
              <a:t>론 </a:t>
            </a:r>
            <a:r>
              <a:rPr lang="en-US" altLang="ko-KR" dirty="0" smtClean="0"/>
              <a:t>2:1-3</a:t>
            </a:r>
            <a:endParaRPr lang="ko-KR" altLang="en-US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897048" y="1532858"/>
            <a:ext cx="41726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ב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ְּרֵאשִׁית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בָּרָא 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אֱלֹהִים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אֵת 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הַשָּׁמַיִם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וְאֵת 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הָאָרֶץ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׃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047999" y="1842796"/>
            <a:ext cx="73362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וְהָאָרֶץ הָיְתָה תֹהוּ וָבֹהוּ וְחֹשֶׁךְ עַל־פְּנֵי תְהֹום וְרוּחַ אֱלֹהִים מְרַחֶפֶת עַל־פְּנֵי הַמָּיִם׃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7074208" y="3617110"/>
            <a:ext cx="309004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וַיְכֻלּוּ 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הַשָּׁמַיִם וְהָאָרֶץ 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וְכָל־צְבָאָם׃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984667" y="3986442"/>
            <a:ext cx="80849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וַיְכַל א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ֱלֹהִים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בַּיֹּום הַשְּׁבִיעִי מְלַאכְתֹּו אֲשֶׁר עָשָׂה וַיִּשְׁבֹּת בַּיֹּום הַשְּׁבִיעִי מִכָּל־מְלַאכְתֹּו אֲשֶׁר עָשָׂה׃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691671" y="4355774"/>
            <a:ext cx="84107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וַיְבָרֶךְ אֱלֹהִים אֶת־יֹום הַשְּׁבִיעִי וַיְקַדֵּשׁ אֹתֹו כִּי בֹו שָׁבַת מִכָּל־מְלַאכְתֹּו אֲשֶׁר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־בָּרָא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אֱלֹהִים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לַעֲשֹׂות׃ פ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536938" y="2415533"/>
            <a:ext cx="733622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 smtClean="0"/>
              <a:t>1. </a:t>
            </a:r>
            <a:r>
              <a:rPr lang="ko-KR" altLang="en-US" sz="1400" dirty="0" smtClean="0"/>
              <a:t>태초에 </a:t>
            </a:r>
            <a:r>
              <a:rPr lang="ko-KR" altLang="en-US" sz="1400" b="1" dirty="0">
                <a:solidFill>
                  <a:srgbClr val="00B050"/>
                </a:solidFill>
              </a:rPr>
              <a:t>하나님이 천지를 </a:t>
            </a:r>
            <a:r>
              <a:rPr lang="ko-KR" altLang="en-US" sz="1400" b="1" dirty="0" err="1">
                <a:solidFill>
                  <a:srgbClr val="00B050"/>
                </a:solidFill>
              </a:rPr>
              <a:t>창조하시니라</a:t>
            </a:r>
            <a:r>
              <a:rPr lang="ko-KR" altLang="en-US" sz="1400" b="1" dirty="0">
                <a:solidFill>
                  <a:srgbClr val="00B050"/>
                </a:solidFill>
              </a:rPr>
              <a:t> </a:t>
            </a:r>
            <a:r>
              <a:rPr lang="ko-KR" altLang="en-US" sz="1400" dirty="0"/>
              <a:t/>
            </a:r>
            <a:br>
              <a:rPr lang="ko-KR" altLang="en-US" sz="1400" dirty="0"/>
            </a:br>
            <a:r>
              <a:rPr lang="en-US" altLang="ko-KR" sz="1400" dirty="0" smtClean="0"/>
              <a:t>2. </a:t>
            </a:r>
            <a:r>
              <a:rPr lang="ko-KR" altLang="en-US" sz="1400" dirty="0" smtClean="0"/>
              <a:t>땅이 혼돈하고 </a:t>
            </a:r>
            <a:r>
              <a:rPr lang="ko-KR" altLang="en-US" sz="1400" dirty="0"/>
              <a:t>공허하며 </a:t>
            </a:r>
            <a:r>
              <a:rPr lang="ko-KR" altLang="en-US" sz="1400" dirty="0" err="1"/>
              <a:t>흑암이</a:t>
            </a:r>
            <a:r>
              <a:rPr lang="ko-KR" altLang="en-US" sz="1400" dirty="0"/>
              <a:t> 깊음 위에 있고 하나님의 영은 수면 위에 </a:t>
            </a:r>
            <a:r>
              <a:rPr lang="ko-KR" altLang="en-US" sz="1400" dirty="0" err="1" smtClean="0"/>
              <a:t>운행하시니라</a:t>
            </a:r>
            <a:endParaRPr lang="ko-KR" altLang="en-US" sz="1400" dirty="0"/>
          </a:p>
        </p:txBody>
      </p:sp>
      <p:sp>
        <p:nvSpPr>
          <p:cNvPr id="14" name="직사각형 13"/>
          <p:cNvSpPr/>
          <p:nvPr/>
        </p:nvSpPr>
        <p:spPr>
          <a:xfrm>
            <a:off x="1691670" y="4824598"/>
            <a:ext cx="89046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 smtClean="0"/>
              <a:t>1. </a:t>
            </a:r>
            <a:r>
              <a:rPr lang="ko-KR" altLang="en-US" sz="1400" dirty="0" smtClean="0"/>
              <a:t>천지와 </a:t>
            </a:r>
            <a:r>
              <a:rPr lang="ko-KR" altLang="en-US" sz="1400" dirty="0"/>
              <a:t>만물이 다 </a:t>
            </a:r>
            <a:r>
              <a:rPr lang="ko-KR" altLang="en-US" sz="1400" dirty="0" err="1"/>
              <a:t>이루어지니라</a:t>
            </a:r>
            <a:r>
              <a:rPr lang="ko-KR" altLang="en-US" sz="1400" dirty="0"/>
              <a:t> </a:t>
            </a:r>
            <a:br>
              <a:rPr lang="ko-KR" altLang="en-US" sz="1400" dirty="0"/>
            </a:br>
            <a:r>
              <a:rPr lang="en-US" altLang="ko-KR" sz="1400" dirty="0" smtClean="0"/>
              <a:t>2. </a:t>
            </a:r>
            <a:r>
              <a:rPr lang="ko-KR" altLang="en-US" sz="1400" dirty="0" smtClean="0"/>
              <a:t>하나님이 </a:t>
            </a:r>
            <a:r>
              <a:rPr lang="ko-KR" altLang="en-US" sz="1400" dirty="0"/>
              <a:t>그가 하시던 일을 일곱째 날에 마치시니 그가 하시던 모든 일을 그치고 일곱째 날에 </a:t>
            </a:r>
            <a:r>
              <a:rPr lang="ko-KR" altLang="en-US" sz="1400" dirty="0" err="1"/>
              <a:t>안식하시니라</a:t>
            </a:r>
            <a:r>
              <a:rPr lang="ko-KR" altLang="en-US" sz="1400" dirty="0"/>
              <a:t/>
            </a:r>
            <a:br>
              <a:rPr lang="ko-KR" altLang="en-US" sz="1400" dirty="0"/>
            </a:br>
            <a:r>
              <a:rPr lang="en-US" altLang="ko-KR" sz="1400" dirty="0" smtClean="0"/>
              <a:t>3. </a:t>
            </a:r>
            <a:r>
              <a:rPr lang="ko-KR" altLang="en-US" sz="1400" dirty="0" smtClean="0"/>
              <a:t>하나님이 </a:t>
            </a:r>
            <a:r>
              <a:rPr lang="ko-KR" altLang="en-US" sz="1400" dirty="0"/>
              <a:t>그 일곱째 날을 복되게 하사 거룩하게 하셨으니 이는 </a:t>
            </a:r>
            <a:r>
              <a:rPr lang="ko-KR" altLang="en-US" sz="1400" b="1" dirty="0">
                <a:solidFill>
                  <a:srgbClr val="00B050"/>
                </a:solidFill>
              </a:rPr>
              <a:t>하나님이 그 창조하시며 만드시던 모든 일을 </a:t>
            </a:r>
            <a:endParaRPr lang="en-US" altLang="ko-KR" sz="1400" b="1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>
                <a:solidFill>
                  <a:srgbClr val="00B050"/>
                </a:solidFill>
              </a:rPr>
              <a:t> </a:t>
            </a:r>
            <a:r>
              <a:rPr lang="en-US" altLang="ko-KR" sz="1400" b="1" dirty="0" smtClean="0">
                <a:solidFill>
                  <a:srgbClr val="00B050"/>
                </a:solidFill>
              </a:rPr>
              <a:t>  </a:t>
            </a:r>
            <a:r>
              <a:rPr lang="ko-KR" altLang="en-US" sz="1400" b="1" dirty="0" smtClean="0">
                <a:solidFill>
                  <a:srgbClr val="00B050"/>
                </a:solidFill>
              </a:rPr>
              <a:t>마치시고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그 날에 </a:t>
            </a:r>
            <a:r>
              <a:rPr lang="ko-KR" altLang="en-US" sz="1400" dirty="0" err="1"/>
              <a:t>안식하셨음이니라</a:t>
            </a:r>
            <a:r>
              <a:rPr lang="ko-KR" altLang="en-US" sz="1400" dirty="0"/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5627" y="1569656"/>
            <a:ext cx="776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00B0F0"/>
                </a:solidFill>
              </a:rPr>
              <a:t>(7</a:t>
            </a:r>
            <a:r>
              <a:rPr lang="ko-KR" altLang="en-US" sz="1400" b="1" dirty="0" smtClean="0">
                <a:solidFill>
                  <a:srgbClr val="00B0F0"/>
                </a:solidFill>
              </a:rPr>
              <a:t>단어</a:t>
            </a:r>
            <a:r>
              <a:rPr lang="en-US" altLang="ko-KR" sz="1400" b="1" dirty="0" smtClean="0">
                <a:solidFill>
                  <a:srgbClr val="00B0F0"/>
                </a:solidFill>
              </a:rPr>
              <a:t>)</a:t>
            </a:r>
            <a:endParaRPr lang="ko-KR" altLang="en-US" sz="1400" b="1" dirty="0">
              <a:solidFill>
                <a:srgbClr val="00B0F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055627" y="1914231"/>
            <a:ext cx="8803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00B0F0"/>
                </a:solidFill>
              </a:rPr>
              <a:t>(14</a:t>
            </a:r>
            <a:r>
              <a:rPr lang="ko-KR" altLang="en-US" sz="1400" b="1" dirty="0" smtClean="0">
                <a:solidFill>
                  <a:srgbClr val="00B0F0"/>
                </a:solidFill>
              </a:rPr>
              <a:t>단어</a:t>
            </a:r>
            <a:r>
              <a:rPr lang="en-US" altLang="ko-KR" sz="1400" b="1" dirty="0" smtClean="0">
                <a:solidFill>
                  <a:srgbClr val="00B0F0"/>
                </a:solidFill>
              </a:rPr>
              <a:t>)</a:t>
            </a:r>
            <a:endParaRPr lang="ko-KR" altLang="en-US" sz="1400" b="1" dirty="0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164249" y="4017219"/>
            <a:ext cx="8803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00B0F0"/>
                </a:solidFill>
              </a:rPr>
              <a:t>(35</a:t>
            </a:r>
            <a:r>
              <a:rPr lang="ko-KR" altLang="en-US" sz="1400" b="1" dirty="0" smtClean="0">
                <a:solidFill>
                  <a:srgbClr val="00B0F0"/>
                </a:solidFill>
              </a:rPr>
              <a:t>단어</a:t>
            </a:r>
            <a:r>
              <a:rPr lang="en-US" altLang="ko-KR" sz="1400" b="1" dirty="0" smtClean="0">
                <a:solidFill>
                  <a:srgbClr val="00B0F0"/>
                </a:solidFill>
              </a:rPr>
              <a:t>)</a:t>
            </a:r>
            <a:endParaRPr lang="ko-KR" altLang="en-US" sz="1400" b="1" dirty="0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8813" y="154635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Ⅰ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양식과 구조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4864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3303731" y="3364415"/>
            <a:ext cx="2942307" cy="914400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독립절</a:t>
            </a:r>
            <a:endParaRPr lang="en-US" altLang="ko-KR" sz="1600" dirty="0" smtClean="0"/>
          </a:p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창세기의 신학적 대명제</a:t>
            </a:r>
            <a:endParaRPr lang="en-US" altLang="ko-KR" sz="1600" dirty="0" smtClean="0"/>
          </a:p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en-US" altLang="ko-KR" sz="1600" dirty="0" smtClean="0"/>
              <a:t>1:3~2:4a</a:t>
            </a:r>
            <a:r>
              <a:rPr lang="ko-KR" altLang="en-US" sz="1600" dirty="0" smtClean="0"/>
              <a:t>의 머리말</a:t>
            </a:r>
            <a:endParaRPr lang="ko-KR" altLang="en-US" sz="1600" dirty="0"/>
          </a:p>
        </p:txBody>
      </p:sp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5" name="직사각형 4"/>
          <p:cNvSpPr/>
          <p:nvPr/>
        </p:nvSpPr>
        <p:spPr>
          <a:xfrm>
            <a:off x="1692164" y="1438006"/>
            <a:ext cx="7641021" cy="697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 smtClean="0"/>
              <a:t>1. </a:t>
            </a:r>
            <a:r>
              <a:rPr lang="ko-KR" altLang="en-US" sz="1400" dirty="0" smtClean="0"/>
              <a:t>태초에 </a:t>
            </a:r>
            <a:r>
              <a:rPr lang="ko-KR" altLang="en-US" sz="1400" dirty="0"/>
              <a:t>하나님이 천지를 </a:t>
            </a:r>
            <a:r>
              <a:rPr lang="ko-KR" altLang="en-US" sz="1400" dirty="0" err="1"/>
              <a:t>창조하시니라</a:t>
            </a:r>
            <a:r>
              <a:rPr lang="ko-KR" altLang="en-US" sz="1400" dirty="0"/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2. </a:t>
            </a:r>
            <a:r>
              <a:rPr lang="ko-KR" altLang="en-US" sz="1400" dirty="0" smtClean="0"/>
              <a:t>땅이 혼돈하고 </a:t>
            </a:r>
            <a:r>
              <a:rPr lang="ko-KR" altLang="en-US" sz="1400" dirty="0"/>
              <a:t>공허하며 </a:t>
            </a:r>
            <a:r>
              <a:rPr lang="ko-KR" altLang="en-US" sz="1400" dirty="0" err="1"/>
              <a:t>흑암이</a:t>
            </a:r>
            <a:r>
              <a:rPr lang="ko-KR" altLang="en-US" sz="1400" dirty="0"/>
              <a:t> 깊음 위에 있고 하나님의 영은 수면 위에 </a:t>
            </a:r>
            <a:r>
              <a:rPr lang="ko-KR" altLang="en-US" sz="1400" dirty="0" err="1" smtClean="0"/>
              <a:t>운행하시니라</a:t>
            </a:r>
            <a:endParaRPr lang="ko-KR" altLang="en-US" sz="1400" dirty="0"/>
          </a:p>
        </p:txBody>
      </p:sp>
      <p:sp>
        <p:nvSpPr>
          <p:cNvPr id="6" name="직사각형 5"/>
          <p:cNvSpPr/>
          <p:nvPr/>
        </p:nvSpPr>
        <p:spPr>
          <a:xfrm>
            <a:off x="1024758" y="983714"/>
            <a:ext cx="7641021" cy="454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1. </a:t>
            </a:r>
            <a:r>
              <a:rPr lang="ko-KR" altLang="en-US" b="1" dirty="0" smtClean="0"/>
              <a:t>태초의 상황 </a:t>
            </a:r>
            <a:r>
              <a:rPr lang="en-US" altLang="ko-KR" b="1" dirty="0" smtClean="0"/>
              <a:t>(1:1~2)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2398978"/>
            <a:ext cx="445661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1) 1</a:t>
            </a:r>
            <a:r>
              <a:rPr lang="ko-KR" altLang="en-US" b="1" dirty="0" smtClean="0"/>
              <a:t>절과 </a:t>
            </a:r>
            <a:r>
              <a:rPr lang="en-US" altLang="ko-KR" b="1" dirty="0" smtClean="0"/>
              <a:t>2(3)</a:t>
            </a:r>
            <a:r>
              <a:rPr lang="ko-KR" altLang="en-US" b="1" dirty="0" smtClean="0"/>
              <a:t>절의 관계 </a:t>
            </a:r>
            <a:r>
              <a:rPr lang="en-US" altLang="ko-KR" b="1" dirty="0" smtClean="0"/>
              <a:t>(4</a:t>
            </a:r>
            <a:r>
              <a:rPr lang="ko-KR" altLang="en-US" b="1" dirty="0" smtClean="0"/>
              <a:t>종류로 분류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1408570" y="2996447"/>
            <a:ext cx="876283" cy="5647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/>
              <a:t>첫째</a:t>
            </a:r>
          </a:p>
        </p:txBody>
      </p:sp>
      <p:sp>
        <p:nvSpPr>
          <p:cNvPr id="10" name="타원 9"/>
          <p:cNvSpPr/>
          <p:nvPr/>
        </p:nvSpPr>
        <p:spPr>
          <a:xfrm>
            <a:off x="2762261" y="2947385"/>
            <a:ext cx="740398" cy="712668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US" altLang="ko-KR" b="1" dirty="0" smtClean="0"/>
              <a:t>1</a:t>
            </a:r>
            <a:r>
              <a:rPr lang="ko-KR" altLang="en-US" b="1" dirty="0" smtClean="0"/>
              <a:t>절</a:t>
            </a: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7349172" y="3342668"/>
            <a:ext cx="3381767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en-US" altLang="ko-KR" sz="1600" dirty="0" smtClean="0"/>
              <a:t>3</a:t>
            </a:r>
            <a:r>
              <a:rPr lang="ko-KR" altLang="en-US" sz="1600" dirty="0" smtClean="0"/>
              <a:t>절 이하 창조이전상태 보도</a:t>
            </a:r>
            <a:endParaRPr lang="en-US" altLang="ko-KR" sz="1600" dirty="0" smtClean="0"/>
          </a:p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혼돈의 조직화</a:t>
            </a:r>
            <a:endParaRPr lang="en-US" altLang="ko-KR" sz="1600" dirty="0" smtClean="0"/>
          </a:p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공허의 충만화</a:t>
            </a:r>
            <a:endParaRPr lang="ko-KR" altLang="en-US" sz="1600" dirty="0"/>
          </a:p>
        </p:txBody>
      </p:sp>
      <p:sp>
        <p:nvSpPr>
          <p:cNvPr id="13" name="타원 12"/>
          <p:cNvSpPr/>
          <p:nvPr/>
        </p:nvSpPr>
        <p:spPr>
          <a:xfrm>
            <a:off x="6807703" y="2925638"/>
            <a:ext cx="740398" cy="712668"/>
          </a:xfrm>
          <a:prstGeom prst="ellipse">
            <a:avLst/>
          </a:prstGeom>
          <a:solidFill>
            <a:schemeClr val="accent3">
              <a:hueOff val="0"/>
              <a:satOff val="0"/>
              <a:lumOff val="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US" altLang="ko-KR" b="1" dirty="0"/>
              <a:t>2</a:t>
            </a:r>
            <a:r>
              <a:rPr lang="ko-KR" altLang="en-US" b="1" dirty="0" smtClean="0"/>
              <a:t>절</a:t>
            </a:r>
            <a:endParaRPr lang="ko-KR" alt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749379" y="4597921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0000FF"/>
                </a:solidFill>
              </a:rPr>
              <a:t>‘</a:t>
            </a:r>
            <a:r>
              <a:rPr lang="ko-KR" altLang="en-US" b="1" dirty="0" smtClean="0">
                <a:solidFill>
                  <a:srgbClr val="0000FF"/>
                </a:solidFill>
              </a:rPr>
              <a:t>브레쉬트</a:t>
            </a:r>
            <a:r>
              <a:rPr lang="en-US" altLang="ko-KR" b="1" dirty="0" smtClean="0">
                <a:solidFill>
                  <a:srgbClr val="0000FF"/>
                </a:solidFill>
              </a:rPr>
              <a:t>’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3937415" y="4559284"/>
            <a:ext cx="10121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בְּרֵאשִׁית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86814" y="4597921"/>
            <a:ext cx="2746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절대형</a:t>
            </a:r>
            <a:r>
              <a:rPr lang="en-US" altLang="ko-KR" dirty="0" smtClean="0"/>
              <a:t>,  ‘</a:t>
            </a:r>
            <a:r>
              <a:rPr lang="ko-KR" altLang="en-US" dirty="0" smtClean="0"/>
              <a:t>태초에</a:t>
            </a:r>
            <a:r>
              <a:rPr lang="en-US" altLang="ko-KR" dirty="0" smtClean="0"/>
              <a:t>‘ </a:t>
            </a:r>
            <a:r>
              <a:rPr lang="ko-KR" altLang="en-US" dirty="0" smtClean="0"/>
              <a:t>로 번역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404847" y="5138842"/>
            <a:ext cx="3998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1:1     </a:t>
            </a:r>
            <a:r>
              <a:rPr lang="ko-KR" altLang="en-US" dirty="0" smtClean="0"/>
              <a:t>표제어     창조하셨다 ↔ 천지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391696" y="5742202"/>
            <a:ext cx="4118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2:4a    </a:t>
            </a:r>
            <a:r>
              <a:rPr lang="ko-KR" altLang="en-US" dirty="0" smtClean="0"/>
              <a:t>말미어     천지 ↔ 창조하셨다</a:t>
            </a:r>
            <a:endParaRPr lang="ko-KR" altLang="en-US" dirty="0"/>
          </a:p>
        </p:txBody>
      </p:sp>
      <p:sp>
        <p:nvSpPr>
          <p:cNvPr id="19" name="직사각형 18"/>
          <p:cNvSpPr/>
          <p:nvPr/>
        </p:nvSpPr>
        <p:spPr>
          <a:xfrm>
            <a:off x="2762261" y="512344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교차대구법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4" name="오른쪽 대괄호 3"/>
          <p:cNvSpPr/>
          <p:nvPr/>
        </p:nvSpPr>
        <p:spPr>
          <a:xfrm>
            <a:off x="9105362" y="3747752"/>
            <a:ext cx="137670" cy="347730"/>
          </a:xfrm>
          <a:prstGeom prst="rightBracket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9243032" y="3747752"/>
            <a:ext cx="1487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solidFill>
                  <a:srgbClr val="0000FF"/>
                </a:solidFill>
              </a:rPr>
              <a:t>하나님의 창조</a:t>
            </a:r>
            <a:endParaRPr lang="ko-KR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83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3303731" y="2875010"/>
            <a:ext cx="2942307" cy="563649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en-US" altLang="ko-KR" sz="1600" dirty="0" smtClean="0"/>
              <a:t>(</a:t>
            </a:r>
            <a:r>
              <a:rPr lang="ko-KR" altLang="en-US" sz="1600" dirty="0" smtClean="0"/>
              <a:t>시간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종속절</a:t>
            </a:r>
            <a:endParaRPr lang="ko-KR" altLang="en-US" sz="1600" dirty="0"/>
          </a:p>
        </p:txBody>
      </p:sp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1085325"/>
            <a:ext cx="328463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1) 1</a:t>
            </a:r>
            <a:r>
              <a:rPr lang="ko-KR" altLang="en-US" b="1" dirty="0" smtClean="0"/>
              <a:t>절과 </a:t>
            </a:r>
            <a:r>
              <a:rPr lang="en-US" altLang="ko-KR" b="1" dirty="0" smtClean="0"/>
              <a:t>2(3)</a:t>
            </a:r>
            <a:r>
              <a:rPr lang="ko-KR" altLang="en-US" b="1" dirty="0" smtClean="0"/>
              <a:t>절의 관계</a:t>
            </a:r>
            <a:endParaRPr lang="ko-KR" altLang="en-US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1408570" y="1682794"/>
            <a:ext cx="876283" cy="5647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둘째</a:t>
            </a:r>
            <a:endParaRPr lang="ko-KR" altLang="en-US" sz="2000" b="1" dirty="0"/>
          </a:p>
        </p:txBody>
      </p:sp>
      <p:sp>
        <p:nvSpPr>
          <p:cNvPr id="10" name="타원 9"/>
          <p:cNvSpPr/>
          <p:nvPr/>
        </p:nvSpPr>
        <p:spPr>
          <a:xfrm>
            <a:off x="2762261" y="2457980"/>
            <a:ext cx="740398" cy="712668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US" altLang="ko-KR" b="1" dirty="0" smtClean="0"/>
              <a:t>1</a:t>
            </a:r>
            <a:r>
              <a:rPr lang="ko-KR" altLang="en-US" b="1" dirty="0" smtClean="0"/>
              <a:t>절</a:t>
            </a: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7349174" y="2853263"/>
            <a:ext cx="2760742" cy="5853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ko-KR" altLang="en-US" sz="1600" smtClean="0"/>
              <a:t>주절</a:t>
            </a:r>
            <a:endParaRPr lang="ko-KR" altLang="en-US" sz="1600" dirty="0"/>
          </a:p>
        </p:txBody>
      </p:sp>
      <p:sp>
        <p:nvSpPr>
          <p:cNvPr id="13" name="타원 12"/>
          <p:cNvSpPr/>
          <p:nvPr/>
        </p:nvSpPr>
        <p:spPr>
          <a:xfrm>
            <a:off x="6807703" y="2436233"/>
            <a:ext cx="740398" cy="712668"/>
          </a:xfrm>
          <a:prstGeom prst="ellipse">
            <a:avLst/>
          </a:prstGeom>
          <a:solidFill>
            <a:schemeClr val="accent3">
              <a:hueOff val="0"/>
              <a:satOff val="0"/>
              <a:lumOff val="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US" altLang="ko-KR" b="1" dirty="0"/>
              <a:t>2</a:t>
            </a:r>
            <a:r>
              <a:rPr lang="ko-KR" altLang="en-US" b="1" dirty="0" smtClean="0"/>
              <a:t>절</a:t>
            </a:r>
            <a:endParaRPr lang="ko-KR" alt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303731" y="3757765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0000FF"/>
                </a:solidFill>
              </a:rPr>
              <a:t>‘</a:t>
            </a:r>
            <a:r>
              <a:rPr lang="ko-KR" altLang="en-US" b="1" dirty="0" smtClean="0">
                <a:solidFill>
                  <a:srgbClr val="0000FF"/>
                </a:solidFill>
              </a:rPr>
              <a:t>브레쉬트</a:t>
            </a:r>
            <a:r>
              <a:rPr lang="en-US" altLang="ko-KR" b="1" dirty="0" smtClean="0">
                <a:solidFill>
                  <a:srgbClr val="0000FF"/>
                </a:solidFill>
              </a:rPr>
              <a:t>’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4491767" y="3719128"/>
            <a:ext cx="10121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בְּרֵאשִׁית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31319" y="375776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연계형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655156" y="1779354"/>
            <a:ext cx="4496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유대인 주석가 이븐 에즈라</a:t>
            </a:r>
            <a:r>
              <a:rPr lang="en-US" altLang="ko-KR" dirty="0" smtClean="0"/>
              <a:t>(Ibn Ezra) </a:t>
            </a:r>
            <a:r>
              <a:rPr lang="ko-KR" altLang="en-US" dirty="0" smtClean="0"/>
              <a:t>제안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762261" y="4368929"/>
            <a:ext cx="82734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sz="1600" dirty="0" smtClean="0"/>
              <a:t>하나님이 천지를 창조하셨던 태초에 </a:t>
            </a:r>
            <a:endParaRPr lang="en-US" altLang="ko-KR" sz="1600" dirty="0" smtClean="0"/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sz="1600" dirty="0" smtClean="0"/>
              <a:t>땅이 혼돈하고 공허하며 흑암이 깊음 위에 있고 하나님의 신은 수면에 운행하시니라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30317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3303732" y="2875010"/>
            <a:ext cx="1232068" cy="563649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종속절</a:t>
            </a:r>
            <a:endParaRPr lang="ko-KR" altLang="en-US" sz="1600" dirty="0"/>
          </a:p>
        </p:txBody>
      </p:sp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1085325"/>
            <a:ext cx="328463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1) 1</a:t>
            </a:r>
            <a:r>
              <a:rPr lang="ko-KR" altLang="en-US" b="1" dirty="0" smtClean="0"/>
              <a:t>절과 </a:t>
            </a:r>
            <a:r>
              <a:rPr lang="en-US" altLang="ko-KR" b="1" dirty="0" smtClean="0"/>
              <a:t>2(3)</a:t>
            </a:r>
            <a:r>
              <a:rPr lang="ko-KR" altLang="en-US" b="1" dirty="0" smtClean="0"/>
              <a:t>절의 관계</a:t>
            </a:r>
            <a:endParaRPr lang="ko-KR" altLang="en-US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1408570" y="1682794"/>
            <a:ext cx="876283" cy="5647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/>
              <a:t>셋</a:t>
            </a:r>
            <a:r>
              <a:rPr lang="ko-KR" altLang="en-US" sz="2000" b="1" dirty="0" smtClean="0"/>
              <a:t>째</a:t>
            </a:r>
            <a:endParaRPr lang="ko-KR" altLang="en-US" sz="2000" b="1" dirty="0"/>
          </a:p>
        </p:txBody>
      </p:sp>
      <p:sp>
        <p:nvSpPr>
          <p:cNvPr id="10" name="타원 9"/>
          <p:cNvSpPr/>
          <p:nvPr/>
        </p:nvSpPr>
        <p:spPr>
          <a:xfrm>
            <a:off x="2762261" y="2457980"/>
            <a:ext cx="740398" cy="712668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US" altLang="ko-KR" b="1" dirty="0" smtClean="0"/>
              <a:t>1</a:t>
            </a:r>
            <a:r>
              <a:rPr lang="ko-KR" altLang="en-US" b="1" dirty="0" smtClean="0"/>
              <a:t>절</a:t>
            </a: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3285566" y="3971057"/>
            <a:ext cx="1251487" cy="5853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ko-KR" altLang="en-US" sz="1600" smtClean="0"/>
              <a:t>주절</a:t>
            </a:r>
            <a:endParaRPr lang="ko-KR" altLang="en-US" sz="1600" dirty="0"/>
          </a:p>
        </p:txBody>
      </p:sp>
      <p:sp>
        <p:nvSpPr>
          <p:cNvPr id="13" name="타원 12"/>
          <p:cNvSpPr/>
          <p:nvPr/>
        </p:nvSpPr>
        <p:spPr>
          <a:xfrm>
            <a:off x="2744096" y="3554027"/>
            <a:ext cx="740398" cy="712668"/>
          </a:xfrm>
          <a:prstGeom prst="ellipse">
            <a:avLst/>
          </a:prstGeom>
          <a:solidFill>
            <a:schemeClr val="accent3">
              <a:hueOff val="0"/>
              <a:satOff val="0"/>
              <a:lumOff val="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US" altLang="ko-KR" b="1" dirty="0" smtClean="0"/>
              <a:t>3</a:t>
            </a:r>
            <a:r>
              <a:rPr lang="ko-KR" altLang="en-US" b="1" dirty="0" smtClean="0"/>
              <a:t>절</a:t>
            </a:r>
            <a:endParaRPr lang="ko-KR" alt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655156" y="1779354"/>
            <a:ext cx="1880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라쉬</a:t>
            </a:r>
            <a:r>
              <a:rPr lang="en-US" altLang="ko-KR" dirty="0" smtClean="0"/>
              <a:t>(Rashi) </a:t>
            </a:r>
            <a:r>
              <a:rPr lang="ko-KR" altLang="en-US" dirty="0" smtClean="0"/>
              <a:t>주장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284853" y="4953056"/>
            <a:ext cx="91935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sz="1600" dirty="0" smtClean="0"/>
              <a:t>하나님이 천지를 창조하셨던 태초에 </a:t>
            </a:r>
            <a:endParaRPr lang="en-US" altLang="ko-KR" sz="1600" dirty="0" smtClean="0"/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sz="1600" dirty="0" smtClean="0"/>
              <a:t>그러나 땅은 혼돈하고 공허하며 흑암이 깊음 위에 있고 하나님의 신은 수면에 운행하셨던 때에</a:t>
            </a:r>
            <a:endParaRPr lang="en-US" altLang="ko-KR" sz="1600" dirty="0" smtClean="0"/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sz="1600" dirty="0" smtClean="0"/>
              <a:t>하나님이 가라사대 빛이 있으라 하시매 빛이 있었다</a:t>
            </a:r>
            <a:endParaRPr lang="ko-KR" altLang="en-US" sz="1600" dirty="0"/>
          </a:p>
        </p:txBody>
      </p:sp>
      <p:grpSp>
        <p:nvGrpSpPr>
          <p:cNvPr id="4" name="그룹 3"/>
          <p:cNvGrpSpPr/>
          <p:nvPr/>
        </p:nvGrpSpPr>
        <p:grpSpPr>
          <a:xfrm>
            <a:off x="5370913" y="2752234"/>
            <a:ext cx="3798845" cy="1551240"/>
            <a:chOff x="5172425" y="2401722"/>
            <a:chExt cx="3798845" cy="1551240"/>
          </a:xfrm>
        </p:grpSpPr>
        <p:sp>
          <p:nvSpPr>
            <p:cNvPr id="17" name="직사각형 16"/>
            <p:cNvSpPr/>
            <p:nvPr/>
          </p:nvSpPr>
          <p:spPr>
            <a:xfrm>
              <a:off x="5713894" y="2863898"/>
              <a:ext cx="3257376" cy="1089064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tIns="180000" rtlCol="0" anchor="t"/>
            <a:lstStyle/>
            <a:p>
              <a:pPr marL="324000" indent="-216000">
                <a:lnSpc>
                  <a:spcPct val="150000"/>
                </a:lnSpc>
                <a:buFont typeface="Wingdings" panose="05000000000000000000" pitchFamily="2" charset="2"/>
                <a:buChar char="§"/>
              </a:pPr>
              <a:r>
                <a:rPr lang="ko-KR" altLang="en-US" sz="1600" dirty="0" smtClean="0"/>
                <a:t>추가 정보 제공 삽입구적 주석</a:t>
              </a:r>
              <a:endParaRPr lang="en-US" altLang="ko-KR" sz="1600" dirty="0" smtClean="0"/>
            </a:p>
            <a:p>
              <a:pPr marL="324000" indent="-216000">
                <a:lnSpc>
                  <a:spcPct val="150000"/>
                </a:lnSpc>
                <a:buFont typeface="Wingdings" panose="05000000000000000000" pitchFamily="2" charset="2"/>
                <a:buChar char="§"/>
              </a:pPr>
              <a:r>
                <a:rPr lang="en-US" altLang="ko-KR" sz="1600" dirty="0" smtClean="0"/>
                <a:t>‘</a:t>
              </a:r>
              <a:r>
                <a:rPr lang="ko-KR" altLang="en-US" sz="1600" b="1" u="sng" dirty="0" smtClean="0">
                  <a:solidFill>
                    <a:srgbClr val="FF0000"/>
                  </a:solidFill>
                </a:rPr>
                <a:t>그리고</a:t>
              </a:r>
              <a:r>
                <a:rPr lang="ko-KR" altLang="en-US" sz="1600" dirty="0" smtClean="0"/>
                <a:t> </a:t>
              </a:r>
              <a:r>
                <a:rPr lang="ko-KR" altLang="en-US" sz="1600" b="1" dirty="0" smtClean="0">
                  <a:solidFill>
                    <a:srgbClr val="0000FF"/>
                  </a:solidFill>
                </a:rPr>
                <a:t>그 땅</a:t>
              </a:r>
              <a:r>
                <a:rPr lang="en-US" altLang="ko-KR" sz="1600" dirty="0" smtClean="0"/>
                <a:t>’</a:t>
              </a:r>
              <a:endParaRPr lang="ko-KR" altLang="en-US" sz="1600" dirty="0"/>
            </a:p>
          </p:txBody>
        </p:sp>
        <p:sp>
          <p:nvSpPr>
            <p:cNvPr id="18" name="타원 17"/>
            <p:cNvSpPr/>
            <p:nvPr/>
          </p:nvSpPr>
          <p:spPr>
            <a:xfrm>
              <a:off x="5172425" y="2401722"/>
              <a:ext cx="740398" cy="712668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54000" tIns="82800" rIns="54000" rtlCol="0" anchor="ctr"/>
            <a:lstStyle/>
            <a:p>
              <a:pPr algn="ctr"/>
              <a:r>
                <a:rPr lang="en-US" altLang="ko-KR" b="1" dirty="0">
                  <a:solidFill>
                    <a:schemeClr val="tx1"/>
                  </a:solidFill>
                </a:rPr>
                <a:t>2</a:t>
              </a:r>
              <a:r>
                <a:rPr lang="ko-KR" altLang="en-US" b="1" dirty="0" smtClean="0">
                  <a:solidFill>
                    <a:schemeClr val="tx1"/>
                  </a:solidFill>
                </a:rPr>
                <a:t>절</a:t>
              </a:r>
              <a:endParaRPr lang="ko-KR" alt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직사각형 5"/>
          <p:cNvSpPr/>
          <p:nvPr/>
        </p:nvSpPr>
        <p:spPr>
          <a:xfrm>
            <a:off x="7740692" y="3648751"/>
            <a:ext cx="10390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altLang="ko-KR" sz="2800" dirty="0">
                <a:solidFill>
                  <a:srgbClr val="FF0000"/>
                </a:solidFill>
                <a:latin typeface="Arial" panose="020B0604020202020204" pitchFamily="34" charset="0"/>
              </a:rPr>
              <a:t>וְה</a:t>
            </a:r>
            <a:r>
              <a:rPr lang="he-IL" altLang="ko-KR" sz="2800" dirty="0">
                <a:solidFill>
                  <a:srgbClr val="0000FF"/>
                </a:solidFill>
                <a:latin typeface="Arial" panose="020B0604020202020204" pitchFamily="34" charset="0"/>
              </a:rPr>
              <a:t>ָ</a:t>
            </a:r>
            <a:r>
              <a:rPr lang="he-IL" altLang="ko-KR" sz="2800" dirty="0">
                <a:latin typeface="Arial" panose="020B0604020202020204" pitchFamily="34" charset="0"/>
              </a:rPr>
              <a:t>אָרֶץ</a:t>
            </a:r>
            <a:endParaRPr lang="ko-KR" altLang="en-US" sz="2800" dirty="0"/>
          </a:p>
        </p:txBody>
      </p:sp>
      <p:sp>
        <p:nvSpPr>
          <p:cNvPr id="8" name="설명선 2 7"/>
          <p:cNvSpPr/>
          <p:nvPr/>
        </p:nvSpPr>
        <p:spPr>
          <a:xfrm>
            <a:off x="6626670" y="4393753"/>
            <a:ext cx="914400" cy="371897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76695"/>
              <a:gd name="adj6" fmla="val 68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접속사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636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1085325"/>
            <a:ext cx="328463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1) 1</a:t>
            </a:r>
            <a:r>
              <a:rPr lang="ko-KR" altLang="en-US" b="1" dirty="0" smtClean="0"/>
              <a:t>절과 </a:t>
            </a:r>
            <a:r>
              <a:rPr lang="en-US" altLang="ko-KR" b="1" dirty="0" smtClean="0"/>
              <a:t>2(3)</a:t>
            </a:r>
            <a:r>
              <a:rPr lang="ko-KR" altLang="en-US" b="1" dirty="0" smtClean="0"/>
              <a:t>절의 관계</a:t>
            </a:r>
            <a:endParaRPr lang="ko-KR" altLang="en-US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2155546" y="1682794"/>
            <a:ext cx="876283" cy="5647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첫째</a:t>
            </a:r>
            <a:endParaRPr lang="ko-KR" alt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773988" y="2774925"/>
            <a:ext cx="594500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하나님의 창조 활동 이전의 상황은 혼돈의 상태</a:t>
            </a:r>
            <a:endParaRPr lang="en-US" altLang="ko-KR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하나님의 창조 활동 이전에 물질의 존재를 전제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</a:p>
          <a:p>
            <a:pPr>
              <a:lnSpc>
                <a:spcPct val="150000"/>
              </a:lnSpc>
            </a:pP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           ‘</a:t>
            </a:r>
            <a:r>
              <a:rPr lang="ko-KR" altLang="en-US" dirty="0" smtClean="0"/>
              <a:t>무</a:t>
            </a:r>
            <a:r>
              <a:rPr lang="en-US" altLang="ko-KR" dirty="0" smtClean="0"/>
              <a:t>(</a:t>
            </a:r>
            <a:r>
              <a:rPr lang="ko-KR" altLang="en-US" dirty="0" smtClean="0"/>
              <a:t>無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로부터의 창조사상</a:t>
            </a:r>
            <a:r>
              <a:rPr lang="en-US" altLang="ko-KR" dirty="0" smtClean="0"/>
              <a:t>’</a:t>
            </a:r>
            <a:r>
              <a:rPr lang="ko-KR" altLang="en-US" dirty="0" smtClean="0"/>
              <a:t>과 다름</a:t>
            </a:r>
            <a:endParaRPr lang="ko-KR" altLang="en-US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3146720" y="1682794"/>
            <a:ext cx="876283" cy="5647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둘째</a:t>
            </a:r>
            <a:endParaRPr lang="ko-KR" altLang="en-US" sz="2000" b="1" dirty="0"/>
          </a:p>
        </p:txBody>
      </p:sp>
      <p:sp>
        <p:nvSpPr>
          <p:cNvPr id="20" name="모서리가 둥근 직사각형 19"/>
          <p:cNvSpPr/>
          <p:nvPr/>
        </p:nvSpPr>
        <p:spPr>
          <a:xfrm>
            <a:off x="4137895" y="1683509"/>
            <a:ext cx="876283" cy="5647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/>
              <a:t>셋</a:t>
            </a:r>
            <a:r>
              <a:rPr lang="ko-KR" altLang="en-US" sz="2000" b="1" dirty="0" smtClean="0"/>
              <a:t>째</a:t>
            </a:r>
            <a:endParaRPr lang="ko-KR" altLang="en-US" sz="2000" b="1" dirty="0"/>
          </a:p>
        </p:txBody>
      </p:sp>
      <p:sp>
        <p:nvSpPr>
          <p:cNvPr id="5" name="위쪽/아래쪽 화살표 4"/>
          <p:cNvSpPr/>
          <p:nvPr/>
        </p:nvSpPr>
        <p:spPr>
          <a:xfrm>
            <a:off x="4984124" y="3696236"/>
            <a:ext cx="643943" cy="734095"/>
          </a:xfrm>
          <a:prstGeom prst="upDownArrow">
            <a:avLst>
              <a:gd name="adj1" fmla="val 34000"/>
              <a:gd name="adj2" fmla="val 44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628020" y="291062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smtClean="0">
                <a:solidFill>
                  <a:srgbClr val="0000FF"/>
                </a:solidFill>
              </a:rPr>
              <a:t>공통점</a:t>
            </a:r>
            <a:endParaRPr lang="ko-KR" altLang="en-US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83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3303731" y="2681825"/>
            <a:ext cx="2942307" cy="563649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하나님 창조행위 서술</a:t>
            </a:r>
            <a:endParaRPr lang="en-US" altLang="ko-KR" sz="1600" dirty="0" smtClean="0"/>
          </a:p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독립된 주절</a:t>
            </a:r>
            <a:endParaRPr lang="ko-KR" altLang="en-US" sz="1600" dirty="0"/>
          </a:p>
        </p:txBody>
      </p:sp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1085325"/>
            <a:ext cx="328463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1) 1</a:t>
            </a:r>
            <a:r>
              <a:rPr lang="ko-KR" altLang="en-US" b="1" dirty="0" smtClean="0"/>
              <a:t>절과 </a:t>
            </a:r>
            <a:r>
              <a:rPr lang="en-US" altLang="ko-KR" b="1" dirty="0" smtClean="0"/>
              <a:t>2(3)</a:t>
            </a:r>
            <a:r>
              <a:rPr lang="ko-KR" altLang="en-US" b="1" dirty="0" smtClean="0"/>
              <a:t>절의 관계</a:t>
            </a:r>
            <a:endParaRPr lang="ko-KR" altLang="en-US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1408570" y="1682794"/>
            <a:ext cx="876283" cy="56470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/>
              <a:t>넷</a:t>
            </a:r>
            <a:r>
              <a:rPr lang="ko-KR" altLang="en-US" sz="2000" b="1" dirty="0" smtClean="0"/>
              <a:t>째</a:t>
            </a:r>
            <a:endParaRPr lang="ko-KR" altLang="en-US" sz="2000" b="1" dirty="0"/>
          </a:p>
        </p:txBody>
      </p:sp>
      <p:sp>
        <p:nvSpPr>
          <p:cNvPr id="10" name="타원 9"/>
          <p:cNvSpPr/>
          <p:nvPr/>
        </p:nvSpPr>
        <p:spPr>
          <a:xfrm>
            <a:off x="2762261" y="2264795"/>
            <a:ext cx="740398" cy="712668"/>
          </a:xfrm>
          <a:prstGeom prst="ellipse">
            <a:avLst/>
          </a:prstGeom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US" altLang="ko-KR" b="1" dirty="0" smtClean="0"/>
              <a:t>1</a:t>
            </a:r>
            <a:r>
              <a:rPr lang="ko-KR" altLang="en-US" b="1" dirty="0" smtClean="0"/>
              <a:t>절</a:t>
            </a: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7349174" y="2660078"/>
            <a:ext cx="2760742" cy="5853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24000" indent="-216000">
              <a:lnSpc>
                <a:spcPts val="2000"/>
              </a:lnSpc>
              <a:buFont typeface="Wingdings" panose="05000000000000000000" pitchFamily="2" charset="2"/>
              <a:buChar char="§"/>
            </a:pPr>
            <a:r>
              <a:rPr lang="ko-KR" altLang="en-US" sz="1600" dirty="0" smtClean="0"/>
              <a:t>하나님 창조 다음 단계</a:t>
            </a:r>
            <a:endParaRPr lang="ko-KR" altLang="en-US" sz="1600" dirty="0"/>
          </a:p>
        </p:txBody>
      </p:sp>
      <p:sp>
        <p:nvSpPr>
          <p:cNvPr id="13" name="타원 12"/>
          <p:cNvSpPr/>
          <p:nvPr/>
        </p:nvSpPr>
        <p:spPr>
          <a:xfrm>
            <a:off x="6807703" y="2243048"/>
            <a:ext cx="740398" cy="712668"/>
          </a:xfrm>
          <a:prstGeom prst="ellipse">
            <a:avLst/>
          </a:prstGeom>
          <a:solidFill>
            <a:schemeClr val="accent3">
              <a:hueOff val="0"/>
              <a:satOff val="0"/>
              <a:lumOff val="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n-US" altLang="ko-KR" b="1" dirty="0" smtClean="0"/>
              <a:t>2-3</a:t>
            </a:r>
            <a:r>
              <a:rPr lang="ko-KR" altLang="en-US" b="1" dirty="0" smtClean="0"/>
              <a:t>절</a:t>
            </a:r>
            <a:endParaRPr lang="ko-KR" alt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655156" y="1779354"/>
            <a:ext cx="1850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N. H. Ridderbos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62261" y="3458789"/>
            <a:ext cx="65870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0000FF"/>
                </a:solidFill>
              </a:rPr>
              <a:t>1</a:t>
            </a:r>
            <a:r>
              <a:rPr lang="ko-KR" altLang="en-US" dirty="0" smtClean="0">
                <a:solidFill>
                  <a:srgbClr val="0000FF"/>
                </a:solidFill>
              </a:rPr>
              <a:t>절</a:t>
            </a:r>
            <a:r>
              <a:rPr lang="ko-KR" altLang="en-US" dirty="0" smtClean="0"/>
              <a:t>  하나님이 최초로 하늘과 땅을 창조하신 행위에 대한 보도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0000FF"/>
                </a:solidFill>
              </a:rPr>
              <a:t>2</a:t>
            </a:r>
            <a:r>
              <a:rPr lang="ko-KR" altLang="en-US" dirty="0" smtClean="0">
                <a:solidFill>
                  <a:srgbClr val="0000FF"/>
                </a:solidFill>
              </a:rPr>
              <a:t>절</a:t>
            </a:r>
            <a:r>
              <a:rPr lang="ko-KR" altLang="en-US" dirty="0" smtClean="0"/>
              <a:t>  그 행위의 결과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16512" y="4450464"/>
            <a:ext cx="8382423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dirty="0" smtClean="0"/>
              <a:t>하나님은 태초에 하늘과 땅을 창조하셨는데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처음에 창조된 땅은 혼돈과 공허의 상태였다</a:t>
            </a:r>
            <a:r>
              <a:rPr lang="en-US" altLang="ko-KR" sz="16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/>
              <a:t>하나님은 처음에 혼돈과 무질서를 창조하셨고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다음에 질서를 세우셨다</a:t>
            </a:r>
            <a:r>
              <a:rPr lang="en-US" altLang="ko-KR" sz="1600" dirty="0" smtClean="0"/>
              <a:t>.</a:t>
            </a:r>
            <a:endParaRPr lang="en-US" altLang="ko-KR" sz="1600" dirty="0"/>
          </a:p>
        </p:txBody>
      </p:sp>
      <p:sp>
        <p:nvSpPr>
          <p:cNvPr id="5" name="아래쪽 화살표 4"/>
          <p:cNvSpPr/>
          <p:nvPr/>
        </p:nvSpPr>
        <p:spPr>
          <a:xfrm>
            <a:off x="5779689" y="5361300"/>
            <a:ext cx="1056068" cy="3642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4908942" y="5875507"/>
            <a:ext cx="2797561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o-KR" altLang="en-US" b="1" dirty="0" smtClean="0"/>
              <a:t>무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無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로부터 시작된 창조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80385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1085325"/>
            <a:ext cx="328463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1) 1</a:t>
            </a:r>
            <a:r>
              <a:rPr lang="ko-KR" altLang="en-US" b="1" dirty="0" smtClean="0"/>
              <a:t>절과 </a:t>
            </a:r>
            <a:r>
              <a:rPr lang="en-US" altLang="ko-KR" b="1" dirty="0" smtClean="0"/>
              <a:t>2(3)</a:t>
            </a:r>
            <a:r>
              <a:rPr lang="ko-KR" altLang="en-US" b="1" dirty="0" smtClean="0"/>
              <a:t>절의 관계</a:t>
            </a:r>
            <a:endParaRPr lang="ko-KR" altLang="en-US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1408570" y="1682794"/>
            <a:ext cx="876283" cy="56470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/>
              <a:t>넷</a:t>
            </a:r>
            <a:r>
              <a:rPr lang="ko-KR" altLang="en-US" sz="2000" b="1" dirty="0" smtClean="0"/>
              <a:t>째</a:t>
            </a:r>
            <a:endParaRPr lang="ko-KR" altLang="en-US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505183" y="1878171"/>
            <a:ext cx="4177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약점 </a:t>
            </a:r>
            <a:r>
              <a:rPr lang="en-US" altLang="ko-KR" b="1" dirty="0" smtClean="0">
                <a:solidFill>
                  <a:srgbClr val="FF0000"/>
                </a:solidFill>
              </a:rPr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하늘과 땅 앞에 정관사 </a:t>
            </a:r>
            <a:r>
              <a:rPr lang="en-US" altLang="ko-KR" b="1" dirty="0" smtClean="0">
                <a:solidFill>
                  <a:srgbClr val="FF0000"/>
                </a:solidFill>
              </a:rPr>
              <a:t>‘</a:t>
            </a:r>
            <a:r>
              <a:rPr lang="ko-KR" altLang="en-US" b="1" dirty="0" smtClean="0">
                <a:solidFill>
                  <a:srgbClr val="FF0000"/>
                </a:solidFill>
              </a:rPr>
              <a:t>그</a:t>
            </a:r>
            <a:r>
              <a:rPr lang="en-US" altLang="ko-KR" b="1" dirty="0" smtClean="0">
                <a:solidFill>
                  <a:srgbClr val="FF0000"/>
                </a:solidFill>
              </a:rPr>
              <a:t>‘ </a:t>
            </a:r>
            <a:r>
              <a:rPr lang="ko-KR" altLang="en-US" b="1" dirty="0" smtClean="0">
                <a:solidFill>
                  <a:srgbClr val="FF0000"/>
                </a:solidFill>
              </a:rPr>
              <a:t>사용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97792" y="2397547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1:1</a:t>
            </a:r>
            <a:endParaRPr lang="ko-KR" altLang="en-US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2408349" y="2382158"/>
            <a:ext cx="728944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אֵלֶּה תֹולְדֹות </a:t>
            </a:r>
            <a:r>
              <a:rPr kumimoji="0" lang="he-IL" altLang="ko-KR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ה</a:t>
            </a:r>
            <a:r>
              <a:rPr kumimoji="0" lang="he-IL" altLang="ko-KR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ַשָּׁמַיִם ו</a:t>
            </a:r>
            <a:r>
              <a:rPr kumimoji="0" lang="he-IL" altLang="ko-KR" sz="20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ְהָ</a:t>
            </a:r>
            <a:r>
              <a:rPr kumimoji="0" lang="he-IL" altLang="ko-KR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אָרֶץ </a:t>
            </a:r>
            <a:r>
              <a:rPr kumimoji="0" lang="he-IL" altLang="ko-K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בְּהִבָּרְאָם בְּיֹום עֲשֹׂות יְהוָה אֱלֹהִים אֶרֶץ וְשָׁמָיִם׃</a:t>
            </a:r>
            <a:endParaRPr kumimoji="0" lang="ko-KR" altLang="ko-K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4853" y="2960364"/>
            <a:ext cx="6284093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00FF"/>
                </a:solidFill>
              </a:rPr>
              <a:t>정관사 </a:t>
            </a:r>
            <a:r>
              <a:rPr lang="en-US" altLang="ko-KR" dirty="0" smtClean="0">
                <a:solidFill>
                  <a:srgbClr val="0000FF"/>
                </a:solidFill>
              </a:rPr>
              <a:t>‘</a:t>
            </a:r>
            <a:r>
              <a:rPr lang="ko-KR" altLang="en-US" dirty="0" smtClean="0">
                <a:solidFill>
                  <a:srgbClr val="0000FF"/>
                </a:solidFill>
              </a:rPr>
              <a:t>그</a:t>
            </a:r>
            <a:r>
              <a:rPr lang="en-US" altLang="ko-KR" dirty="0" smtClean="0">
                <a:solidFill>
                  <a:srgbClr val="0000FF"/>
                </a:solidFill>
              </a:rPr>
              <a:t>’</a:t>
            </a:r>
            <a:r>
              <a:rPr lang="en-US" altLang="ko-KR" dirty="0" smtClean="0"/>
              <a:t>  </a:t>
            </a:r>
            <a:r>
              <a:rPr lang="ko-KR" altLang="en-US" dirty="0" smtClean="0"/>
              <a:t>지시적 의미</a:t>
            </a:r>
            <a:endParaRPr lang="en-US" altLang="ko-KR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dirty="0" smtClean="0"/>
              <a:t>1</a:t>
            </a:r>
            <a:r>
              <a:rPr lang="ko-KR" altLang="en-US" dirty="0" smtClean="0"/>
              <a:t>절은 창조의 시작이 될 수 없다</a:t>
            </a:r>
            <a:r>
              <a:rPr lang="en-US" altLang="ko-KR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창조의 </a:t>
            </a:r>
            <a:r>
              <a:rPr lang="ko-KR" altLang="en-US" dirty="0"/>
              <a:t>시작 전부터 </a:t>
            </a:r>
            <a:r>
              <a:rPr lang="en-US" altLang="ko-KR" dirty="0"/>
              <a:t>“</a:t>
            </a:r>
            <a:r>
              <a:rPr lang="ko-KR" altLang="en-US" dirty="0"/>
              <a:t>그 하늘과 그 땅</a:t>
            </a:r>
            <a:r>
              <a:rPr lang="en-US" altLang="ko-KR" dirty="0"/>
              <a:t>”</a:t>
            </a:r>
            <a:r>
              <a:rPr lang="ko-KR" altLang="en-US" dirty="0"/>
              <a:t>을 사용할 수 없다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dirty="0" smtClean="0"/>
              <a:t>3</a:t>
            </a:r>
            <a:r>
              <a:rPr lang="ko-KR" altLang="en-US" dirty="0" smtClean="0"/>
              <a:t>절 창조의 대상에는 정관사가 붙어 있지 않다</a:t>
            </a:r>
            <a:r>
              <a:rPr lang="en-US" altLang="ko-KR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ko-KR" altLang="en-US" dirty="0"/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072544" y="4601690"/>
            <a:ext cx="28848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וַיֹּאמֶר אֱלֹהִים יְהִי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e-IL" altLang="ko-KR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אֹור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וַיְהִי־אֹור׃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66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1085325"/>
            <a:ext cx="328463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1) 1</a:t>
            </a:r>
            <a:r>
              <a:rPr lang="ko-KR" altLang="en-US" b="1" dirty="0" smtClean="0"/>
              <a:t>절과 </a:t>
            </a:r>
            <a:r>
              <a:rPr lang="en-US" altLang="ko-KR" b="1" dirty="0" smtClean="0"/>
              <a:t>2(3)</a:t>
            </a:r>
            <a:r>
              <a:rPr lang="ko-KR" altLang="en-US" b="1" dirty="0" smtClean="0"/>
              <a:t>절의 관계</a:t>
            </a:r>
            <a:endParaRPr lang="ko-KR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110490" y="2640169"/>
            <a:ext cx="559640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dirty="0" smtClean="0"/>
              <a:t>독립절로 간주</a:t>
            </a:r>
            <a:endParaRPr lang="en-US" altLang="ko-KR" sz="2000" dirty="0" smtClean="0"/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창조 보도 전체를 요약하는 제목 내지는 표제어</a:t>
            </a:r>
            <a:endParaRPr lang="en-US" altLang="ko-KR" sz="2000" dirty="0" smtClean="0"/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첫 번째 견해가 객관적으로 타당 </a:t>
            </a:r>
            <a:endParaRPr lang="ko-KR" altLang="en-US" sz="2000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1712855" y="2792709"/>
            <a:ext cx="876283" cy="723223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000" b="1" dirty="0" smtClean="0"/>
              <a:t>1</a:t>
            </a:r>
            <a:r>
              <a:rPr lang="ko-KR" altLang="en-US" sz="2000" b="1" dirty="0" smtClean="0"/>
              <a:t>절</a:t>
            </a:r>
            <a:endParaRPr lang="ko-KR" altLang="en-US" sz="2000" b="1" dirty="0"/>
          </a:p>
        </p:txBody>
      </p:sp>
      <p:sp>
        <p:nvSpPr>
          <p:cNvPr id="5" name="직사각형 4"/>
          <p:cNvSpPr/>
          <p:nvPr/>
        </p:nvSpPr>
        <p:spPr>
          <a:xfrm>
            <a:off x="1827830" y="1958689"/>
            <a:ext cx="64633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b="1" dirty="0"/>
              <a:t>결론</a:t>
            </a:r>
          </a:p>
        </p:txBody>
      </p:sp>
    </p:spTree>
    <p:extLst>
      <p:ext uri="{BB962C8B-B14F-4D97-AF65-F5344CB8AC3E}">
        <p14:creationId xmlns:p14="http://schemas.microsoft.com/office/powerpoint/2010/main" val="249953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690201" y="2444910"/>
            <a:ext cx="2731804" cy="10156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ko-KR" altLang="ko-KR" sz="2000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창세기 </a:t>
            </a:r>
            <a:r>
              <a:rPr lang="en-US" altLang="ko-KR" sz="2000" b="1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1:1 – </a:t>
            </a:r>
            <a:r>
              <a:rPr lang="en-US" altLang="ko-KR" sz="2000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2:4a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ko-KR" altLang="ko-KR" sz="2000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창세기</a:t>
            </a:r>
            <a:r>
              <a:rPr lang="en-US" altLang="ko-KR" sz="2000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2:4b - 25  </a:t>
            </a:r>
            <a:endParaRPr lang="ko-KR" altLang="ko-KR" sz="20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3428" y="20160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프롤로그</a:t>
            </a:r>
            <a:endParaRPr lang="ko-KR" alt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814438" y="1224857"/>
            <a:ext cx="2460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&lt; </a:t>
            </a:r>
            <a:r>
              <a:rPr lang="ko-KR" altLang="en-US" b="1" dirty="0" smtClean="0"/>
              <a:t>구약의 창조 보도 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5934641" y="1667144"/>
            <a:ext cx="2153289" cy="7777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smtClean="0"/>
              <a:t>창조주 하나님</a:t>
            </a:r>
            <a:endParaRPr lang="ko-KR" altLang="en-US" sz="2000" b="1" dirty="0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5934641" y="3402628"/>
            <a:ext cx="2153288" cy="7777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smtClean="0"/>
              <a:t>피조물 인간</a:t>
            </a:r>
            <a:endParaRPr lang="ko-KR" altLang="en-US" sz="2000" b="1" dirty="0"/>
          </a:p>
        </p:txBody>
      </p:sp>
      <p:sp>
        <p:nvSpPr>
          <p:cNvPr id="12" name="위쪽/아래쪽 화살표 11"/>
          <p:cNvSpPr/>
          <p:nvPr/>
        </p:nvSpPr>
        <p:spPr>
          <a:xfrm>
            <a:off x="6476810" y="2496426"/>
            <a:ext cx="1173239" cy="852082"/>
          </a:xfrm>
          <a:prstGeom prst="upDownArrow">
            <a:avLst>
              <a:gd name="adj1" fmla="val 30821"/>
              <a:gd name="adj2" fmla="val 39041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관계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25015" y="4750796"/>
            <a:ext cx="73837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하나님의 창조행위가 서로 </a:t>
            </a:r>
            <a:r>
              <a:rPr lang="ko-KR" altLang="en-US" b="1" dirty="0" smtClean="0">
                <a:solidFill>
                  <a:srgbClr val="0070C0"/>
                </a:solidFill>
              </a:rPr>
              <a:t>다른 시대</a:t>
            </a:r>
            <a:r>
              <a:rPr lang="ko-KR" altLang="en-US" dirty="0" smtClean="0"/>
              <a:t>에 서로 </a:t>
            </a:r>
            <a:r>
              <a:rPr lang="ko-KR" altLang="en-US" b="1" dirty="0" smtClean="0">
                <a:solidFill>
                  <a:srgbClr val="C00000"/>
                </a:solidFill>
              </a:rPr>
              <a:t>다른 신학적 관점</a:t>
            </a:r>
            <a:r>
              <a:rPr lang="ko-KR" altLang="en-US" dirty="0" smtClean="0"/>
              <a:t>에 의해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독립적으로 탄생되고 전승되었다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342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1085325"/>
            <a:ext cx="328463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/>
              <a:t>2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하나님의 독점적 창조행위</a:t>
            </a:r>
            <a:endParaRPr lang="ko-KR" altLang="en-US" b="1" dirty="0"/>
          </a:p>
        </p:txBody>
      </p:sp>
      <p:sp>
        <p:nvSpPr>
          <p:cNvPr id="6" name="직사각형 5"/>
          <p:cNvSpPr/>
          <p:nvPr/>
        </p:nvSpPr>
        <p:spPr>
          <a:xfrm>
            <a:off x="1378419" y="1500952"/>
            <a:ext cx="8467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e-IL" altLang="ko-KR" sz="3200" dirty="0">
                <a:solidFill>
                  <a:srgbClr val="FF0000"/>
                </a:solidFill>
                <a:latin typeface="Arial" panose="020B0604020202020204" pitchFamily="34" charset="0"/>
              </a:rPr>
              <a:t>בָּרָא</a:t>
            </a:r>
            <a:endParaRPr lang="ko-KR" alt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389056" y="1750575"/>
            <a:ext cx="410721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00FF"/>
                </a:solidFill>
              </a:rPr>
              <a:t>첫째</a:t>
            </a:r>
            <a:r>
              <a:rPr lang="en-US" altLang="ko-KR" dirty="0" smtClean="0">
                <a:solidFill>
                  <a:srgbClr val="0000FF"/>
                </a:solidFill>
              </a:rPr>
              <a:t>, </a:t>
            </a:r>
            <a:r>
              <a:rPr lang="ko-KR" altLang="en-US" dirty="0" smtClean="0">
                <a:solidFill>
                  <a:srgbClr val="0000FF"/>
                </a:solidFill>
              </a:rPr>
              <a:t>오직 하나님의 창조 행위와 관련</a:t>
            </a:r>
            <a:endParaRPr lang="en-US" altLang="ko-KR" dirty="0" smtClean="0">
              <a:solidFill>
                <a:srgbClr val="0000FF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389056" y="2287063"/>
            <a:ext cx="84025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dirty="0"/>
              <a:t>주어는 언제나 이스라엘의 하나님 </a:t>
            </a:r>
            <a:r>
              <a:rPr lang="ko-KR" altLang="en-US" sz="1600" dirty="0" smtClean="0"/>
              <a:t>야웨이며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이방 </a:t>
            </a:r>
            <a:r>
              <a:rPr lang="ko-KR" altLang="en-US" sz="1600" dirty="0"/>
              <a:t>신이나 인간은 주어로 등장하지 않는다</a:t>
            </a:r>
          </a:p>
        </p:txBody>
      </p:sp>
      <p:sp>
        <p:nvSpPr>
          <p:cNvPr id="13" name="모서리가 둥근 직사각형 12"/>
          <p:cNvSpPr/>
          <p:nvPr/>
        </p:nvSpPr>
        <p:spPr>
          <a:xfrm>
            <a:off x="2505183" y="2944149"/>
            <a:ext cx="1075144" cy="767436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창조</a:t>
            </a:r>
            <a:endParaRPr lang="ko-KR" altLang="en-US" sz="2000" b="1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2505183" y="3881545"/>
            <a:ext cx="1075144" cy="811009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하나님</a:t>
            </a:r>
            <a:endParaRPr lang="ko-KR" altLang="en-US" sz="2000" b="1" dirty="0"/>
          </a:p>
        </p:txBody>
      </p:sp>
      <p:sp>
        <p:nvSpPr>
          <p:cNvPr id="15" name="직사각형 14"/>
          <p:cNvSpPr/>
          <p:nvPr/>
        </p:nvSpPr>
        <p:spPr>
          <a:xfrm>
            <a:off x="3794974" y="3004702"/>
            <a:ext cx="4988417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하나님의 고유 속성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하나님의 독점적 행위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3794975" y="3825385"/>
            <a:ext cx="4988416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창조를 시작하신 분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태초부터 창조를 통해 행동하신 분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모든 피조물 탄생 이전부터 존재하신 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89056" y="5215943"/>
            <a:ext cx="68243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하늘과 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 세상에 존재하는 모든 것은 하나님의 창조를 통해 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탄생케 되었음을 선언하는 단어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450555" y="5492942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/>
              <a:t>‘</a:t>
            </a:r>
            <a:r>
              <a:rPr lang="ko-KR" altLang="en-US" b="1" dirty="0">
                <a:solidFill>
                  <a:srgbClr val="FF0000"/>
                </a:solidFill>
              </a:rPr>
              <a:t>바라</a:t>
            </a:r>
            <a:r>
              <a:rPr lang="en-US" altLang="ko-KR" b="1" dirty="0"/>
              <a:t>’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55539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1085325"/>
            <a:ext cx="328463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/>
              <a:t>2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하나님의 독점적 창조행위</a:t>
            </a:r>
            <a:endParaRPr lang="ko-KR" altLang="en-US" b="1" dirty="0"/>
          </a:p>
        </p:txBody>
      </p:sp>
      <p:sp>
        <p:nvSpPr>
          <p:cNvPr id="6" name="직사각형 5"/>
          <p:cNvSpPr/>
          <p:nvPr/>
        </p:nvSpPr>
        <p:spPr>
          <a:xfrm>
            <a:off x="1378419" y="1500952"/>
            <a:ext cx="8467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e-IL" altLang="ko-KR" sz="3200" dirty="0">
                <a:solidFill>
                  <a:srgbClr val="FF0000"/>
                </a:solidFill>
                <a:latin typeface="Arial" panose="020B0604020202020204" pitchFamily="34" charset="0"/>
              </a:rPr>
              <a:t>בָּרָא</a:t>
            </a:r>
            <a:endParaRPr lang="ko-KR" alt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389056" y="1750575"/>
            <a:ext cx="671209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0000FF"/>
                </a:solidFill>
              </a:rPr>
              <a:t>둘</a:t>
            </a:r>
            <a:r>
              <a:rPr lang="ko-KR" altLang="en-US" dirty="0" smtClean="0">
                <a:solidFill>
                  <a:srgbClr val="0000FF"/>
                </a:solidFill>
              </a:rPr>
              <a:t>째</a:t>
            </a:r>
            <a:r>
              <a:rPr lang="en-US" altLang="ko-KR" dirty="0" smtClean="0">
                <a:solidFill>
                  <a:srgbClr val="0000FF"/>
                </a:solidFill>
              </a:rPr>
              <a:t>, </a:t>
            </a:r>
            <a:r>
              <a:rPr lang="ko-KR" altLang="en-US" dirty="0" smtClean="0">
                <a:solidFill>
                  <a:srgbClr val="0000FF"/>
                </a:solidFill>
              </a:rPr>
              <a:t>창조의 재료를 전제하지 않으며</a:t>
            </a:r>
            <a:r>
              <a:rPr lang="en-US" altLang="ko-KR" dirty="0" smtClean="0">
                <a:solidFill>
                  <a:srgbClr val="0000FF"/>
                </a:solidFill>
              </a:rPr>
              <a:t>, </a:t>
            </a:r>
            <a:r>
              <a:rPr lang="ko-KR" altLang="en-US" dirty="0" smtClean="0">
                <a:solidFill>
                  <a:srgbClr val="0000FF"/>
                </a:solidFill>
              </a:rPr>
              <a:t>전혀 힘들이지 않은 창조</a:t>
            </a:r>
            <a:endParaRPr lang="en-US" altLang="ko-KR" dirty="0" smtClean="0">
              <a:solidFill>
                <a:srgbClr val="0000FF"/>
              </a:solidFill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3966693" y="4284441"/>
            <a:ext cx="2124797" cy="584577"/>
          </a:xfrm>
          <a:prstGeom prst="roundRect">
            <a:avLst/>
          </a:prstGeom>
          <a:noFill/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질적 우월성</a:t>
            </a:r>
            <a:endParaRPr lang="ko-KR" altLang="en-US" sz="2000" b="1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3966693" y="5091885"/>
            <a:ext cx="2124797" cy="617768"/>
          </a:xfrm>
          <a:prstGeom prst="roundRect">
            <a:avLst/>
          </a:prstGeom>
          <a:noFill/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절대적 자유성</a:t>
            </a:r>
            <a:endParaRPr lang="ko-KR" altLang="en-US" sz="2000" b="1" dirty="0"/>
          </a:p>
        </p:txBody>
      </p:sp>
      <p:sp>
        <p:nvSpPr>
          <p:cNvPr id="15" name="직사각형 14"/>
          <p:cNvSpPr/>
          <p:nvPr/>
        </p:nvSpPr>
        <p:spPr>
          <a:xfrm>
            <a:off x="6400799" y="4392063"/>
            <a:ext cx="2966434" cy="369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ko-KR" altLang="en-US" dirty="0" smtClean="0"/>
              <a:t>전혀 힘들지 않게 창조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400799" y="5108687"/>
            <a:ext cx="3103809" cy="64633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ko-KR" altLang="en-US" dirty="0" smtClean="0"/>
              <a:t>전적인 자유로운 결단</a:t>
            </a:r>
            <a:endParaRPr lang="en-US" altLang="ko-KR" dirty="0" smtClean="0"/>
          </a:p>
          <a:p>
            <a:pPr lvl="0"/>
            <a:r>
              <a:rPr lang="ko-KR" altLang="en-US" dirty="0" smtClean="0"/>
              <a:t>구속받지 않은 주권</a:t>
            </a:r>
            <a:endParaRPr lang="en-US" altLang="ko-KR" dirty="0" smtClean="0"/>
          </a:p>
        </p:txBody>
      </p:sp>
      <p:sp>
        <p:nvSpPr>
          <p:cNvPr id="19" name="모서리가 둥근 직사각형 18"/>
          <p:cNvSpPr/>
          <p:nvPr/>
        </p:nvSpPr>
        <p:spPr>
          <a:xfrm>
            <a:off x="2389056" y="4284441"/>
            <a:ext cx="1268328" cy="142521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창조주</a:t>
            </a:r>
            <a:endParaRPr lang="en-US" altLang="ko-KR" sz="2000" b="1" dirty="0" smtClean="0"/>
          </a:p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하나님</a:t>
            </a:r>
            <a:endParaRPr lang="ko-KR" alt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389056" y="2446696"/>
            <a:ext cx="6660798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dirty="0" smtClean="0"/>
              <a:t>‘</a:t>
            </a:r>
            <a:r>
              <a:rPr lang="ko-KR" altLang="en-US" dirty="0" smtClean="0"/>
              <a:t>바라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는 창조의 재료를 소개하는 전치사를 동반하지 않는다</a:t>
            </a:r>
            <a:r>
              <a:rPr lang="en-US" altLang="ko-KR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하나님은 어떤 것을 이용하여 창조하신 것이 아니다</a:t>
            </a:r>
            <a:r>
              <a:rPr lang="en-US" altLang="ko-KR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창조는 하나님의 간단한 의지 표명에 불과하다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6978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1085325"/>
            <a:ext cx="3284633" cy="454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/>
              <a:t>2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하나님의 독점적 창조행위</a:t>
            </a:r>
            <a:endParaRPr lang="ko-KR" alt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600347" y="1717219"/>
            <a:ext cx="2520242" cy="4542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0000FF"/>
                </a:solidFill>
              </a:rPr>
              <a:t>“</a:t>
            </a:r>
            <a:r>
              <a:rPr lang="ko-KR" altLang="en-US" dirty="0" smtClean="0">
                <a:solidFill>
                  <a:srgbClr val="0000FF"/>
                </a:solidFill>
              </a:rPr>
              <a:t>無로부터의 창조사상</a:t>
            </a:r>
            <a:r>
              <a:rPr lang="en-US" altLang="ko-KR" dirty="0" smtClean="0">
                <a:solidFill>
                  <a:srgbClr val="0000FF"/>
                </a:solidFill>
              </a:rPr>
              <a:t>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5445" y="2630992"/>
            <a:ext cx="374974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 </a:t>
            </a:r>
            <a:r>
              <a:rPr lang="ko-KR" altLang="en-US" dirty="0" smtClean="0"/>
              <a:t>마카비서</a:t>
            </a:r>
            <a:r>
              <a:rPr lang="en-US" altLang="ko-KR" dirty="0" smtClean="0"/>
              <a:t>(</a:t>
            </a:r>
            <a:r>
              <a:rPr lang="ko-KR" altLang="en-US" dirty="0" smtClean="0"/>
              <a:t>외경</a:t>
            </a:r>
            <a:r>
              <a:rPr lang="en-US" altLang="ko-KR" dirty="0" smtClean="0"/>
              <a:t>) 7:28</a:t>
            </a:r>
            <a:r>
              <a:rPr lang="ko-KR" altLang="en-US" dirty="0" smtClean="0"/>
              <a:t> 최초 기록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95445" y="4416147"/>
            <a:ext cx="6445995" cy="869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플라톤주의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영지주의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오리겐주의에 대한 신학적 투쟁 이론 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초대 기독교 변증론자들에 의해 구체적으로 제시되고 교리화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95445" y="3094167"/>
            <a:ext cx="84401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“</a:t>
            </a:r>
            <a:r>
              <a:rPr lang="ko-KR" altLang="en-US" dirty="0" smtClean="0"/>
              <a:t>얘야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하늘과 땅과 그 속에 있는 만물을 살펴보고 </a:t>
            </a:r>
            <a:r>
              <a:rPr lang="ko-KR" altLang="en-US" dirty="0" smtClean="0">
                <a:solidFill>
                  <a:srgbClr val="FF0000"/>
                </a:solidFill>
              </a:rPr>
              <a:t>하나님은 그 모든 것을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</a:rPr>
              <a:t>무에서 창조하셨다</a:t>
            </a:r>
            <a:r>
              <a:rPr lang="ko-KR" altLang="en-US" dirty="0" smtClean="0"/>
              <a:t>는 것과 그리고 인간도 그와 똑같이 만드셨다는 것을 알아라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826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1085325"/>
            <a:ext cx="328463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/>
              <a:t>2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하나님의 독점적 창조행위</a:t>
            </a:r>
            <a:endParaRPr lang="ko-KR" altLang="en-US" b="1" dirty="0"/>
          </a:p>
        </p:txBody>
      </p:sp>
      <p:sp>
        <p:nvSpPr>
          <p:cNvPr id="6" name="직사각형 5"/>
          <p:cNvSpPr/>
          <p:nvPr/>
        </p:nvSpPr>
        <p:spPr>
          <a:xfrm>
            <a:off x="1378419" y="1500952"/>
            <a:ext cx="8467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e-IL" altLang="ko-KR" sz="3200" dirty="0">
                <a:solidFill>
                  <a:srgbClr val="FF0000"/>
                </a:solidFill>
                <a:latin typeface="Arial" panose="020B0604020202020204" pitchFamily="34" charset="0"/>
              </a:rPr>
              <a:t>בָּרָא</a:t>
            </a:r>
            <a:endParaRPr lang="ko-KR" alt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389056" y="1750575"/>
            <a:ext cx="706796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00FF"/>
                </a:solidFill>
              </a:rPr>
              <a:t>셋째</a:t>
            </a:r>
            <a:r>
              <a:rPr lang="en-US" altLang="ko-KR" dirty="0" smtClean="0">
                <a:solidFill>
                  <a:srgbClr val="0000FF"/>
                </a:solidFill>
              </a:rPr>
              <a:t>, </a:t>
            </a:r>
            <a:r>
              <a:rPr lang="ko-KR" altLang="en-US" dirty="0" smtClean="0">
                <a:solidFill>
                  <a:srgbClr val="0000FF"/>
                </a:solidFill>
              </a:rPr>
              <a:t>목적어는 여러 종류가 가능 </a:t>
            </a:r>
            <a:r>
              <a:rPr lang="en-US" altLang="ko-KR" dirty="0" smtClean="0">
                <a:solidFill>
                  <a:srgbClr val="0000FF"/>
                </a:solidFill>
              </a:rPr>
              <a:t>(</a:t>
            </a:r>
            <a:r>
              <a:rPr lang="ko-KR" altLang="en-US" dirty="0" smtClean="0">
                <a:solidFill>
                  <a:srgbClr val="0000FF"/>
                </a:solidFill>
              </a:rPr>
              <a:t>특별한 것</a:t>
            </a:r>
            <a:r>
              <a:rPr lang="en-US" altLang="ko-KR" dirty="0" smtClean="0">
                <a:solidFill>
                  <a:srgbClr val="0000FF"/>
                </a:solidFill>
              </a:rPr>
              <a:t>, </a:t>
            </a:r>
            <a:r>
              <a:rPr lang="ko-KR" altLang="en-US" dirty="0" smtClean="0">
                <a:solidFill>
                  <a:srgbClr val="0000FF"/>
                </a:solidFill>
              </a:rPr>
              <a:t>특이한 것</a:t>
            </a:r>
            <a:r>
              <a:rPr lang="en-US" altLang="ko-KR" dirty="0" smtClean="0">
                <a:solidFill>
                  <a:srgbClr val="0000FF"/>
                </a:solidFill>
              </a:rPr>
              <a:t>, </a:t>
            </a:r>
            <a:r>
              <a:rPr lang="ko-KR" altLang="en-US" dirty="0" smtClean="0">
                <a:solidFill>
                  <a:srgbClr val="0000FF"/>
                </a:solidFill>
              </a:rPr>
              <a:t>새로운 것</a:t>
            </a:r>
            <a:r>
              <a:rPr lang="en-US" altLang="ko-KR" dirty="0" smtClean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32189" y="2502626"/>
            <a:ext cx="6364756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Both"/>
            </a:pPr>
            <a:r>
              <a:rPr lang="ko-KR" altLang="en-US" dirty="0" smtClean="0"/>
              <a:t>하늘과 땅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창세기</a:t>
            </a:r>
            <a:r>
              <a:rPr lang="en-US" altLang="ko-KR" sz="1600" dirty="0" smtClean="0"/>
              <a:t>1:1, 2:4, </a:t>
            </a:r>
            <a:r>
              <a:rPr lang="ko-KR" altLang="en-US" sz="1600" dirty="0" smtClean="0"/>
              <a:t>이사야 </a:t>
            </a:r>
            <a:r>
              <a:rPr lang="en-US" altLang="ko-KR" sz="1600" dirty="0" smtClean="0"/>
              <a:t>42:5, 45:18, 65:17) </a:t>
            </a:r>
          </a:p>
          <a:p>
            <a:endParaRPr lang="en-US" altLang="ko-KR" dirty="0"/>
          </a:p>
          <a:p>
            <a:r>
              <a:rPr lang="en-US" altLang="ko-KR" dirty="0" smtClean="0"/>
              <a:t>(2) </a:t>
            </a:r>
            <a:r>
              <a:rPr lang="ko-KR" altLang="en-US" dirty="0" smtClean="0"/>
              <a:t>인간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창세기 </a:t>
            </a:r>
            <a:r>
              <a:rPr lang="en-US" altLang="ko-KR" sz="1600" dirty="0" smtClean="0"/>
              <a:t>1:27, 5:1f, 6:7, </a:t>
            </a:r>
            <a:r>
              <a:rPr lang="ko-KR" altLang="en-US" sz="1600" dirty="0" smtClean="0"/>
              <a:t>신명기</a:t>
            </a:r>
            <a:r>
              <a:rPr lang="en-US" altLang="ko-KR" sz="1600" dirty="0" smtClean="0"/>
              <a:t> 4:32, </a:t>
            </a:r>
            <a:r>
              <a:rPr lang="ko-KR" altLang="en-US" sz="1600" dirty="0" smtClean="0"/>
              <a:t>이사야 </a:t>
            </a:r>
            <a:r>
              <a:rPr lang="en-US" altLang="ko-KR" sz="1600" dirty="0" smtClean="0"/>
              <a:t>43:7, </a:t>
            </a:r>
            <a:r>
              <a:rPr lang="ko-KR" altLang="en-US" sz="1600" dirty="0" smtClean="0"/>
              <a:t>에스겔 </a:t>
            </a:r>
            <a:r>
              <a:rPr lang="en-US" altLang="ko-KR" sz="1600" dirty="0" smtClean="0"/>
              <a:t>28:13, 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ko-KR" altLang="en-US" sz="1600" dirty="0" smtClean="0"/>
              <a:t>말라기 </a:t>
            </a:r>
            <a:r>
              <a:rPr lang="en-US" altLang="ko-KR" sz="1600" dirty="0" smtClean="0"/>
              <a:t>2:10, </a:t>
            </a:r>
            <a:r>
              <a:rPr lang="ko-KR" altLang="en-US" sz="1600" dirty="0" smtClean="0"/>
              <a:t>전도서 </a:t>
            </a:r>
            <a:r>
              <a:rPr lang="en-US" altLang="ko-KR" sz="1600" dirty="0" smtClean="0"/>
              <a:t>12:1, </a:t>
            </a:r>
            <a:r>
              <a:rPr lang="ko-KR" altLang="en-US" sz="1600" dirty="0" smtClean="0"/>
              <a:t>시편 </a:t>
            </a:r>
            <a:r>
              <a:rPr lang="en-US" altLang="ko-KR" sz="1600" dirty="0" smtClean="0"/>
              <a:t>89:48)</a:t>
            </a:r>
          </a:p>
          <a:p>
            <a:endParaRPr lang="en-US" altLang="ko-KR" dirty="0"/>
          </a:p>
        </p:txBody>
      </p:sp>
      <p:sp>
        <p:nvSpPr>
          <p:cNvPr id="17" name="TextBox 16"/>
          <p:cNvSpPr txBox="1"/>
          <p:nvPr/>
        </p:nvSpPr>
        <p:spPr>
          <a:xfrm>
            <a:off x="3732189" y="4503174"/>
            <a:ext cx="672491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이스라엘 백성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en-US" altLang="ko-KR" sz="1600" dirty="0" smtClean="0"/>
              <a:t> (</a:t>
            </a:r>
            <a:r>
              <a:rPr lang="ko-KR" altLang="en-US" sz="1600" dirty="0"/>
              <a:t>이사야 </a:t>
            </a:r>
            <a:r>
              <a:rPr lang="en-US" altLang="ko-KR" sz="1600" dirty="0"/>
              <a:t>43:1</a:t>
            </a:r>
            <a:r>
              <a:rPr lang="en-US" altLang="ko-KR" sz="1600" dirty="0" smtClean="0"/>
              <a:t>, 15, </a:t>
            </a:r>
            <a:r>
              <a:rPr lang="ko-KR" altLang="en-US" sz="1600" dirty="0" smtClean="0"/>
              <a:t>시편 </a:t>
            </a:r>
            <a:r>
              <a:rPr lang="en-US" altLang="ko-KR" sz="1600" dirty="0" smtClean="0"/>
              <a:t>102:19)</a:t>
            </a:r>
          </a:p>
          <a:p>
            <a:pPr marL="342900" indent="-342900">
              <a:buAutoNum type="arabicParenBoth"/>
            </a:pPr>
            <a:endParaRPr lang="en-US" altLang="ko-KR" dirty="0"/>
          </a:p>
          <a:p>
            <a:r>
              <a:rPr lang="en-US" altLang="ko-KR" dirty="0" smtClean="0"/>
              <a:t>(4) </a:t>
            </a:r>
            <a:r>
              <a:rPr lang="ko-KR" altLang="en-US" dirty="0" smtClean="0"/>
              <a:t>놀라운 것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새로운 것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en-US" altLang="ko-KR" sz="1600" dirty="0" smtClean="0"/>
              <a:t> (</a:t>
            </a:r>
            <a:r>
              <a:rPr lang="ko-KR" altLang="en-US" sz="1600" dirty="0" smtClean="0"/>
              <a:t>출애굽기 </a:t>
            </a:r>
            <a:r>
              <a:rPr lang="en-US" altLang="ko-KR" sz="1600" dirty="0" smtClean="0"/>
              <a:t>34:10, </a:t>
            </a:r>
            <a:r>
              <a:rPr lang="ko-KR" altLang="en-US" sz="1600" dirty="0" smtClean="0"/>
              <a:t>민수기 </a:t>
            </a:r>
            <a:r>
              <a:rPr lang="en-US" altLang="ko-KR" sz="1600" dirty="0" smtClean="0"/>
              <a:t>16:30, </a:t>
            </a:r>
            <a:r>
              <a:rPr lang="ko-KR" altLang="en-US" sz="1600" dirty="0" smtClean="0"/>
              <a:t>이사야 </a:t>
            </a:r>
            <a:r>
              <a:rPr lang="en-US" altLang="ko-KR" sz="1600" dirty="0" smtClean="0"/>
              <a:t>48:6, 65:17, </a:t>
            </a:r>
            <a:r>
              <a:rPr lang="ko-KR" altLang="en-US" sz="1600" dirty="0" smtClean="0"/>
              <a:t>에례미야 </a:t>
            </a:r>
            <a:r>
              <a:rPr lang="en-US" altLang="ko-KR" sz="1600" dirty="0" smtClean="0"/>
              <a:t>31:22)</a:t>
            </a:r>
            <a:endParaRPr lang="ko-KR" altLang="en-US" sz="1600" dirty="0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1436634" y="2502626"/>
            <a:ext cx="2124797" cy="1681335"/>
          </a:xfrm>
          <a:prstGeom prst="roundRect">
            <a:avLst/>
          </a:prstGeom>
          <a:noFill/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b="1" dirty="0" smtClean="0"/>
              <a:t>세계와 인간을 새롭게 창조하신 창조주 하나님</a:t>
            </a:r>
            <a:endParaRPr lang="ko-KR" altLang="en-US" b="1" dirty="0"/>
          </a:p>
        </p:txBody>
      </p:sp>
      <p:sp>
        <p:nvSpPr>
          <p:cNvPr id="20" name="모서리가 둥근 직사각형 19"/>
          <p:cNvSpPr/>
          <p:nvPr/>
        </p:nvSpPr>
        <p:spPr>
          <a:xfrm>
            <a:off x="1378419" y="4433584"/>
            <a:ext cx="2124797" cy="1546918"/>
          </a:xfrm>
          <a:prstGeom prst="roundRect">
            <a:avLst/>
          </a:prstGeom>
          <a:noFill/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이전에 존재하지 않던 어떤 새로운 것을 만드신 </a:t>
            </a:r>
            <a:endParaRPr lang="en-US" altLang="ko-KR" b="1" dirty="0" smtClean="0"/>
          </a:p>
          <a:p>
            <a:pPr algn="ctr"/>
            <a:r>
              <a:rPr lang="ko-KR" altLang="en-US" b="1" dirty="0" smtClean="0"/>
              <a:t>하나님의 활동</a:t>
            </a:r>
            <a:endParaRPr lang="ko-KR" alt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608449" y="6296083"/>
            <a:ext cx="5902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0000FF"/>
                </a:solidFill>
              </a:rPr>
              <a:t>하나님의 특별하고도 자유스러운 주권적인 창조를 의미</a:t>
            </a:r>
            <a:endParaRPr lang="ko-KR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57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07063" y="1085325"/>
            <a:ext cx="3284633" cy="454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3) </a:t>
            </a:r>
            <a:r>
              <a:rPr lang="ko-KR" altLang="en-US" b="1" dirty="0" smtClean="0"/>
              <a:t>태초의 혼돈의 상태</a:t>
            </a:r>
            <a:endParaRPr lang="ko-KR" altLang="en-US" b="1" dirty="0"/>
          </a:p>
        </p:txBody>
      </p:sp>
      <p:sp>
        <p:nvSpPr>
          <p:cNvPr id="4" name="직사각형 3"/>
          <p:cNvSpPr/>
          <p:nvPr/>
        </p:nvSpPr>
        <p:spPr>
          <a:xfrm>
            <a:off x="1369453" y="1695605"/>
            <a:ext cx="90881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b="1" dirty="0" smtClean="0"/>
              <a:t>2</a:t>
            </a:r>
            <a:r>
              <a:rPr lang="ko-KR" altLang="en-US" sz="1600" b="1" dirty="0" smtClean="0"/>
              <a:t>절</a:t>
            </a:r>
            <a:r>
              <a:rPr lang="en-US" altLang="ko-KR" sz="1600" dirty="0" smtClean="0"/>
              <a:t>. </a:t>
            </a:r>
            <a:r>
              <a:rPr lang="ko-KR" altLang="en-US" sz="1600" b="1" dirty="0" smtClean="0">
                <a:solidFill>
                  <a:srgbClr val="0000FF"/>
                </a:solidFill>
              </a:rPr>
              <a:t>땅이 </a:t>
            </a:r>
            <a:r>
              <a:rPr lang="ko-KR" altLang="en-US" sz="1600" b="1" dirty="0">
                <a:solidFill>
                  <a:srgbClr val="0000FF"/>
                </a:solidFill>
              </a:rPr>
              <a:t>혼돈하고 공허</a:t>
            </a:r>
            <a:r>
              <a:rPr lang="ko-KR" altLang="en-US" sz="1600" dirty="0"/>
              <a:t>하며 </a:t>
            </a:r>
            <a:r>
              <a:rPr lang="ko-KR" altLang="en-US" sz="1600" b="1" dirty="0">
                <a:solidFill>
                  <a:srgbClr val="33CC33"/>
                </a:solidFill>
              </a:rPr>
              <a:t>흑암이 깊음 위에 있고</a:t>
            </a:r>
            <a:r>
              <a:rPr lang="ko-KR" altLang="en-US" sz="1600" dirty="0">
                <a:solidFill>
                  <a:srgbClr val="33CC33"/>
                </a:solidFill>
              </a:rPr>
              <a:t> </a:t>
            </a:r>
            <a:r>
              <a:rPr lang="ko-KR" altLang="en-US" sz="1600" b="1" dirty="0">
                <a:solidFill>
                  <a:srgbClr val="FF0000"/>
                </a:solidFill>
              </a:rPr>
              <a:t>하나님의 영은 수면 위에 운행</a:t>
            </a:r>
            <a:r>
              <a:rPr lang="ko-KR" altLang="en-US" sz="1600" dirty="0"/>
              <a:t>하시니라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8359" y="3039797"/>
            <a:ext cx="372089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창조 이전 원시 상태의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가지 진술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369453" y="3803418"/>
            <a:ext cx="876283" cy="5647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첫째</a:t>
            </a:r>
            <a:endParaRPr lang="ko-KR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640169" y="3894733"/>
            <a:ext cx="3066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dirty="0" smtClean="0">
                <a:solidFill>
                  <a:srgbClr val="0000FF"/>
                </a:solidFill>
              </a:rPr>
              <a:t>땅은 혼돈하고 공허하였다</a:t>
            </a:r>
            <a:r>
              <a:rPr lang="en-US" altLang="ko-KR" dirty="0" smtClean="0"/>
              <a:t>”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40169" y="4496971"/>
            <a:ext cx="6378669" cy="1285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혼돈과 무질서의 상태에서 하나님의 창조 시작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하나님의 창조 사역의 결과 혼돈과 무질서 대신 질서가 생김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하나님이 보시기에 아름답고 조화로운 세계가 만들어짐</a:t>
            </a:r>
            <a:endParaRPr lang="ko-KR" altLang="en-US" dirty="0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807594" y="2130709"/>
            <a:ext cx="81348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וְהָאָרֶץ הָיְתָה תֹהוּ וָבֹהוּ </a:t>
            </a:r>
            <a:r>
              <a:rPr kumimoji="0" lang="he-IL" altLang="ko-KR" sz="2000" b="0" i="0" u="none" strike="noStrike" cap="none" normalizeH="0" baseline="0" dirty="0" smtClean="0">
                <a:ln>
                  <a:noFill/>
                </a:ln>
                <a:solidFill>
                  <a:srgbClr val="33CC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וְחֹשֶׁךְ עַל־פְּנֵי תְהֹום </a:t>
            </a:r>
            <a:r>
              <a:rPr kumimoji="0" lang="he-IL" altLang="ko-K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וְרוּחַ אֱלֹהִים מְרַחֶפֶת עַל־פְּנֵי הַמָּיִם</a:t>
            </a:r>
            <a:r>
              <a:rPr kumimoji="0" lang="he-IL" altLang="ko-K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׃</a:t>
            </a:r>
            <a:endParaRPr kumimoji="0" lang="ko-KR" altLang="ko-K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6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/>
          <p:cNvSpPr/>
          <p:nvPr/>
        </p:nvSpPr>
        <p:spPr>
          <a:xfrm>
            <a:off x="2882788" y="3681213"/>
            <a:ext cx="6235454" cy="188246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o-KR" altLang="en-US" sz="2000" b="1" dirty="0"/>
          </a:p>
        </p:txBody>
      </p:sp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369452" y="1132280"/>
            <a:ext cx="876283" cy="5647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첫째</a:t>
            </a:r>
            <a:endParaRPr lang="ko-KR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74180" y="1234706"/>
            <a:ext cx="3066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dirty="0" smtClean="0">
                <a:solidFill>
                  <a:srgbClr val="0000FF"/>
                </a:solidFill>
              </a:rPr>
              <a:t>땅은 </a:t>
            </a:r>
            <a:r>
              <a:rPr lang="ko-KR" altLang="en-US" b="1" u="sng" dirty="0" smtClean="0">
                <a:solidFill>
                  <a:srgbClr val="0000FF"/>
                </a:solidFill>
              </a:rPr>
              <a:t>혼돈</a:t>
            </a:r>
            <a:r>
              <a:rPr lang="ko-KR" altLang="en-US" dirty="0" smtClean="0">
                <a:solidFill>
                  <a:srgbClr val="0000FF"/>
                </a:solidFill>
              </a:rPr>
              <a:t>하고 </a:t>
            </a:r>
            <a:r>
              <a:rPr lang="ko-KR" altLang="en-US" b="1" u="sng" dirty="0" smtClean="0">
                <a:solidFill>
                  <a:srgbClr val="0000FF"/>
                </a:solidFill>
              </a:rPr>
              <a:t>공허</a:t>
            </a:r>
            <a:r>
              <a:rPr lang="ko-KR" altLang="en-US" dirty="0" smtClean="0">
                <a:solidFill>
                  <a:srgbClr val="0000FF"/>
                </a:solidFill>
              </a:rPr>
              <a:t>하였다</a:t>
            </a:r>
            <a:r>
              <a:rPr lang="en-US" altLang="ko-KR" dirty="0" smtClean="0"/>
              <a:t>”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7748" y="2174481"/>
            <a:ext cx="6296917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혼돈과 공허는 혼잡하고 조잡한 땅의 원시적 상태를 가리킴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(</a:t>
            </a:r>
            <a:r>
              <a:rPr lang="ko-KR" altLang="en-US" sz="1600" dirty="0" smtClean="0"/>
              <a:t>이사야 </a:t>
            </a:r>
            <a:r>
              <a:rPr lang="en-US" altLang="ko-KR" sz="1600" dirty="0" smtClean="0"/>
              <a:t>34:11, </a:t>
            </a:r>
            <a:r>
              <a:rPr lang="ko-KR" altLang="en-US" sz="1600" dirty="0" smtClean="0"/>
              <a:t>에레미야 </a:t>
            </a:r>
            <a:r>
              <a:rPr lang="en-US" altLang="ko-KR" sz="1600" dirty="0" smtClean="0"/>
              <a:t>4:23</a:t>
            </a:r>
            <a:r>
              <a:rPr lang="ko-KR" altLang="en-US" sz="1600" dirty="0" smtClean="0"/>
              <a:t>에도 두 단어의 결합이 등장</a:t>
            </a:r>
            <a:r>
              <a:rPr lang="en-US" altLang="ko-KR" sz="1600" dirty="0" smtClean="0"/>
              <a:t>)</a:t>
            </a:r>
            <a:endParaRPr lang="ko-KR" altLang="en-US" sz="1600" dirty="0"/>
          </a:p>
        </p:txBody>
      </p:sp>
      <p:sp>
        <p:nvSpPr>
          <p:cNvPr id="11" name="직사각형 10"/>
          <p:cNvSpPr/>
          <p:nvPr/>
        </p:nvSpPr>
        <p:spPr>
          <a:xfrm>
            <a:off x="2882788" y="1474756"/>
            <a:ext cx="8499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altLang="ko-KR" sz="2400" b="1" dirty="0">
                <a:solidFill>
                  <a:srgbClr val="0000FF"/>
                </a:solidFill>
                <a:latin typeface="Arial" panose="020B0604020202020204" pitchFamily="34" charset="0"/>
              </a:rPr>
              <a:t> תֹהוּ </a:t>
            </a:r>
            <a:endParaRPr lang="ko-KR" altLang="en-US" sz="2400" b="1" dirty="0"/>
          </a:p>
        </p:txBody>
      </p:sp>
      <p:sp>
        <p:nvSpPr>
          <p:cNvPr id="12" name="직사각형 11"/>
          <p:cNvSpPr/>
          <p:nvPr/>
        </p:nvSpPr>
        <p:spPr>
          <a:xfrm>
            <a:off x="3907612" y="1474756"/>
            <a:ext cx="7360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altLang="ko-KR" sz="24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בֹהוּ </a:t>
            </a:r>
            <a:endParaRPr lang="ko-KR" alt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442296" y="3058727"/>
            <a:ext cx="56428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/>
              <a:t>구약에서 </a:t>
            </a:r>
            <a:r>
              <a:rPr lang="en-US" altLang="ko-KR" sz="1400" dirty="0" smtClean="0"/>
              <a:t>‘</a:t>
            </a:r>
            <a:r>
              <a:rPr lang="ko-KR" altLang="en-US" sz="1400" dirty="0" smtClean="0"/>
              <a:t>혼돈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은 </a:t>
            </a:r>
            <a:r>
              <a:rPr lang="en-US" altLang="ko-KR" sz="1400" dirty="0" smtClean="0"/>
              <a:t>20</a:t>
            </a:r>
            <a:r>
              <a:rPr lang="ko-KR" altLang="en-US" sz="1400" dirty="0" smtClean="0"/>
              <a:t>회</a:t>
            </a:r>
            <a:r>
              <a:rPr lang="en-US" altLang="ko-KR" sz="1400" dirty="0" smtClean="0"/>
              <a:t>, ‘</a:t>
            </a:r>
            <a:r>
              <a:rPr lang="ko-KR" altLang="en-US" sz="1400" dirty="0" smtClean="0"/>
              <a:t>공허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는 </a:t>
            </a:r>
            <a:r>
              <a:rPr lang="en-US" altLang="ko-KR" sz="1400" dirty="0" smtClean="0"/>
              <a:t>3</a:t>
            </a:r>
            <a:r>
              <a:rPr lang="ko-KR" altLang="en-US" sz="1400" dirty="0" smtClean="0"/>
              <a:t>회 등장</a:t>
            </a:r>
            <a:r>
              <a:rPr lang="en-US" altLang="ko-KR" sz="1400" dirty="0" smtClean="0"/>
              <a:t>.</a:t>
            </a:r>
          </a:p>
          <a:p>
            <a:r>
              <a:rPr lang="en-US" altLang="ko-KR" sz="1400" dirty="0" smtClean="0"/>
              <a:t>‘</a:t>
            </a:r>
            <a:r>
              <a:rPr lang="ko-KR" altLang="en-US" sz="1400" dirty="0" smtClean="0"/>
              <a:t>공허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는 언제나 </a:t>
            </a:r>
            <a:r>
              <a:rPr lang="en-US" altLang="ko-KR" sz="1400" dirty="0" smtClean="0"/>
              <a:t>‘</a:t>
            </a:r>
            <a:r>
              <a:rPr lang="ko-KR" altLang="en-US" sz="1400" dirty="0" smtClean="0"/>
              <a:t>혼돈</a:t>
            </a:r>
            <a:r>
              <a:rPr lang="en-US" altLang="ko-KR" sz="1400" dirty="0" smtClean="0"/>
              <a:t>’</a:t>
            </a:r>
            <a:r>
              <a:rPr lang="ko-KR" altLang="en-US" sz="1400" dirty="0" smtClean="0"/>
              <a:t>과 함께 등장하며</a:t>
            </a:r>
            <a:r>
              <a:rPr lang="en-US" altLang="ko-KR" sz="1400" dirty="0" smtClean="0"/>
              <a:t>, ‘</a:t>
            </a:r>
            <a:r>
              <a:rPr lang="ko-KR" altLang="en-US" sz="1400" dirty="0" smtClean="0"/>
              <a:t>혼돈</a:t>
            </a:r>
            <a:r>
              <a:rPr lang="en-US" altLang="ko-KR" sz="1400" dirty="0" smtClean="0"/>
              <a:t>‘</a:t>
            </a:r>
            <a:r>
              <a:rPr lang="ko-KR" altLang="en-US" sz="1400" dirty="0" smtClean="0"/>
              <a:t>의 수식어 역할을 담당</a:t>
            </a:r>
            <a:endParaRPr lang="ko-KR" alt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3047599" y="3837901"/>
            <a:ext cx="1484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‘</a:t>
            </a:r>
            <a:r>
              <a:rPr lang="ko-KR" altLang="en-US" b="1" dirty="0" smtClean="0"/>
              <a:t>혼돈</a:t>
            </a:r>
            <a:r>
              <a:rPr lang="en-US" altLang="ko-KR" b="1" dirty="0" smtClean="0"/>
              <a:t>’ (</a:t>
            </a:r>
            <a:r>
              <a:rPr lang="ko-KR" altLang="en-US" b="1" dirty="0" smtClean="0"/>
              <a:t>토후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841359" y="3837901"/>
            <a:ext cx="3259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‘</a:t>
            </a:r>
            <a:r>
              <a:rPr lang="ko-KR" altLang="en-US" dirty="0" smtClean="0"/>
              <a:t>황량한 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사막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황폐된 장소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28523" y="4310264"/>
            <a:ext cx="1484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‘</a:t>
            </a:r>
            <a:r>
              <a:rPr lang="ko-KR" altLang="en-US" b="1" dirty="0" smtClean="0"/>
              <a:t>공허</a:t>
            </a:r>
            <a:r>
              <a:rPr lang="en-US" altLang="ko-KR" b="1" dirty="0" smtClean="0"/>
              <a:t>’ (</a:t>
            </a:r>
            <a:r>
              <a:rPr lang="ko-KR" altLang="en-US" b="1" dirty="0" smtClean="0"/>
              <a:t>보후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841359" y="4310264"/>
            <a:ext cx="3849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‘</a:t>
            </a:r>
            <a:r>
              <a:rPr lang="ko-KR" altLang="en-US" dirty="0" smtClean="0"/>
              <a:t>쓸모가 없는 공터나 버려진 황무지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841359" y="4825977"/>
            <a:ext cx="4136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페니키아 무질서의 여신 </a:t>
            </a:r>
            <a:r>
              <a:rPr lang="ko-KR" altLang="en-US" b="1" dirty="0" smtClean="0"/>
              <a:t>바아우</a:t>
            </a:r>
            <a:r>
              <a:rPr lang="en-US" altLang="ko-KR" b="1" dirty="0" smtClean="0"/>
              <a:t>(Baau)</a:t>
            </a:r>
          </a:p>
          <a:p>
            <a:r>
              <a:rPr lang="ko-KR" altLang="en-US" dirty="0" smtClean="0"/>
              <a:t>수메루와 바벨로의 여신 </a:t>
            </a:r>
            <a:r>
              <a:rPr lang="ko-KR" altLang="en-US" b="1" dirty="0" smtClean="0"/>
              <a:t>바우</a:t>
            </a:r>
            <a:r>
              <a:rPr lang="en-US" altLang="ko-KR" b="1" dirty="0" smtClean="0"/>
              <a:t>(Bau)</a:t>
            </a:r>
            <a:endParaRPr lang="ko-KR" alt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374180" y="5760923"/>
            <a:ext cx="58865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하나님이 창조 사역을 시작하기 이전의 태초의 모습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무질서의 비어 있는 혼돈의 상태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우주적 심연과 무형태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28523" y="4964476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smtClean="0"/>
              <a:t>언어적 관련성</a:t>
            </a:r>
            <a:endParaRPr lang="ko-KR" altLang="en-US" b="1"/>
          </a:p>
        </p:txBody>
      </p:sp>
    </p:spTree>
    <p:extLst>
      <p:ext uri="{BB962C8B-B14F-4D97-AF65-F5344CB8AC3E}">
        <p14:creationId xmlns:p14="http://schemas.microsoft.com/office/powerpoint/2010/main" val="309878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98359" y="1159482"/>
            <a:ext cx="372089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창조 이전 원시 상태의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가지 진술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387020" y="1833321"/>
            <a:ext cx="876283" cy="5647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둘째</a:t>
            </a:r>
            <a:endParaRPr lang="ko-KR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640169" y="1782596"/>
            <a:ext cx="2956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b="1" u="sng" dirty="0">
                <a:solidFill>
                  <a:srgbClr val="33CC33"/>
                </a:solidFill>
              </a:rPr>
              <a:t>흑암</a:t>
            </a:r>
            <a:r>
              <a:rPr lang="ko-KR" altLang="en-US" b="1" dirty="0">
                <a:solidFill>
                  <a:srgbClr val="33CC33"/>
                </a:solidFill>
              </a:rPr>
              <a:t>이 </a:t>
            </a:r>
            <a:r>
              <a:rPr lang="ko-KR" altLang="en-US" b="1" u="sng" dirty="0">
                <a:solidFill>
                  <a:srgbClr val="33CC33"/>
                </a:solidFill>
              </a:rPr>
              <a:t>깊음</a:t>
            </a:r>
            <a:r>
              <a:rPr lang="ko-KR" altLang="en-US" b="1" dirty="0">
                <a:solidFill>
                  <a:srgbClr val="33CC33"/>
                </a:solidFill>
              </a:rPr>
              <a:t> 위에 </a:t>
            </a:r>
            <a:r>
              <a:rPr lang="ko-KR" altLang="en-US" b="1" dirty="0" smtClean="0">
                <a:solidFill>
                  <a:srgbClr val="33CC33"/>
                </a:solidFill>
              </a:rPr>
              <a:t>있었다</a:t>
            </a:r>
            <a:r>
              <a:rPr lang="en-US" altLang="ko-KR" dirty="0" smtClean="0"/>
              <a:t>”</a:t>
            </a:r>
            <a:endParaRPr lang="ko-KR" altLang="en-US" dirty="0"/>
          </a:p>
        </p:txBody>
      </p:sp>
      <p:sp>
        <p:nvSpPr>
          <p:cNvPr id="11" name="직사각형 10"/>
          <p:cNvSpPr/>
          <p:nvPr/>
        </p:nvSpPr>
        <p:spPr>
          <a:xfrm>
            <a:off x="2670502" y="2071323"/>
            <a:ext cx="7537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altLang="ko-KR" sz="2400" b="1" dirty="0" smtClean="0">
                <a:solidFill>
                  <a:srgbClr val="33CC33"/>
                </a:solidFill>
                <a:latin typeface="Arial" panose="020B0604020202020204" pitchFamily="34" charset="0"/>
              </a:rPr>
              <a:t>חֹשֶׁךְ</a:t>
            </a:r>
            <a:endParaRPr lang="ko-KR" altLang="en-US" sz="2400" b="1" dirty="0"/>
          </a:p>
        </p:txBody>
      </p:sp>
      <p:sp>
        <p:nvSpPr>
          <p:cNvPr id="12" name="직사각형 11"/>
          <p:cNvSpPr/>
          <p:nvPr/>
        </p:nvSpPr>
        <p:spPr>
          <a:xfrm>
            <a:off x="3424234" y="2071324"/>
            <a:ext cx="9364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altLang="ko-KR" sz="2400" b="1" dirty="0" smtClean="0">
                <a:solidFill>
                  <a:srgbClr val="33CC33"/>
                </a:solidFill>
                <a:latin typeface="Arial" panose="020B0604020202020204" pitchFamily="34" charset="0"/>
              </a:rPr>
              <a:t>תְהֹום </a:t>
            </a:r>
            <a:endParaRPr lang="ko-KR" alt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245736" y="2756075"/>
            <a:ext cx="1785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‘</a:t>
            </a:r>
            <a:r>
              <a:rPr lang="ko-KR" altLang="en-US" b="1" dirty="0" smtClean="0"/>
              <a:t>흑암</a:t>
            </a:r>
            <a:r>
              <a:rPr lang="en-US" altLang="ko-KR" b="1" dirty="0" smtClean="0"/>
              <a:t>’ (</a:t>
            </a:r>
            <a:r>
              <a:rPr lang="ko-KR" altLang="en-US" b="1" dirty="0" smtClean="0"/>
              <a:t>호셰크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245736" y="3921953"/>
            <a:ext cx="1484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‘</a:t>
            </a:r>
            <a:r>
              <a:rPr lang="ko-KR" altLang="en-US" b="1" dirty="0" smtClean="0"/>
              <a:t>깊음</a:t>
            </a:r>
            <a:r>
              <a:rPr lang="en-US" altLang="ko-KR" b="1" dirty="0" smtClean="0"/>
              <a:t>’ (</a:t>
            </a:r>
            <a:r>
              <a:rPr lang="ko-KR" altLang="en-US" b="1" dirty="0" smtClean="0"/>
              <a:t>테홈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118298" y="2756075"/>
            <a:ext cx="4666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어둡고 암울하고 무시무시한 무질서의 모습</a:t>
            </a:r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4118298" y="3921953"/>
            <a:ext cx="51427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어둠이 덮여 있는 끝없이 깊은 혼돈의 원시 바다</a:t>
            </a:r>
            <a:endParaRPr lang="en-US" altLang="ko-KR" dirty="0" smtClean="0"/>
          </a:p>
          <a:p>
            <a:r>
              <a:rPr lang="ko-KR" altLang="en-US" dirty="0" smtClean="0"/>
              <a:t>액체적인 원상태로 된 우주적 심연</a:t>
            </a:r>
            <a:endParaRPr lang="en-US" altLang="ko-KR" dirty="0" smtClean="0"/>
          </a:p>
          <a:p>
            <a:r>
              <a:rPr lang="ko-KR" altLang="en-US" dirty="0" smtClean="0"/>
              <a:t>고유명사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정관사 없음</a:t>
            </a:r>
            <a:r>
              <a:rPr lang="en-US" altLang="ko-KR" dirty="0" smtClean="0"/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8298" y="3221290"/>
            <a:ext cx="63738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바벨론 신화에서 흑암은 창조신에 대항하는 위험스러운 세력</a:t>
            </a:r>
            <a:endParaRPr lang="en-US" altLang="ko-KR" sz="1600" dirty="0" smtClean="0"/>
          </a:p>
          <a:p>
            <a:r>
              <a:rPr lang="ko-KR" altLang="en-US" sz="1600" dirty="0" smtClean="0"/>
              <a:t>창세기에서는 하나님에 의해 제한된 공간 안에 있는 힘이 없는 존재</a:t>
            </a:r>
            <a:endParaRPr lang="ko-KR" alt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4118298" y="4961171"/>
            <a:ext cx="64351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궁켈</a:t>
            </a:r>
            <a:r>
              <a:rPr lang="en-US" altLang="ko-KR" sz="1600" dirty="0" smtClean="0"/>
              <a:t>(H. Gunkel)</a:t>
            </a:r>
            <a:r>
              <a:rPr lang="ko-KR" altLang="en-US" sz="1600" dirty="0" smtClean="0"/>
              <a:t>은 바벨론 창조신화의 티아맛</a:t>
            </a:r>
            <a:r>
              <a:rPr lang="en-US" altLang="ko-KR" sz="1600" dirty="0" smtClean="0"/>
              <a:t>(Tiamat)</a:t>
            </a:r>
            <a:r>
              <a:rPr lang="ko-KR" altLang="en-US" sz="1600" dirty="0" smtClean="0"/>
              <a:t>과의 관련 주장</a:t>
            </a:r>
            <a:endParaRPr lang="en-US" altLang="ko-KR" sz="1600" dirty="0" smtClean="0"/>
          </a:p>
          <a:p>
            <a:r>
              <a:rPr lang="ko-KR" altLang="en-US" sz="1600" dirty="0" smtClean="0"/>
              <a:t>티아맛은 바벨론 창조신 마루둑</a:t>
            </a:r>
            <a:r>
              <a:rPr lang="en-US" altLang="ko-KR" sz="1600" dirty="0" smtClean="0"/>
              <a:t>(Marduk)</a:t>
            </a:r>
            <a:r>
              <a:rPr lang="ko-KR" altLang="en-US" sz="1600" dirty="0" smtClean="0"/>
              <a:t>에 의해 살해 당하고</a:t>
            </a:r>
            <a:r>
              <a:rPr lang="en-US" altLang="ko-KR" sz="1600" dirty="0" smtClean="0"/>
              <a:t>,</a:t>
            </a:r>
          </a:p>
          <a:p>
            <a:r>
              <a:rPr lang="ko-KR" altLang="en-US" sz="1600" dirty="0" smtClean="0"/>
              <a:t>그의 시체는 천지를 창조하는데 이용된다</a:t>
            </a:r>
            <a:r>
              <a:rPr lang="en-US" altLang="ko-KR" sz="1600" dirty="0" smtClean="0"/>
              <a:t>.</a:t>
            </a:r>
            <a:endParaRPr lang="ko-KR" alt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245736" y="5940397"/>
            <a:ext cx="7516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고대의 신화적 표상이 이용되나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혼돈의 세력은 독자적 능력이 없이 </a:t>
            </a:r>
            <a:endParaRPr lang="en-US" altLang="ko-KR" dirty="0" smtClean="0"/>
          </a:p>
          <a:p>
            <a:r>
              <a:rPr lang="ko-KR" altLang="en-US" dirty="0" smtClean="0"/>
              <a:t>하나님의 지배하에 있는 존재로 소개되고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5042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98359" y="1159482"/>
            <a:ext cx="372089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창조 이전 원시 상태의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가지 진술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387020" y="1833321"/>
            <a:ext cx="876283" cy="5647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/>
              <a:t>셋</a:t>
            </a:r>
            <a:r>
              <a:rPr lang="ko-KR" altLang="en-US" sz="2000" b="1" dirty="0" smtClean="0"/>
              <a:t>째</a:t>
            </a:r>
            <a:endParaRPr lang="ko-KR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640169" y="1782596"/>
            <a:ext cx="469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b="1" dirty="0">
                <a:solidFill>
                  <a:srgbClr val="FF0000"/>
                </a:solidFill>
              </a:rPr>
              <a:t>하나님의 영은 수면 위에 </a:t>
            </a:r>
            <a:r>
              <a:rPr lang="ko-KR" altLang="en-US" b="1" dirty="0" smtClean="0">
                <a:solidFill>
                  <a:srgbClr val="FF0000"/>
                </a:solidFill>
              </a:rPr>
              <a:t>운행하고 있었다</a:t>
            </a:r>
            <a:r>
              <a:rPr lang="en-US" altLang="ko-KR" dirty="0" smtClean="0"/>
              <a:t>”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45736" y="2756075"/>
            <a:ext cx="1785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‘</a:t>
            </a:r>
            <a:r>
              <a:rPr lang="ko-KR" altLang="en-US" b="1" dirty="0" smtClean="0"/>
              <a:t>하나님의 신</a:t>
            </a:r>
            <a:r>
              <a:rPr lang="en-US" altLang="ko-KR" b="1" dirty="0" smtClean="0"/>
              <a:t>’ (</a:t>
            </a:r>
            <a:r>
              <a:rPr lang="ko-KR" altLang="en-US" b="1" dirty="0" smtClean="0"/>
              <a:t>루아흐 엘로힘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245736" y="4100437"/>
            <a:ext cx="22942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‘</a:t>
            </a:r>
            <a:r>
              <a:rPr lang="ko-KR" altLang="en-US" b="1" dirty="0" smtClean="0"/>
              <a:t>운행하다</a:t>
            </a:r>
            <a:r>
              <a:rPr lang="en-US" altLang="ko-KR" b="1" dirty="0" smtClean="0"/>
              <a:t>’ 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라하프</a:t>
            </a:r>
            <a:r>
              <a:rPr lang="en-US" altLang="ko-KR" b="1" dirty="0" smtClean="0"/>
              <a:t>-</a:t>
            </a:r>
            <a:r>
              <a:rPr lang="ko-KR" altLang="en-US" b="1" dirty="0" smtClean="0"/>
              <a:t>메라헤테트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4" name="직사각형 3"/>
          <p:cNvSpPr/>
          <p:nvPr/>
        </p:nvSpPr>
        <p:spPr>
          <a:xfrm>
            <a:off x="2754090" y="2051898"/>
            <a:ext cx="40911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altLang="ko-KR" sz="2400" dirty="0">
                <a:solidFill>
                  <a:srgbClr val="FF0000"/>
                </a:solidFill>
                <a:latin typeface="Arial" panose="020B0604020202020204" pitchFamily="34" charset="0"/>
              </a:rPr>
              <a:t>וְרוּחַ אֱלֹהִים מְרַחֶפֶת עַל־פְּנֵי הַמָּיִם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539954" y="2782865"/>
            <a:ext cx="67227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‘</a:t>
            </a:r>
            <a:r>
              <a:rPr lang="ko-KR" altLang="en-US" dirty="0" smtClean="0"/>
              <a:t>하나님의 영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이 아니라 </a:t>
            </a:r>
            <a:r>
              <a:rPr lang="en-US" altLang="ko-KR" dirty="0" smtClean="0"/>
              <a:t>‘</a:t>
            </a:r>
            <a:r>
              <a:rPr lang="ko-KR" altLang="en-US" b="1" dirty="0" smtClean="0"/>
              <a:t>강력한 바람</a:t>
            </a:r>
            <a:r>
              <a:rPr lang="en-US" altLang="ko-KR" dirty="0" smtClean="0"/>
              <a:t>‘ </a:t>
            </a:r>
            <a:r>
              <a:rPr lang="ko-KR" altLang="en-US" dirty="0" smtClean="0"/>
              <a:t>혹은 </a:t>
            </a:r>
            <a:r>
              <a:rPr lang="en-US" altLang="ko-KR" dirty="0" smtClean="0"/>
              <a:t>‘</a:t>
            </a:r>
            <a:r>
              <a:rPr lang="ko-KR" altLang="en-US" b="1" dirty="0" smtClean="0"/>
              <a:t>강한 폭풍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의미</a:t>
            </a:r>
            <a:endParaRPr lang="en-US" altLang="ko-KR" dirty="0" smtClean="0"/>
          </a:p>
          <a:p>
            <a:r>
              <a:rPr lang="en-US" altLang="ko-KR" sz="1600" dirty="0" smtClean="0"/>
              <a:t> (</a:t>
            </a:r>
            <a:r>
              <a:rPr lang="ko-KR" altLang="en-US" sz="1600" dirty="0" smtClean="0"/>
              <a:t>폰 라드</a:t>
            </a:r>
            <a:r>
              <a:rPr lang="en-US" altLang="ko-KR" sz="1600" dirty="0" smtClean="0"/>
              <a:t>(G. von Rad)</a:t>
            </a:r>
            <a:r>
              <a:rPr lang="ko-KR" altLang="en-US" sz="1600" dirty="0" smtClean="0"/>
              <a:t>와 베스터만</a:t>
            </a:r>
            <a:r>
              <a:rPr lang="en-US" altLang="ko-KR" sz="1600" dirty="0" smtClean="0"/>
              <a:t>(C, Westermann)</a:t>
            </a:r>
            <a:r>
              <a:rPr lang="ko-KR" altLang="en-US" sz="1600" dirty="0" smtClean="0"/>
              <a:t> 주장</a:t>
            </a:r>
            <a:r>
              <a:rPr lang="en-US" altLang="ko-KR" sz="1600" dirty="0" smtClean="0"/>
              <a:t>)</a:t>
            </a:r>
          </a:p>
          <a:p>
            <a:endParaRPr lang="en-US" altLang="ko-KR" sz="1600" dirty="0"/>
          </a:p>
          <a:p>
            <a:r>
              <a:rPr lang="en-US" altLang="ko-KR" dirty="0" smtClean="0"/>
              <a:t>‘</a:t>
            </a:r>
            <a:r>
              <a:rPr lang="ko-KR" altLang="en-US" dirty="0" smtClean="0"/>
              <a:t>하나님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형용사의 최상급으로 이해 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55866" y="4100437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‘(</a:t>
            </a:r>
            <a:r>
              <a:rPr lang="ko-KR" altLang="en-US" dirty="0" smtClean="0"/>
              <a:t>바람이</a:t>
            </a:r>
            <a:r>
              <a:rPr lang="en-US" altLang="ko-KR" dirty="0" smtClean="0"/>
              <a:t>) </a:t>
            </a:r>
            <a:r>
              <a:rPr lang="ko-KR" altLang="en-US" dirty="0" smtClean="0"/>
              <a:t>휘돌고 있다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63303" y="4925567"/>
            <a:ext cx="697338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태초의 세계는 강하고 거센 바람이 불고 있던 원시적 혼돈의 상태</a:t>
            </a:r>
            <a:r>
              <a:rPr lang="en-US" altLang="ko-KR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하나님이 보내신 강한 바람이 </a:t>
            </a:r>
            <a:r>
              <a:rPr lang="ko-KR" altLang="en-US" b="1" dirty="0" smtClean="0">
                <a:solidFill>
                  <a:srgbClr val="0000FF"/>
                </a:solidFill>
              </a:rPr>
              <a:t>수면</a:t>
            </a:r>
            <a:r>
              <a:rPr lang="ko-KR" altLang="en-US" dirty="0" smtClean="0"/>
              <a:t>에 불고 있었다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여기서는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수면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이</a:t>
            </a:r>
            <a:r>
              <a:rPr lang="en-US" altLang="ko-KR" dirty="0" smtClean="0"/>
              <a:t> </a:t>
            </a:r>
            <a:r>
              <a:rPr lang="ko-KR" altLang="en-US" dirty="0" smtClean="0"/>
              <a:t>창조주에 대항하는 힘있는 악한 세력이 아니라</a:t>
            </a:r>
            <a:r>
              <a:rPr lang="en-US" altLang="ko-KR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창조주의 지배하에 있음이 강조되고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0" name="구름 모양 설명선 19"/>
          <p:cNvSpPr/>
          <p:nvPr/>
        </p:nvSpPr>
        <p:spPr>
          <a:xfrm>
            <a:off x="9575592" y="4534054"/>
            <a:ext cx="1687134" cy="1250155"/>
          </a:xfrm>
          <a:prstGeom prst="cloudCallout">
            <a:avLst>
              <a:gd name="adj1" fmla="val -282871"/>
              <a:gd name="adj2" fmla="val 2580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/>
              <a:t>바벨론신화</a:t>
            </a:r>
            <a:endParaRPr lang="en-US" altLang="ko-KR" sz="1400" b="1" dirty="0" smtClean="0"/>
          </a:p>
          <a:p>
            <a:pPr algn="ctr"/>
            <a:r>
              <a:rPr lang="ko-KR" altLang="en-US" sz="1400" b="1" dirty="0" smtClean="0"/>
              <a:t>악한세력</a:t>
            </a:r>
            <a:endParaRPr lang="ko-KR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7693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1137634" y="1145164"/>
            <a:ext cx="90881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b="1" dirty="0" smtClean="0"/>
              <a:t>2</a:t>
            </a:r>
            <a:r>
              <a:rPr lang="ko-KR" altLang="en-US" sz="1600" b="1" dirty="0" smtClean="0"/>
              <a:t>절</a:t>
            </a:r>
            <a:r>
              <a:rPr lang="en-US" altLang="ko-KR" sz="1600" dirty="0" smtClean="0"/>
              <a:t>. </a:t>
            </a:r>
            <a:r>
              <a:rPr lang="ko-KR" altLang="en-US" sz="1600" b="1" dirty="0" smtClean="0"/>
              <a:t>땅이 </a:t>
            </a:r>
            <a:r>
              <a:rPr lang="ko-KR" altLang="en-US" sz="1600" b="1" dirty="0"/>
              <a:t>혼돈하고 공허</a:t>
            </a:r>
            <a:r>
              <a:rPr lang="ko-KR" altLang="en-US" sz="1600" dirty="0"/>
              <a:t>하며 </a:t>
            </a:r>
            <a:r>
              <a:rPr lang="ko-KR" altLang="en-US" sz="1600" b="1" dirty="0"/>
              <a:t>흑암이 깊음 위에 있고</a:t>
            </a:r>
            <a:r>
              <a:rPr lang="ko-KR" altLang="en-US" sz="1600" dirty="0"/>
              <a:t> </a:t>
            </a:r>
            <a:r>
              <a:rPr lang="ko-KR" altLang="en-US" sz="1600" b="1" dirty="0"/>
              <a:t>하나님의 영은 수면 위에 운행</a:t>
            </a:r>
            <a:r>
              <a:rPr lang="ko-KR" altLang="en-US" sz="1600" dirty="0"/>
              <a:t>하시니라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58833" y="1664726"/>
            <a:ext cx="8045792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rgbClr val="0000FF"/>
                </a:solidFill>
              </a:rPr>
              <a:t>2</a:t>
            </a:r>
            <a:r>
              <a:rPr lang="ko-KR" altLang="en-US" b="1" dirty="0" smtClean="0">
                <a:solidFill>
                  <a:srgbClr val="0000FF"/>
                </a:solidFill>
              </a:rPr>
              <a:t>절</a:t>
            </a:r>
            <a:r>
              <a:rPr lang="ko-KR" altLang="en-US" dirty="0" smtClean="0"/>
              <a:t>의 주요 관심은 혼돈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공허</a:t>
            </a:r>
            <a:r>
              <a:rPr lang="en-US" altLang="ko-KR" dirty="0" smtClean="0"/>
              <a:t>, </a:t>
            </a:r>
            <a:r>
              <a:rPr lang="ko-KR" altLang="en-US" dirty="0" smtClean="0"/>
              <a:t>흑암</a:t>
            </a:r>
            <a:r>
              <a:rPr lang="en-US" altLang="ko-KR" dirty="0" smtClean="0"/>
              <a:t>, </a:t>
            </a:r>
            <a:r>
              <a:rPr lang="ko-KR" altLang="en-US" dirty="0" smtClean="0"/>
              <a:t>깊음의 기원 설명이 아님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하나님의 능력 있는 창조사역을 통해 질서와 조화의 세계가 창조되기 이전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황량하고 공허한 원시적인 무질서와 혼돈의 세계가 존재하고 있었음을 말함</a:t>
            </a:r>
            <a:r>
              <a:rPr lang="en-US" altLang="ko-KR" dirty="0" smtClean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5183" y="3155320"/>
            <a:ext cx="5835252" cy="7486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ts val="2700"/>
              </a:lnSpc>
            </a:pPr>
            <a:r>
              <a:rPr lang="ko-KR" altLang="en-US" dirty="0" smtClean="0"/>
              <a:t>칠흑같이 어둡고 깊은 물이 끝없이 펼쳐진 암울한 세계</a:t>
            </a:r>
            <a:endParaRPr lang="en-US" altLang="ko-KR" dirty="0"/>
          </a:p>
          <a:p>
            <a:pPr>
              <a:lnSpc>
                <a:spcPts val="2700"/>
              </a:lnSpc>
            </a:pPr>
            <a:r>
              <a:rPr lang="ko-KR" altLang="en-US" dirty="0" smtClean="0"/>
              <a:t>어떠한 형태도 없고 무질서와 혼돈만이 존재하던 세계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16149" y="4310556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하나님의 창조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4101641" y="5074480"/>
            <a:ext cx="2642331" cy="566465"/>
          </a:xfrm>
          <a:prstGeom prst="round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400" b="1" dirty="0"/>
              <a:t>아름다운 세계</a:t>
            </a:r>
          </a:p>
        </p:txBody>
      </p:sp>
      <p:sp>
        <p:nvSpPr>
          <p:cNvPr id="12" name="아래쪽 화살표 11"/>
          <p:cNvSpPr/>
          <p:nvPr/>
        </p:nvSpPr>
        <p:spPr>
          <a:xfrm>
            <a:off x="4283028" y="4021407"/>
            <a:ext cx="2279560" cy="978408"/>
          </a:xfrm>
          <a:prstGeom prst="downArrow">
            <a:avLst>
              <a:gd name="adj1" fmla="val 50000"/>
              <a:gd name="adj2" fmla="val 657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1658833" y="5881223"/>
            <a:ext cx="8895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0000FF"/>
                </a:solidFill>
              </a:rPr>
              <a:t>3</a:t>
            </a:r>
            <a:r>
              <a:rPr lang="ko-KR" altLang="en-US" b="1" dirty="0" smtClean="0">
                <a:solidFill>
                  <a:srgbClr val="0000FF"/>
                </a:solidFill>
              </a:rPr>
              <a:t>절</a:t>
            </a:r>
            <a:r>
              <a:rPr lang="ko-KR" altLang="en-US" dirty="0" smtClean="0"/>
              <a:t>부터는 혼돈과 무질서의 상태를 정복하시는 하나님의 역동적인 </a:t>
            </a:r>
            <a:r>
              <a:rPr lang="ko-KR" altLang="en-US" b="1" dirty="0" smtClean="0"/>
              <a:t>창조 활동 시작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4669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949264" y="1841685"/>
            <a:ext cx="4859022" cy="12852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1</a:t>
            </a:r>
            <a:r>
              <a:rPr lang="ko-KR" altLang="en-US" dirty="0" smtClean="0"/>
              <a:t>절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하나님의 첫 번째 창조 활동에 대한 묘사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2</a:t>
            </a:r>
            <a:r>
              <a:rPr lang="ko-KR" altLang="en-US" dirty="0" smtClean="0"/>
              <a:t>절</a:t>
            </a:r>
            <a:r>
              <a:rPr lang="en-US" altLang="ko-KR" dirty="0" smtClean="0"/>
              <a:t>: </a:t>
            </a:r>
            <a:r>
              <a:rPr lang="ko-KR" altLang="en-US" dirty="0" smtClean="0"/>
              <a:t>창조 행위의 결과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3</a:t>
            </a:r>
            <a:r>
              <a:rPr lang="ko-KR" altLang="en-US" dirty="0" smtClean="0"/>
              <a:t>절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하나님의 두 번째 창조 활동의 시작</a:t>
            </a:r>
            <a:endParaRPr lang="ko-KR" altLang="en-US" dirty="0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1584069" y="1841685"/>
            <a:ext cx="1140057" cy="128528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smtClean="0"/>
              <a:t>이중 창조 이론</a:t>
            </a:r>
            <a:endParaRPr lang="ko-KR" altLang="en-US" sz="2000" b="1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8033424" y="1841684"/>
            <a:ext cx="2385584" cy="128528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받아 들일 수 없음</a:t>
            </a:r>
            <a:endParaRPr lang="ko-KR" alt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586340" y="1197742"/>
            <a:ext cx="3462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/>
              <a:t>결론 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태초의 상황 </a:t>
            </a:r>
            <a:r>
              <a:rPr lang="en-US" altLang="ko-KR" sz="2000" b="1" dirty="0" smtClean="0"/>
              <a:t>1:1~2(3))</a:t>
            </a:r>
            <a:endParaRPr lang="ko-KR" alt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724126" y="3994266"/>
            <a:ext cx="59410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하나님의 창조 활동에 선행하는 상황을 묘사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‘</a:t>
            </a:r>
            <a:r>
              <a:rPr lang="ko-KR" altLang="en-US" b="1" dirty="0" smtClean="0"/>
              <a:t>혼돈과 무질서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라는 동일한 의미의 세 평행 구절로 구성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012899" y="4059831"/>
            <a:ext cx="5902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>
                <a:solidFill>
                  <a:srgbClr val="0000FF"/>
                </a:solidFill>
              </a:rPr>
              <a:t>2</a:t>
            </a:r>
            <a:r>
              <a:rPr lang="ko-KR" altLang="en-US" sz="2000" b="1" dirty="0">
                <a:solidFill>
                  <a:srgbClr val="0000FF"/>
                </a:solidFill>
              </a:rPr>
              <a:t>절</a:t>
            </a:r>
          </a:p>
        </p:txBody>
      </p:sp>
    </p:spTree>
    <p:extLst>
      <p:ext uri="{BB962C8B-B14F-4D97-AF65-F5344CB8AC3E}">
        <p14:creationId xmlns:p14="http://schemas.microsoft.com/office/powerpoint/2010/main" val="139301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908813" y="154635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Ⅰ. </a:t>
            </a:r>
            <a:r>
              <a:rPr lang="ko-KR" altLang="en-US" sz="2400" b="1" dirty="0" smtClean="0"/>
              <a:t>양식과 구조</a:t>
            </a:r>
            <a:endParaRPr lang="ko-KR" altLang="en-US" sz="2400" b="1" dirty="0"/>
          </a:p>
        </p:txBody>
      </p:sp>
      <p:sp>
        <p:nvSpPr>
          <p:cNvPr id="4" name="직사각형 3"/>
          <p:cNvSpPr/>
          <p:nvPr/>
        </p:nvSpPr>
        <p:spPr>
          <a:xfrm>
            <a:off x="1492467" y="1419148"/>
            <a:ext cx="77986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ko-KR" altLang="en-US" sz="2000" b="1" kern="100" dirty="0" smtClean="0">
                <a:solidFill>
                  <a:srgbClr val="0000FF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산문체</a:t>
            </a:r>
            <a:r>
              <a:rPr lang="en-US" altLang="ko-KR" sz="2000" b="1" kern="100" dirty="0" smtClean="0">
                <a:solidFill>
                  <a:srgbClr val="0000FF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?</a:t>
            </a:r>
            <a:endParaRPr lang="en-US" altLang="ko-KR" sz="20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이야기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형식을 취하지만 통상적인 히브리 산문체 문장은 아님</a:t>
            </a: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율동적이고 시적인 감각을 지닌 이절체 음율과 삼절체 음율이 자주 등장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1492467" y="3011125"/>
            <a:ext cx="8702567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ko-KR" altLang="ko-KR" sz="2000" b="1" kern="100" dirty="0">
                <a:solidFill>
                  <a:srgbClr val="0000FF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시</a:t>
            </a:r>
            <a:r>
              <a:rPr lang="en-US" altLang="ko-KR" sz="2000" b="1" kern="100" dirty="0">
                <a:solidFill>
                  <a:srgbClr val="0000FF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?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endParaRPr lang="en-US" altLang="ko-KR" kern="100" dirty="0" smtClean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찬양의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요소가 없다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시편 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8, 136, 148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편 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: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창조주 하나님의 </a:t>
            </a:r>
            <a:r>
              <a:rPr lang="ko-KR" altLang="ko-KR" kern="100" dirty="0" err="1">
                <a:latin typeface="맑은 고딕" panose="020B0503020000020004" pitchFamily="50" charset="-127"/>
                <a:cs typeface="Times New Roman" panose="02020603050405020304" pitchFamily="18" charset="0"/>
              </a:rPr>
              <a:t>전능하심과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 위대하심을 장엄하게 찬양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잠언 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8:22-31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편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욥기 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38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장 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: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하나님의 창조의 신비스러움을 성찰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1492467" y="5018600"/>
            <a:ext cx="883920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ko-KR" altLang="ko-KR" b="1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창세기 </a:t>
            </a:r>
            <a:r>
              <a:rPr lang="en-US" altLang="ko-KR" b="1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1:1 – 2:4a </a:t>
            </a:r>
            <a:endParaRPr lang="en-US" altLang="ko-KR" b="1" kern="100" dirty="0" smtClean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b="1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간접적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암시적인 방법으로 하나님의 창조의 위대함을 찬양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하나님의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창조 사건을 신학적으로 고양시킨 한편의 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‘</a:t>
            </a:r>
            <a:r>
              <a:rPr lang="ko-KR" altLang="ko-KR" b="1" kern="100" dirty="0">
                <a:solidFill>
                  <a:srgbClr val="FF0000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시적인 창조 이야기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’</a:t>
            </a:r>
            <a:endParaRPr lang="ko-KR" altLang="ko-KR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492467" y="823282"/>
            <a:ext cx="2101857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ko-KR" altLang="ko-KR" b="1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창세기 </a:t>
            </a:r>
            <a:r>
              <a:rPr lang="en-US" altLang="ko-KR" b="1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1:1 – 2:4a </a:t>
            </a:r>
          </a:p>
        </p:txBody>
      </p:sp>
    </p:spTree>
    <p:extLst>
      <p:ext uri="{BB962C8B-B14F-4D97-AF65-F5344CB8AC3E}">
        <p14:creationId xmlns:p14="http://schemas.microsoft.com/office/powerpoint/2010/main" val="167309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00792" y="1146220"/>
            <a:ext cx="2884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2. </a:t>
            </a:r>
            <a:r>
              <a:rPr lang="ko-KR" altLang="en-US" b="1" dirty="0" smtClean="0"/>
              <a:t>첫째 날의 창조 </a:t>
            </a:r>
            <a:r>
              <a:rPr lang="en-US" altLang="ko-KR" b="1" dirty="0" smtClean="0"/>
              <a:t>(1:3~5)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1365161" y="1717879"/>
            <a:ext cx="10084157" cy="925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</a:pPr>
            <a:r>
              <a:rPr lang="en-US" altLang="ko-KR" sz="1600" dirty="0" smtClean="0"/>
              <a:t>3. </a:t>
            </a:r>
            <a:r>
              <a:rPr lang="ko-KR" altLang="en-US" sz="1600" dirty="0" smtClean="0"/>
              <a:t>하나님이 가라사대 </a:t>
            </a:r>
            <a:r>
              <a:rPr lang="ko-KR" altLang="en-US" sz="1600" dirty="0"/>
              <a:t>빛이 있으라 하시니 빛이 있었고 </a:t>
            </a:r>
          </a:p>
          <a:p>
            <a:pPr>
              <a:lnSpc>
                <a:spcPts val="1300"/>
              </a:lnSpc>
            </a:pPr>
            <a:endParaRPr lang="ko-KR" altLang="en-US" sz="1600" dirty="0"/>
          </a:p>
          <a:p>
            <a:pPr>
              <a:lnSpc>
                <a:spcPts val="1300"/>
              </a:lnSpc>
            </a:pPr>
            <a:r>
              <a:rPr lang="en-US" altLang="ko-KR" sz="1600" dirty="0"/>
              <a:t>4. </a:t>
            </a:r>
            <a:r>
              <a:rPr lang="ko-KR" altLang="en-US" sz="1600" dirty="0" smtClean="0"/>
              <a:t>그 빛이 </a:t>
            </a:r>
            <a:r>
              <a:rPr lang="ko-KR" altLang="en-US" sz="1600" dirty="0"/>
              <a:t>하나님이 보시기에 좋았더라 하나님이 빛과 어둠을 나누사 </a:t>
            </a:r>
          </a:p>
          <a:p>
            <a:pPr>
              <a:lnSpc>
                <a:spcPts val="1300"/>
              </a:lnSpc>
            </a:pPr>
            <a:endParaRPr lang="ko-KR" altLang="en-US" sz="1600" dirty="0"/>
          </a:p>
          <a:p>
            <a:pPr>
              <a:lnSpc>
                <a:spcPts val="1300"/>
              </a:lnSpc>
            </a:pPr>
            <a:r>
              <a:rPr lang="en-US" altLang="ko-KR" sz="1600" dirty="0"/>
              <a:t>5. </a:t>
            </a:r>
            <a:r>
              <a:rPr lang="ko-KR" altLang="en-US" sz="1600" dirty="0"/>
              <a:t>하나님이 빛을 낮이라 </a:t>
            </a:r>
            <a:r>
              <a:rPr lang="ko-KR" altLang="en-US" sz="1600" dirty="0" smtClean="0"/>
              <a:t>칭하시고 </a:t>
            </a:r>
            <a:r>
              <a:rPr lang="ko-KR" altLang="en-US" sz="1600" dirty="0"/>
              <a:t>어둠을 밤이라 </a:t>
            </a:r>
            <a:r>
              <a:rPr lang="ko-KR" altLang="en-US" sz="1600" dirty="0" smtClean="0"/>
              <a:t>칭하시니라 </a:t>
            </a:r>
            <a:r>
              <a:rPr lang="ko-KR" altLang="en-US" sz="1600" dirty="0"/>
              <a:t>저녁이 되고 아침이 되니 이는 첫째 날이니라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792" y="2962141"/>
            <a:ext cx="148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1) </a:t>
            </a:r>
            <a:r>
              <a:rPr lang="ko-KR" altLang="en-US" b="1" dirty="0" smtClean="0">
                <a:solidFill>
                  <a:srgbClr val="FF0000"/>
                </a:solidFill>
              </a:rPr>
              <a:t>빛</a:t>
            </a:r>
            <a:r>
              <a:rPr lang="ko-KR" altLang="en-US" b="1" dirty="0" smtClean="0"/>
              <a:t>의 창조</a:t>
            </a:r>
            <a:endParaRPr lang="ko-KR" alt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494329" y="3331473"/>
            <a:ext cx="8159606" cy="869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하나님이 가라사대</a:t>
            </a:r>
            <a:r>
              <a:rPr lang="en-US" altLang="ko-KR" b="1" dirty="0" smtClean="0"/>
              <a:t>”</a:t>
            </a:r>
            <a:r>
              <a:rPr lang="ko-KR" altLang="en-US" b="1" dirty="0" smtClean="0"/>
              <a:t>    </a:t>
            </a:r>
            <a:r>
              <a:rPr lang="ko-KR" altLang="en-US" dirty="0" smtClean="0"/>
              <a:t>말씀을 통해 첫 번째 작품인 빛이 창조 되었음을 암시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빛이 있으라</a:t>
            </a:r>
            <a:r>
              <a:rPr lang="en-US" altLang="ko-KR" b="1" dirty="0" smtClean="0"/>
              <a:t>“ (</a:t>
            </a:r>
            <a:r>
              <a:rPr lang="ko-KR" altLang="en-US" b="1" dirty="0" smtClean="0"/>
              <a:t>명령</a:t>
            </a:r>
            <a:r>
              <a:rPr lang="en-US" altLang="ko-KR" b="1" dirty="0" smtClean="0"/>
              <a:t>)</a:t>
            </a:r>
            <a:r>
              <a:rPr lang="en-US" altLang="ko-KR" dirty="0" smtClean="0"/>
              <a:t>    </a:t>
            </a:r>
            <a:r>
              <a:rPr lang="ko-KR" altLang="en-US" dirty="0" smtClean="0"/>
              <a:t>명령은 창조과정의 시작을 알리는 대선언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48496" y="4533364"/>
            <a:ext cx="1712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하나님의 명령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         (</a:t>
            </a:r>
            <a:r>
              <a:rPr lang="ko-KR" altLang="en-US" b="1" dirty="0" smtClean="0"/>
              <a:t>말씀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84915" y="4533364"/>
            <a:ext cx="5343129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존재케 하는 근원적인 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창조적 말씀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無 → 有를 창조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역동적인 힘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구체적인 </a:t>
            </a:r>
            <a:r>
              <a:rPr lang="ko-KR" altLang="en-US" dirty="0" smtClean="0">
                <a:solidFill>
                  <a:srgbClr val="0000FF"/>
                </a:solidFill>
              </a:rPr>
              <a:t>행동</a:t>
            </a:r>
            <a:r>
              <a:rPr lang="ko-KR" altLang="en-US" dirty="0" smtClean="0"/>
              <a:t> 동반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사건이 순식간의 완전한 </a:t>
            </a:r>
            <a:r>
              <a:rPr lang="ko-KR" altLang="en-US" dirty="0" smtClean="0">
                <a:solidFill>
                  <a:srgbClr val="0000FF"/>
                </a:solidFill>
              </a:rPr>
              <a:t>성취</a:t>
            </a:r>
            <a:endParaRPr lang="ko-KR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71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748543" y="4464355"/>
            <a:ext cx="6117380" cy="13651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4"/>
            <a:ext cx="148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1) </a:t>
            </a:r>
            <a:r>
              <a:rPr lang="ko-KR" altLang="en-US" b="1" dirty="0" smtClean="0">
                <a:solidFill>
                  <a:srgbClr val="FF0000"/>
                </a:solidFill>
              </a:rPr>
              <a:t>빛</a:t>
            </a:r>
            <a:r>
              <a:rPr lang="ko-KR" altLang="en-US" b="1" dirty="0" smtClean="0"/>
              <a:t>의 창조</a:t>
            </a:r>
            <a:endParaRPr lang="ko-KR" alt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391298" y="1625926"/>
            <a:ext cx="8457765" cy="4542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하나님이 보시기에 좋았다</a:t>
            </a:r>
            <a:r>
              <a:rPr lang="en-US" altLang="ko-KR" b="1" dirty="0" smtClean="0"/>
              <a:t>”</a:t>
            </a:r>
            <a:r>
              <a:rPr lang="ko-KR" altLang="en-US" b="1" dirty="0" smtClean="0"/>
              <a:t>    </a:t>
            </a:r>
            <a:r>
              <a:rPr lang="ko-KR" altLang="en-US" dirty="0" smtClean="0"/>
              <a:t>하나님의 창조물에 대한 가치평가 승인적 관용구</a:t>
            </a:r>
            <a:endParaRPr lang="en-US" altLang="ko-KR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2748543" y="2296360"/>
            <a:ext cx="6117380" cy="13388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하나님 창조의 </a:t>
            </a:r>
            <a:r>
              <a:rPr lang="ko-KR" altLang="en-US" b="1" dirty="0" smtClean="0"/>
              <a:t>첫 작품</a:t>
            </a:r>
            <a:endParaRPr lang="en-US" altLang="ko-KR" b="1" dirty="0" smtClean="0"/>
          </a:p>
          <a:p>
            <a:pPr>
              <a:lnSpc>
                <a:spcPct val="150000"/>
              </a:lnSpc>
            </a:pPr>
            <a:r>
              <a:rPr lang="ko-KR" altLang="en-US" b="1" dirty="0" smtClean="0"/>
              <a:t>생명</a:t>
            </a:r>
            <a:r>
              <a:rPr lang="ko-KR" altLang="en-US" dirty="0" smtClean="0"/>
              <a:t>과 </a:t>
            </a:r>
            <a:r>
              <a:rPr lang="ko-KR" altLang="en-US" b="1" dirty="0" smtClean="0"/>
              <a:t>구원</a:t>
            </a:r>
            <a:r>
              <a:rPr lang="ko-KR" altLang="en-US" dirty="0" smtClean="0"/>
              <a:t>을 의미하는 긍정적 의미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하나님의 창조 의지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어둠을 물리치고 흑암을 밝히는 구원</a:t>
            </a:r>
            <a:endParaRPr lang="ko-KR" altLang="en-US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1604041" y="2601706"/>
            <a:ext cx="876283" cy="7281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smtClean="0"/>
              <a:t>빛</a:t>
            </a:r>
            <a:endParaRPr lang="ko-KR" alt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748543" y="4440783"/>
            <a:ext cx="5753498" cy="1285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빛이 없는 세계는 혼돈과 흑암이 지배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하나님은 그의 백성들을 어둠의 세력으로부터 해방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복음으로 오신 예수 그리스도의 사건과 밀접하게 관련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94329" y="4053723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신학적 메시지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604042" y="4571998"/>
            <a:ext cx="876283" cy="10431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구원</a:t>
            </a:r>
            <a:endParaRPr lang="en-US" altLang="ko-KR" sz="2000" b="1" dirty="0" smtClean="0"/>
          </a:p>
          <a:p>
            <a:pPr algn="ctr">
              <a:lnSpc>
                <a:spcPct val="150000"/>
              </a:lnSpc>
            </a:pPr>
            <a:r>
              <a:rPr lang="ko-KR" altLang="en-US" sz="2000" b="1" dirty="0" smtClean="0"/>
              <a:t>복음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10901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4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2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빛과 어둠의 분리</a:t>
            </a:r>
            <a:endParaRPr lang="ko-KR" altLang="en-US" b="1" dirty="0"/>
          </a:p>
        </p:txBody>
      </p:sp>
      <p:graphicFrame>
        <p:nvGraphicFramePr>
          <p:cNvPr id="17" name="다이어그램 16"/>
          <p:cNvGraphicFramePr/>
          <p:nvPr>
            <p:extLst>
              <p:ext uri="{D42A27DB-BD31-4B8C-83A1-F6EECF244321}">
                <p14:modId xmlns:p14="http://schemas.microsoft.com/office/powerpoint/2010/main" val="1012420690"/>
              </p:ext>
            </p:extLst>
          </p:nvPr>
        </p:nvGraphicFramePr>
        <p:xfrm>
          <a:off x="1494329" y="1794601"/>
          <a:ext cx="3850403" cy="2230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모서리가 둥근 직사각형 17"/>
          <p:cNvSpPr/>
          <p:nvPr/>
        </p:nvSpPr>
        <p:spPr>
          <a:xfrm>
            <a:off x="6890576" y="1970465"/>
            <a:ext cx="3895237" cy="18545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000" b="1" dirty="0" smtClean="0"/>
              <a:t>‘</a:t>
            </a:r>
            <a:r>
              <a:rPr lang="ko-KR" altLang="en-US" sz="2000" b="1" dirty="0" smtClean="0"/>
              <a:t>날</a:t>
            </a:r>
            <a:r>
              <a:rPr lang="en-US" altLang="ko-KR" sz="2000" b="1" dirty="0" smtClean="0"/>
              <a:t>’</a:t>
            </a:r>
            <a:r>
              <a:rPr lang="ko-KR" altLang="en-US" sz="2000" b="1" dirty="0" smtClean="0"/>
              <a:t>들의 연속 주기 가능</a:t>
            </a:r>
            <a:endParaRPr lang="en-US" altLang="ko-KR" sz="2000" b="1" dirty="0" smtClean="0"/>
          </a:p>
          <a:p>
            <a:pPr algn="ctr">
              <a:lnSpc>
                <a:spcPct val="150000"/>
              </a:lnSpc>
            </a:pPr>
            <a:r>
              <a:rPr lang="ko-KR" altLang="en-US" sz="2800" b="1" dirty="0" smtClean="0">
                <a:solidFill>
                  <a:srgbClr val="FF0000"/>
                </a:solidFill>
              </a:rPr>
              <a:t>시간</a:t>
            </a:r>
            <a:r>
              <a:rPr lang="ko-KR" altLang="en-US" sz="2000" b="1" dirty="0" smtClean="0"/>
              <a:t>의 </a:t>
            </a:r>
            <a:r>
              <a:rPr lang="ko-KR" altLang="en-US" sz="2000" b="1" dirty="0"/>
              <a:t>범주와 질서를 창조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17359" y="2636135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 smtClean="0">
                <a:solidFill>
                  <a:srgbClr val="0000FF"/>
                </a:solidFill>
              </a:rPr>
              <a:t>나누다</a:t>
            </a:r>
            <a:endParaRPr lang="ko-KR" altLang="en-US" sz="2800" b="1" dirty="0">
              <a:solidFill>
                <a:srgbClr val="0000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31871" y="4471526"/>
            <a:ext cx="5886548" cy="869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빛과 어둠은 서로 다른 역할을 수행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갈등 세력이 아님</a:t>
            </a:r>
            <a:r>
              <a:rPr lang="en-US" altLang="ko-KR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어둠의 세력은 철저히 하나님의 주권 아래 있음이 강조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95893" y="5572091"/>
            <a:ext cx="93746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참조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페르시아의 신화에서는 선한 빛의 세력과 악한 어둠의 세력이 싸움과 투쟁을 통해 창조에 동참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(</a:t>
            </a:r>
            <a:r>
              <a:rPr lang="ko-KR" altLang="en-US" sz="1600" dirty="0" smtClean="0"/>
              <a:t>이원론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 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95046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4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2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빛과 어둠의 분리</a:t>
            </a:r>
            <a:endParaRPr lang="ko-KR" altLang="en-US" b="1" dirty="0"/>
          </a:p>
        </p:txBody>
      </p:sp>
      <p:sp>
        <p:nvSpPr>
          <p:cNvPr id="3" name="직사각형 2"/>
          <p:cNvSpPr/>
          <p:nvPr/>
        </p:nvSpPr>
        <p:spPr>
          <a:xfrm>
            <a:off x="1683443" y="1586128"/>
            <a:ext cx="66111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dirty="0" smtClean="0"/>
              <a:t>하나님이 </a:t>
            </a:r>
            <a:r>
              <a:rPr lang="ko-KR" altLang="en-US" dirty="0">
                <a:solidFill>
                  <a:srgbClr val="FF0000"/>
                </a:solidFill>
              </a:rPr>
              <a:t>빛</a:t>
            </a:r>
            <a:r>
              <a:rPr lang="ko-KR" altLang="en-US" dirty="0"/>
              <a:t>을 </a:t>
            </a:r>
            <a:r>
              <a:rPr lang="ko-KR" altLang="en-US" dirty="0">
                <a:solidFill>
                  <a:srgbClr val="FF0000"/>
                </a:solidFill>
              </a:rPr>
              <a:t>낮</a:t>
            </a:r>
            <a:r>
              <a:rPr lang="ko-KR" altLang="en-US" dirty="0"/>
              <a:t>이라 부르시고 </a:t>
            </a:r>
            <a:r>
              <a:rPr lang="ko-KR" altLang="en-US" dirty="0">
                <a:solidFill>
                  <a:srgbClr val="0000FF"/>
                </a:solidFill>
              </a:rPr>
              <a:t>어둠</a:t>
            </a:r>
            <a:r>
              <a:rPr lang="ko-KR" altLang="en-US" dirty="0"/>
              <a:t>을 </a:t>
            </a:r>
            <a:r>
              <a:rPr lang="ko-KR" altLang="en-US" dirty="0">
                <a:solidFill>
                  <a:srgbClr val="0000FF"/>
                </a:solidFill>
              </a:rPr>
              <a:t>밤</a:t>
            </a:r>
            <a:r>
              <a:rPr lang="ko-KR" altLang="en-US" dirty="0"/>
              <a:t>이라 </a:t>
            </a:r>
            <a:r>
              <a:rPr lang="ko-KR" altLang="en-US" b="1" u="sng" dirty="0" smtClean="0"/>
              <a:t>부르시니라</a:t>
            </a:r>
            <a:r>
              <a:rPr lang="en-US" altLang="ko-KR" dirty="0" smtClean="0"/>
              <a:t>”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67499" y="2333456"/>
            <a:ext cx="3839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낮</a:t>
            </a:r>
            <a:r>
              <a:rPr lang="ko-KR" altLang="en-US" dirty="0" smtClean="0"/>
              <a:t>     근원적인 빛에서 나오는 밝음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67499" y="2770350"/>
            <a:ext cx="2834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밤</a:t>
            </a:r>
            <a:r>
              <a:rPr lang="ko-KR" altLang="en-US" dirty="0" smtClean="0"/>
              <a:t>     빛에서 분리된 어둠</a:t>
            </a:r>
            <a:endParaRPr lang="ko-KR" altLang="en-US" dirty="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6193239" y="2316504"/>
            <a:ext cx="2102249" cy="82317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000" b="1" smtClean="0"/>
              <a:t>하나님께 예속</a:t>
            </a:r>
            <a:endParaRPr lang="ko-KR" altLang="en-US" sz="2000" b="1" dirty="0"/>
          </a:p>
        </p:txBody>
      </p:sp>
      <p:sp>
        <p:nvSpPr>
          <p:cNvPr id="9" name="아래쪽 화살표 8"/>
          <p:cNvSpPr/>
          <p:nvPr/>
        </p:nvSpPr>
        <p:spPr>
          <a:xfrm>
            <a:off x="6825801" y="1947172"/>
            <a:ext cx="837127" cy="320128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1636099" y="2291199"/>
            <a:ext cx="4008975" cy="823178"/>
          </a:xfrm>
          <a:prstGeom prst="roundRect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o-KR" altLang="en-US" sz="2000" b="1" dirty="0"/>
          </a:p>
        </p:txBody>
      </p:sp>
      <p:sp>
        <p:nvSpPr>
          <p:cNvPr id="10" name="오른쪽 화살표 9"/>
          <p:cNvSpPr/>
          <p:nvPr/>
        </p:nvSpPr>
        <p:spPr>
          <a:xfrm>
            <a:off x="5733162" y="2379475"/>
            <a:ext cx="371988" cy="697235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494329" y="341289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smtClean="0"/>
              <a:t>어둠</a:t>
            </a:r>
            <a:endParaRPr lang="ko-KR" altLang="en-US" b="1"/>
          </a:p>
        </p:txBody>
      </p:sp>
      <p:sp>
        <p:nvSpPr>
          <p:cNvPr id="12" name="TextBox 11"/>
          <p:cNvSpPr txBox="1"/>
          <p:nvPr/>
        </p:nvSpPr>
        <p:spPr>
          <a:xfrm>
            <a:off x="2482222" y="3422021"/>
            <a:ext cx="4830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하나님 창조 질서의 일부로 밤의 역할을 담당</a:t>
            </a:r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494329" y="4115065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이름을 부여</a:t>
            </a:r>
            <a:endParaRPr lang="ko-KR" alt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184714" y="3986530"/>
            <a:ext cx="5753498" cy="869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히브리적 사고</a:t>
            </a:r>
            <a:r>
              <a:rPr lang="en-US" altLang="ko-KR" dirty="0" smtClean="0"/>
              <a:t>: </a:t>
            </a:r>
            <a:r>
              <a:rPr lang="ko-KR" altLang="en-US" dirty="0" smtClean="0"/>
              <a:t>주권과 지배권의 행사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피조물에 대한 하나님의 철저한 지배권 주장을 나타냄</a:t>
            </a:r>
            <a:endParaRPr lang="ko-KR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494329" y="5170752"/>
            <a:ext cx="87831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낮과 밤의 이름을 지어 준 것은 시간의 기초 조직이 하나님에 의해 확립었음을 의미</a:t>
            </a:r>
            <a:endParaRPr lang="en-US" altLang="ko-KR" b="1" dirty="0" smtClean="0"/>
          </a:p>
          <a:p>
            <a:r>
              <a:rPr lang="ko-KR" altLang="en-US" b="1" dirty="0" smtClean="0"/>
              <a:t>하나님만이 시간과 역사를 주관하시는 분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78846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4"/>
            <a:ext cx="3036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3) </a:t>
            </a:r>
            <a:r>
              <a:rPr lang="ko-KR" altLang="en-US" b="1" dirty="0" smtClean="0"/>
              <a:t>저녁이 되며 아침이 되니</a:t>
            </a:r>
            <a:endParaRPr lang="ko-KR" altLang="en-US" b="1" dirty="0"/>
          </a:p>
        </p:txBody>
      </p:sp>
      <p:sp>
        <p:nvSpPr>
          <p:cNvPr id="3" name="직사각형 2"/>
          <p:cNvSpPr/>
          <p:nvPr/>
        </p:nvSpPr>
        <p:spPr>
          <a:xfrm>
            <a:off x="1683443" y="1586128"/>
            <a:ext cx="66111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b="1" dirty="0"/>
              <a:t>저녁</a:t>
            </a:r>
            <a:r>
              <a:rPr lang="ko-KR" altLang="en-US" dirty="0"/>
              <a:t>이 되고 </a:t>
            </a:r>
            <a:r>
              <a:rPr lang="ko-KR" altLang="en-US" b="1" dirty="0"/>
              <a:t>아침</a:t>
            </a:r>
            <a:r>
              <a:rPr lang="ko-KR" altLang="en-US" dirty="0"/>
              <a:t>이 되니 이는 </a:t>
            </a:r>
            <a:r>
              <a:rPr lang="ko-KR" altLang="en-US" b="1" dirty="0"/>
              <a:t>첫째 </a:t>
            </a:r>
            <a:r>
              <a:rPr lang="ko-KR" altLang="en-US" b="1" dirty="0" smtClean="0"/>
              <a:t>날</a:t>
            </a:r>
            <a:r>
              <a:rPr lang="ko-KR" altLang="en-US" dirty="0" smtClean="0"/>
              <a:t>이니라</a:t>
            </a:r>
            <a:r>
              <a:rPr lang="en-US" altLang="ko-KR" dirty="0" smtClean="0"/>
              <a:t>”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94329" y="2132826"/>
            <a:ext cx="802976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하나님의 창조 활동이 진행된 </a:t>
            </a:r>
            <a:r>
              <a:rPr lang="en-US" altLang="ko-KR" dirty="0" smtClean="0"/>
              <a:t>6</a:t>
            </a:r>
            <a:r>
              <a:rPr lang="ko-KR" altLang="en-US" dirty="0" smtClean="0"/>
              <a:t>일 동안의 각각의 날을 종결짓는 관용구절</a:t>
            </a:r>
            <a:endParaRPr lang="en-US" altLang="ko-KR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히브리적 사고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하루는 저녁 해가 질 무렵부터 시작</a:t>
            </a:r>
            <a:endParaRPr lang="en-US" altLang="ko-KR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시간의 질서</a:t>
            </a:r>
            <a:r>
              <a:rPr lang="en-US" altLang="ko-KR" dirty="0" smtClean="0"/>
              <a:t>: </a:t>
            </a:r>
            <a:r>
              <a:rPr lang="ko-KR" altLang="en-US" dirty="0" smtClean="0"/>
              <a:t>날의 개념으로 소개</a:t>
            </a:r>
            <a:endParaRPr lang="en-US" altLang="ko-KR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규칙적 시간 리듬의 흐름을 소개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360277" y="4179422"/>
            <a:ext cx="646331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o-KR" altLang="en-US" b="1" smtClean="0"/>
              <a:t>목적</a:t>
            </a:r>
            <a:endParaRPr lang="ko-KR" altLang="en-US" b="1"/>
          </a:p>
        </p:txBody>
      </p:sp>
      <p:sp>
        <p:nvSpPr>
          <p:cNvPr id="17" name="TextBox 16"/>
          <p:cNvSpPr txBox="1"/>
          <p:nvPr/>
        </p:nvSpPr>
        <p:spPr>
          <a:xfrm>
            <a:off x="2006608" y="4683726"/>
            <a:ext cx="73019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창조의 사건들이 </a:t>
            </a:r>
            <a:r>
              <a:rPr lang="ko-KR" altLang="en-US" b="1" dirty="0" smtClean="0"/>
              <a:t>현실적인 </a:t>
            </a:r>
            <a:r>
              <a:rPr lang="ko-KR" altLang="en-US" b="1" dirty="0" smtClean="0">
                <a:solidFill>
                  <a:srgbClr val="0000FF"/>
                </a:solidFill>
              </a:rPr>
              <a:t>시간적 범주 </a:t>
            </a:r>
            <a:r>
              <a:rPr lang="ko-KR" altLang="en-US" b="1" dirty="0" smtClean="0"/>
              <a:t>안에서 </a:t>
            </a:r>
            <a:r>
              <a:rPr lang="ko-KR" altLang="en-US" dirty="0" smtClean="0"/>
              <a:t>일어난 사건임을 강조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하나님의 창조가 </a:t>
            </a:r>
            <a:r>
              <a:rPr lang="en-US" altLang="ko-KR" dirty="0" smtClean="0"/>
              <a:t>‘</a:t>
            </a:r>
            <a:r>
              <a:rPr lang="ko-KR" altLang="en-US" b="1" dirty="0" smtClean="0">
                <a:solidFill>
                  <a:srgbClr val="0000FF"/>
                </a:solidFill>
              </a:rPr>
              <a:t>역사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연결</a:t>
            </a:r>
            <a:endParaRPr lang="ko-KR" altLang="en-US" dirty="0"/>
          </a:p>
        </p:txBody>
      </p:sp>
      <p:sp>
        <p:nvSpPr>
          <p:cNvPr id="9" name="오른쪽 대괄호 8"/>
          <p:cNvSpPr/>
          <p:nvPr/>
        </p:nvSpPr>
        <p:spPr>
          <a:xfrm>
            <a:off x="7225049" y="2752034"/>
            <a:ext cx="128788" cy="1105315"/>
          </a:xfrm>
          <a:prstGeom prst="rightBracket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7508383" y="2981525"/>
            <a:ext cx="2863284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o-KR" altLang="en-US" sz="1600" dirty="0" smtClean="0"/>
              <a:t>창조 첫날의 시작이</a:t>
            </a:r>
            <a:endParaRPr lang="en-US" altLang="ko-KR" sz="1600" dirty="0" smtClean="0"/>
          </a:p>
          <a:p>
            <a:r>
              <a:rPr lang="ko-KR" altLang="en-US" sz="1600" dirty="0" smtClean="0"/>
              <a:t>아침인지 저녁인지 관심 없음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7913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00792" y="1146220"/>
            <a:ext cx="2884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3</a:t>
            </a:r>
            <a:r>
              <a:rPr lang="en-US" altLang="ko-KR" b="1" dirty="0" smtClean="0"/>
              <a:t>. </a:t>
            </a:r>
            <a:r>
              <a:rPr lang="ko-KR" altLang="en-US" b="1" dirty="0"/>
              <a:t>둘</a:t>
            </a:r>
            <a:r>
              <a:rPr lang="ko-KR" altLang="en-US" b="1" dirty="0" smtClean="0"/>
              <a:t>째 날의 창조 </a:t>
            </a:r>
            <a:r>
              <a:rPr lang="en-US" altLang="ko-KR" b="1" dirty="0" smtClean="0"/>
              <a:t>(1:6~8)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1365161" y="1717879"/>
            <a:ext cx="10084157" cy="928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</a:pPr>
            <a:r>
              <a:rPr lang="en-US" altLang="ko-KR" sz="1600" dirty="0"/>
              <a:t>6</a:t>
            </a:r>
            <a:r>
              <a:rPr lang="en-US" altLang="ko-KR" sz="1600" dirty="0" smtClean="0"/>
              <a:t>. </a:t>
            </a:r>
            <a:r>
              <a:rPr lang="ko-KR" altLang="en-US" sz="1600" dirty="0"/>
              <a:t>하나님이 이르시되 물 가운데에 궁창이 있어 물과 물로 </a:t>
            </a:r>
            <a:r>
              <a:rPr lang="ko-KR" altLang="en-US" sz="1600" dirty="0" smtClean="0"/>
              <a:t>나뉘게 하리라 </a:t>
            </a:r>
            <a:r>
              <a:rPr lang="ko-KR" altLang="en-US" sz="1600" dirty="0"/>
              <a:t>하시고 </a:t>
            </a:r>
          </a:p>
          <a:p>
            <a:pPr>
              <a:lnSpc>
                <a:spcPts val="1300"/>
              </a:lnSpc>
            </a:pPr>
            <a:endParaRPr lang="ko-KR" altLang="en-US" sz="1600" dirty="0"/>
          </a:p>
          <a:p>
            <a:pPr>
              <a:lnSpc>
                <a:spcPts val="1300"/>
              </a:lnSpc>
            </a:pPr>
            <a:r>
              <a:rPr lang="en-US" altLang="ko-KR" sz="1600" dirty="0"/>
              <a:t>7. </a:t>
            </a:r>
            <a:r>
              <a:rPr lang="ko-KR" altLang="en-US" sz="1600" dirty="0"/>
              <a:t>하나님이 궁창을 만드사 궁창 아래의 물과 궁창 위의 물로 나뉘게 하시니 그대로 되니라 </a:t>
            </a:r>
          </a:p>
          <a:p>
            <a:pPr>
              <a:lnSpc>
                <a:spcPts val="1300"/>
              </a:lnSpc>
            </a:pPr>
            <a:endParaRPr lang="ko-KR" altLang="en-US" sz="1600" dirty="0"/>
          </a:p>
          <a:p>
            <a:pPr>
              <a:lnSpc>
                <a:spcPts val="1300"/>
              </a:lnSpc>
            </a:pPr>
            <a:r>
              <a:rPr lang="en-US" altLang="ko-KR" sz="1600" dirty="0"/>
              <a:t>8. </a:t>
            </a:r>
            <a:r>
              <a:rPr lang="ko-KR" altLang="en-US" sz="1600" dirty="0"/>
              <a:t>하나님이 궁창을 하늘이라 </a:t>
            </a:r>
            <a:r>
              <a:rPr lang="ko-KR" altLang="en-US" sz="1600" dirty="0" smtClean="0"/>
              <a:t>칭하시니라 </a:t>
            </a:r>
            <a:r>
              <a:rPr lang="ko-KR" altLang="en-US" sz="1600" dirty="0"/>
              <a:t>저녁이 되고 아침이 되니 이는 둘째 날이니라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792" y="2962141"/>
            <a:ext cx="2347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1) </a:t>
            </a:r>
            <a:r>
              <a:rPr lang="ko-KR" altLang="en-US" b="1" dirty="0" smtClean="0">
                <a:solidFill>
                  <a:srgbClr val="FF0000"/>
                </a:solidFill>
              </a:rPr>
              <a:t>궁창</a:t>
            </a:r>
            <a:r>
              <a:rPr lang="en-US" altLang="ko-KR" b="1" dirty="0" smtClean="0">
                <a:solidFill>
                  <a:srgbClr val="FF0000"/>
                </a:solidFill>
              </a:rPr>
              <a:t>(</a:t>
            </a:r>
            <a:r>
              <a:rPr lang="ko-KR" altLang="en-US" b="1" dirty="0" smtClean="0">
                <a:solidFill>
                  <a:srgbClr val="FF0000"/>
                </a:solidFill>
              </a:rPr>
              <a:t>하늘</a:t>
            </a:r>
            <a:r>
              <a:rPr lang="en-US" altLang="ko-KR" b="1" dirty="0" smtClean="0">
                <a:solidFill>
                  <a:srgbClr val="FF0000"/>
                </a:solidFill>
              </a:rPr>
              <a:t>)</a:t>
            </a:r>
            <a:r>
              <a:rPr lang="ko-KR" altLang="en-US" b="1" dirty="0" smtClean="0"/>
              <a:t>의 창조</a:t>
            </a:r>
            <a:endParaRPr lang="ko-KR" altLang="en-US" b="1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3045339" y="3503053"/>
            <a:ext cx="1262618" cy="105606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시간창조</a:t>
            </a:r>
            <a:endParaRPr lang="en-US" altLang="ko-KR" b="1" dirty="0" smtClean="0"/>
          </a:p>
          <a:p>
            <a:pPr algn="ctr"/>
            <a:r>
              <a:rPr lang="ko-KR" altLang="en-US" b="1" dirty="0" smtClean="0"/>
              <a:t>말씀</a:t>
            </a:r>
            <a:endParaRPr lang="en-US" altLang="ko-KR" b="1" dirty="0" smtClean="0"/>
          </a:p>
          <a:p>
            <a:pPr algn="ctr"/>
            <a:r>
              <a:rPr lang="en-US" altLang="ko-KR" b="1" dirty="0" smtClean="0"/>
              <a:t>(</a:t>
            </a:r>
            <a:r>
              <a:rPr lang="ko-KR" altLang="en-US" b="1" dirty="0" smtClean="0"/>
              <a:t>아마르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2163652" y="3503054"/>
            <a:ext cx="772733" cy="59032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smtClean="0"/>
              <a:t>빛</a:t>
            </a:r>
            <a:endParaRPr lang="ko-KR" altLang="en-US" b="1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6407239" y="3503053"/>
            <a:ext cx="1228682" cy="105606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공간창조</a:t>
            </a:r>
            <a:endParaRPr lang="en-US" altLang="ko-KR" b="1" dirty="0" smtClean="0"/>
          </a:p>
          <a:p>
            <a:pPr algn="ctr"/>
            <a:r>
              <a:rPr lang="ko-KR" altLang="en-US" b="1" dirty="0" smtClean="0"/>
              <a:t>행위</a:t>
            </a:r>
            <a:endParaRPr lang="en-US" altLang="ko-KR" b="1" dirty="0" smtClean="0"/>
          </a:p>
          <a:p>
            <a:pPr algn="ctr"/>
            <a:r>
              <a:rPr lang="en-US" altLang="ko-KR" b="1" dirty="0" smtClean="0"/>
              <a:t>(</a:t>
            </a:r>
            <a:r>
              <a:rPr lang="ko-KR" altLang="en-US" b="1" dirty="0" smtClean="0"/>
              <a:t>아사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5541467" y="3503053"/>
            <a:ext cx="772733" cy="59032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/>
              <a:t>궁창</a:t>
            </a:r>
            <a:endParaRPr lang="ko-KR" alt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160762" y="4835838"/>
            <a:ext cx="7534141" cy="869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 smtClean="0"/>
              <a:t>‘</a:t>
            </a:r>
            <a:r>
              <a:rPr lang="ko-KR" altLang="en-US" b="1" dirty="0" smtClean="0"/>
              <a:t>아사</a:t>
            </a:r>
            <a:r>
              <a:rPr lang="en-US" altLang="ko-KR" b="1" dirty="0" smtClean="0"/>
              <a:t>’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하나님이 훌륭한 조각가로서 궁창을 손으로 직접 창조 하셨음을 암시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763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6"/>
            <a:ext cx="2347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1) </a:t>
            </a:r>
            <a:r>
              <a:rPr lang="ko-KR" altLang="en-US" b="1" dirty="0" smtClean="0">
                <a:solidFill>
                  <a:srgbClr val="FF0000"/>
                </a:solidFill>
              </a:rPr>
              <a:t>궁창</a:t>
            </a:r>
            <a:r>
              <a:rPr lang="en-US" altLang="ko-KR" b="1" dirty="0" smtClean="0">
                <a:solidFill>
                  <a:srgbClr val="FF0000"/>
                </a:solidFill>
              </a:rPr>
              <a:t>(</a:t>
            </a:r>
            <a:r>
              <a:rPr lang="ko-KR" altLang="en-US" b="1" dirty="0" smtClean="0">
                <a:solidFill>
                  <a:srgbClr val="FF0000"/>
                </a:solidFill>
              </a:rPr>
              <a:t>하늘</a:t>
            </a:r>
            <a:r>
              <a:rPr lang="en-US" altLang="ko-KR" b="1" dirty="0" smtClean="0">
                <a:solidFill>
                  <a:srgbClr val="FF0000"/>
                </a:solidFill>
              </a:rPr>
              <a:t>)</a:t>
            </a:r>
            <a:r>
              <a:rPr lang="ko-KR" altLang="en-US" b="1" dirty="0" smtClean="0"/>
              <a:t>의 창조</a:t>
            </a:r>
            <a:endParaRPr lang="ko-KR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494329" y="1610264"/>
            <a:ext cx="4971233" cy="8697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0000FF"/>
                </a:solidFill>
              </a:rPr>
              <a:t>궁창</a:t>
            </a:r>
            <a:r>
              <a:rPr lang="en-US" altLang="ko-KR" b="1" dirty="0" smtClean="0">
                <a:solidFill>
                  <a:srgbClr val="0000FF"/>
                </a:solidFill>
              </a:rPr>
              <a:t>(</a:t>
            </a:r>
            <a:r>
              <a:rPr lang="ko-KR" altLang="en-US" b="1" dirty="0" smtClean="0">
                <a:solidFill>
                  <a:srgbClr val="0000FF"/>
                </a:solidFill>
              </a:rPr>
              <a:t>라키아</a:t>
            </a:r>
            <a:r>
              <a:rPr lang="en-US" altLang="ko-KR" b="1" dirty="0" smtClean="0">
                <a:solidFill>
                  <a:srgbClr val="0000FF"/>
                </a:solidFill>
              </a:rPr>
              <a:t>)</a:t>
            </a:r>
            <a:r>
              <a:rPr lang="en-US" altLang="ko-KR" dirty="0" smtClean="0"/>
              <a:t>         ‘</a:t>
            </a:r>
            <a:r>
              <a:rPr lang="ko-KR" altLang="en-US" dirty="0" smtClean="0"/>
              <a:t>견고히 고정된 것</a:t>
            </a:r>
            <a:r>
              <a:rPr lang="en-US" altLang="ko-KR" dirty="0" smtClean="0"/>
              <a:t>’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      라카</a:t>
            </a:r>
            <a:r>
              <a:rPr lang="en-US" altLang="ko-KR" dirty="0" smtClean="0"/>
              <a:t>(</a:t>
            </a:r>
            <a:r>
              <a:rPr lang="ko-KR" altLang="en-US" dirty="0" smtClean="0"/>
              <a:t>동사</a:t>
            </a:r>
            <a:r>
              <a:rPr lang="en-US" altLang="ko-KR" dirty="0" smtClean="0"/>
              <a:t>)      ‘</a:t>
            </a:r>
            <a:r>
              <a:rPr lang="ko-KR" altLang="en-US" dirty="0" smtClean="0"/>
              <a:t>얇고 넓게 펴다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에서 유래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94329" y="2782403"/>
            <a:ext cx="71913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smtClean="0"/>
              <a:t>욥기 </a:t>
            </a:r>
            <a:r>
              <a:rPr lang="en-US" altLang="ko-KR" sz="1600" b="1" dirty="0" smtClean="0"/>
              <a:t>37:18   </a:t>
            </a:r>
            <a:r>
              <a:rPr lang="ko-KR" altLang="en-US" sz="1600" dirty="0" smtClean="0"/>
              <a:t>망치로 두들겨 펴서 부어 만든 놋 거울같은 견고한 물체로 생각</a:t>
            </a:r>
            <a:endParaRPr lang="en-US" altLang="ko-KR" sz="16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494329" y="3174743"/>
            <a:ext cx="79047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smtClean="0"/>
              <a:t>에스겔</a:t>
            </a:r>
            <a:r>
              <a:rPr lang="en-US" altLang="ko-KR" sz="1600" b="1" dirty="0"/>
              <a:t> </a:t>
            </a:r>
            <a:r>
              <a:rPr lang="en-US" altLang="ko-KR" sz="1600" b="1" dirty="0" smtClean="0"/>
              <a:t>1:22, </a:t>
            </a:r>
            <a:r>
              <a:rPr lang="ko-KR" altLang="en-US" sz="1600" b="1" dirty="0" smtClean="0"/>
              <a:t>다니엘 </a:t>
            </a:r>
            <a:r>
              <a:rPr lang="en-US" altLang="ko-KR" sz="1600" b="1" dirty="0" smtClean="0"/>
              <a:t>12:3   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</a:t>
            </a:r>
            <a:r>
              <a:rPr lang="ko-KR" altLang="en-US" sz="1600" dirty="0" smtClean="0"/>
              <a:t>수정같이 빛나는 것으로 반구형의 거대한 종이나 엎어 놓은 큰 주발과 같은 물체</a:t>
            </a:r>
            <a:endParaRPr lang="ko-KR" alt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494329" y="3946971"/>
            <a:ext cx="7406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고대 히브리인</a:t>
            </a:r>
            <a:r>
              <a:rPr lang="en-US" altLang="ko-KR" dirty="0"/>
              <a:t> </a:t>
            </a:r>
            <a:r>
              <a:rPr lang="en-US" altLang="ko-KR" dirty="0" smtClean="0"/>
              <a:t>  ‘</a:t>
            </a:r>
            <a:r>
              <a:rPr lang="ko-KR" altLang="en-US" dirty="0" smtClean="0"/>
              <a:t>땅을 감싸며 수정같이 빛나는 거대한 반구체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로 생각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1494329" y="4606390"/>
            <a:ext cx="4714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/>
              <a:t>“</a:t>
            </a:r>
            <a:r>
              <a:rPr lang="ko-KR" altLang="en-US" b="1" dirty="0" smtClean="0"/>
              <a:t>하나님이 </a:t>
            </a:r>
            <a:r>
              <a:rPr lang="ko-KR" altLang="en-US" b="1" dirty="0" smtClean="0">
                <a:solidFill>
                  <a:srgbClr val="0000FF"/>
                </a:solidFill>
              </a:rPr>
              <a:t>궁창</a:t>
            </a:r>
            <a:r>
              <a:rPr lang="ko-KR" altLang="en-US" b="1" dirty="0" smtClean="0"/>
              <a:t>을 만드시고</a:t>
            </a:r>
            <a:r>
              <a:rPr lang="en-US" altLang="ko-KR" b="1" dirty="0" smtClean="0"/>
              <a:t>,</a:t>
            </a:r>
            <a:r>
              <a:rPr lang="ko-KR" altLang="en-US" b="1" dirty="0" smtClean="0"/>
              <a:t> </a:t>
            </a:r>
            <a:r>
              <a:rPr lang="ko-KR" altLang="en-US" b="1" dirty="0">
                <a:solidFill>
                  <a:srgbClr val="0000FF"/>
                </a:solidFill>
              </a:rPr>
              <a:t>하늘</a:t>
            </a:r>
            <a:r>
              <a:rPr lang="ko-KR" altLang="en-US" b="1" dirty="0"/>
              <a:t>이라 </a:t>
            </a:r>
            <a:r>
              <a:rPr lang="ko-KR" altLang="en-US" b="1" dirty="0" smtClean="0">
                <a:solidFill>
                  <a:srgbClr val="FF0000"/>
                </a:solidFill>
              </a:rPr>
              <a:t>명명</a:t>
            </a:r>
            <a:r>
              <a:rPr lang="en-US" altLang="ko-KR" b="1" dirty="0" smtClean="0"/>
              <a:t>”</a:t>
            </a:r>
            <a:endParaRPr lang="ko-KR" alt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555403" y="5022760"/>
            <a:ext cx="3785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제사장 문서 기자</a:t>
            </a:r>
            <a:r>
              <a:rPr lang="en-US" altLang="ko-KR" dirty="0" smtClean="0"/>
              <a:t>(P)</a:t>
            </a:r>
            <a:r>
              <a:rPr lang="ko-KR" altLang="en-US" dirty="0" smtClean="0"/>
              <a:t>의 신학적 선언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140659" y="5439130"/>
            <a:ext cx="639950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하늘은 거룩한 대상이 아니며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하나님의 거주 장소가 아니다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고대 근동의 천체 숭배 사상 철저히 거부</a:t>
            </a:r>
            <a:endParaRPr lang="en-US" altLang="ko-KR" dirty="0" smtClean="0"/>
          </a:p>
          <a:p>
            <a:r>
              <a:rPr lang="ko-KR" altLang="en-US" dirty="0" smtClean="0"/>
              <a:t>하늘은 하나님에 의해 창조된 피조물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244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6"/>
            <a:ext cx="443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2) </a:t>
            </a:r>
            <a:r>
              <a:rPr lang="ko-KR" altLang="en-US" b="1" dirty="0" smtClean="0"/>
              <a:t>궁창 아래의 물과 궁창 위의 물의 분리</a:t>
            </a:r>
            <a:endParaRPr lang="ko-KR" alt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64407" y="1653332"/>
            <a:ext cx="2738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분리</a:t>
            </a:r>
            <a:r>
              <a:rPr lang="ko-KR" altLang="en-US" dirty="0" smtClean="0"/>
              <a:t>와 </a:t>
            </a:r>
            <a:r>
              <a:rPr lang="ko-KR" altLang="en-US" b="1" dirty="0" smtClean="0"/>
              <a:t>나눔</a:t>
            </a:r>
            <a:r>
              <a:rPr lang="ko-KR" altLang="en-US" dirty="0" smtClean="0"/>
              <a:t>을 통한 창조</a:t>
            </a:r>
            <a:endParaRPr lang="en-US" altLang="ko-KR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048521" y="1653332"/>
            <a:ext cx="4267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‘</a:t>
            </a:r>
            <a:r>
              <a:rPr lang="ko-KR" altLang="en-US" b="1" dirty="0" smtClean="0"/>
              <a:t>말씀</a:t>
            </a:r>
            <a:r>
              <a:rPr lang="ko-KR" altLang="en-US" dirty="0" smtClean="0"/>
              <a:t>을 통한 창조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b="1" dirty="0" smtClean="0"/>
              <a:t>행위</a:t>
            </a:r>
            <a:r>
              <a:rPr lang="ko-KR" altLang="en-US" dirty="0" smtClean="0"/>
              <a:t>를 통한 창조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629864" y="4809602"/>
            <a:ext cx="5686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혼돈의 물에 둘러 싸이고 위험에 처해 있는 땅을 보호</a:t>
            </a:r>
            <a:endParaRPr lang="en-US" altLang="ko-KR" dirty="0" smtClean="0"/>
          </a:p>
          <a:p>
            <a:r>
              <a:rPr lang="ko-KR" altLang="en-US" dirty="0" smtClean="0"/>
              <a:t>혼돈의 세력을 통제</a:t>
            </a:r>
            <a:endParaRPr lang="ko-KR" altLang="en-US" dirty="0"/>
          </a:p>
        </p:txBody>
      </p:sp>
      <p:sp>
        <p:nvSpPr>
          <p:cNvPr id="27" name="직사각형 26"/>
          <p:cNvSpPr/>
          <p:nvPr/>
        </p:nvSpPr>
        <p:spPr>
          <a:xfrm>
            <a:off x="1764408" y="2182043"/>
            <a:ext cx="4217589" cy="4378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윗 물        홍수 </a:t>
            </a:r>
            <a:r>
              <a:rPr lang="en-US" altLang="ko-KR" dirty="0" smtClean="0">
                <a:solidFill>
                  <a:schemeClr val="tx1"/>
                </a:solidFill>
              </a:rPr>
              <a:t>/ </a:t>
            </a:r>
            <a:r>
              <a:rPr lang="ko-KR" altLang="en-US" dirty="0" smtClean="0">
                <a:solidFill>
                  <a:schemeClr val="tx1"/>
                </a:solidFill>
              </a:rPr>
              <a:t>비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764407" y="3454905"/>
            <a:ext cx="4217589" cy="4378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아랫 물       바다 </a:t>
            </a:r>
            <a:r>
              <a:rPr lang="en-US" altLang="ko-KR" dirty="0" smtClean="0">
                <a:solidFill>
                  <a:schemeClr val="tx1"/>
                </a:solidFill>
              </a:rPr>
              <a:t>/</a:t>
            </a:r>
            <a:r>
              <a:rPr lang="ko-KR" altLang="en-US" dirty="0" smtClean="0">
                <a:solidFill>
                  <a:schemeClr val="tx1"/>
                </a:solidFill>
              </a:rPr>
              <a:t> 강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50035" y="290550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궁창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31069" y="2400983"/>
            <a:ext cx="49984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smtClean="0"/>
              <a:t>시편</a:t>
            </a:r>
            <a:r>
              <a:rPr lang="en-US" altLang="ko-KR" sz="1600" b="1" dirty="0" smtClean="0"/>
              <a:t>148:4 </a:t>
            </a:r>
            <a:r>
              <a:rPr lang="ko-KR" altLang="en-US" sz="1600" b="1" dirty="0" smtClean="0">
                <a:solidFill>
                  <a:srgbClr val="00B050"/>
                </a:solidFill>
              </a:rPr>
              <a:t>하늘위의 물</a:t>
            </a:r>
            <a:r>
              <a:rPr lang="ko-KR" altLang="en-US" sz="1600" dirty="0" smtClean="0"/>
              <a:t>들도 하나님을 찬양</a:t>
            </a:r>
            <a:endParaRPr lang="en-US" altLang="ko-KR" sz="1600" dirty="0" smtClean="0"/>
          </a:p>
          <a:p>
            <a:endParaRPr lang="en-US" altLang="ko-KR" sz="1600" b="1" dirty="0" smtClean="0"/>
          </a:p>
          <a:p>
            <a:r>
              <a:rPr lang="ko-KR" altLang="en-US" sz="1600" b="1" dirty="0" smtClean="0"/>
              <a:t>창세기</a:t>
            </a:r>
            <a:r>
              <a:rPr lang="en-US" altLang="ko-KR" sz="1600" b="1" dirty="0" smtClean="0"/>
              <a:t>7:11, 8:2</a:t>
            </a:r>
          </a:p>
          <a:p>
            <a:r>
              <a:rPr lang="ko-KR" altLang="en-US" sz="1600" dirty="0" smtClean="0"/>
              <a:t>노아 홍수 때에 하늘의 창문이 열리고 </a:t>
            </a:r>
            <a:r>
              <a:rPr lang="ko-KR" altLang="en-US" sz="1600" b="1" dirty="0" smtClean="0">
                <a:solidFill>
                  <a:srgbClr val="00B050"/>
                </a:solidFill>
              </a:rPr>
              <a:t>궁창위의 물</a:t>
            </a:r>
            <a:r>
              <a:rPr lang="ko-KR" altLang="en-US" sz="1600" dirty="0" smtClean="0"/>
              <a:t>이</a:t>
            </a:r>
            <a:endParaRPr lang="en-US" altLang="ko-KR" sz="1600" dirty="0" smtClean="0"/>
          </a:p>
          <a:p>
            <a:r>
              <a:rPr lang="ko-KR" altLang="en-US" sz="1600" dirty="0" smtClean="0"/>
              <a:t>아래로 쏟아져 내렸다</a:t>
            </a:r>
            <a:endParaRPr lang="ko-KR" altLang="en-US" sz="1600" dirty="0"/>
          </a:p>
        </p:txBody>
      </p:sp>
      <p:sp>
        <p:nvSpPr>
          <p:cNvPr id="31" name="직사각형 30"/>
          <p:cNvSpPr/>
          <p:nvPr/>
        </p:nvSpPr>
        <p:spPr>
          <a:xfrm>
            <a:off x="1764407" y="2628242"/>
            <a:ext cx="4217589" cy="8266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1764405" y="494042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하나님</a:t>
            </a:r>
            <a:endParaRPr lang="ko-KR" alt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1764406" y="428156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고대인</a:t>
            </a:r>
            <a:endParaRPr lang="ko-KR" alt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065095" y="4301115"/>
            <a:ext cx="6593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물</a:t>
            </a:r>
            <a:r>
              <a:rPr lang="ko-KR" altLang="en-US" dirty="0" smtClean="0"/>
              <a:t>    혼돈의 세력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세계를 둘러싸고 위협하는 위험스러운 요소</a:t>
            </a:r>
            <a:endParaRPr lang="ko-KR" alt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903704" y="494042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궁창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60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6"/>
            <a:ext cx="4435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2) </a:t>
            </a:r>
            <a:r>
              <a:rPr lang="ko-KR" altLang="en-US" b="1" dirty="0" smtClean="0"/>
              <a:t>궁창 아래의 물과 궁창 위의 물의 분리</a:t>
            </a:r>
            <a:endParaRPr lang="ko-KR" alt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737003" y="1751166"/>
            <a:ext cx="4830168" cy="7486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700"/>
              </a:lnSpc>
            </a:pPr>
            <a:r>
              <a:rPr lang="ko-KR" altLang="en-US" dirty="0" smtClean="0"/>
              <a:t>혼돈의 물이 생명 세계를 침입하지 못하도록 </a:t>
            </a:r>
            <a:endParaRPr lang="en-US" altLang="ko-KR" dirty="0" smtClean="0"/>
          </a:p>
          <a:p>
            <a:pPr>
              <a:lnSpc>
                <a:spcPts val="2700"/>
              </a:lnSpc>
            </a:pPr>
            <a:r>
              <a:rPr lang="ko-KR" altLang="en-US" dirty="0" smtClean="0"/>
              <a:t>땅 위에 반구형으로 세워져 있는 커다란 물체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37003" y="2621868"/>
            <a:ext cx="5753498" cy="7486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700"/>
              </a:lnSpc>
            </a:pPr>
            <a:r>
              <a:rPr lang="ko-KR" altLang="en-US" dirty="0" smtClean="0"/>
              <a:t>인간들이 살게 될 땅을 위협의 세력으로부터 방어하고</a:t>
            </a:r>
            <a:endParaRPr lang="en-US" altLang="ko-KR" dirty="0" smtClean="0"/>
          </a:p>
          <a:p>
            <a:pPr>
              <a:lnSpc>
                <a:spcPts val="2700"/>
              </a:lnSpc>
            </a:pPr>
            <a:r>
              <a:rPr lang="ko-KR" altLang="en-US" dirty="0" smtClean="0"/>
              <a:t>생명이 가능토록 하는 기능을 담당</a:t>
            </a:r>
            <a:endParaRPr lang="ko-KR" altLang="en-US" dirty="0"/>
          </a:p>
        </p:txBody>
      </p:sp>
      <p:sp>
        <p:nvSpPr>
          <p:cNvPr id="19" name="모서리가 둥근 직사각형 18"/>
          <p:cNvSpPr/>
          <p:nvPr/>
        </p:nvSpPr>
        <p:spPr>
          <a:xfrm>
            <a:off x="1732450" y="1813192"/>
            <a:ext cx="772733" cy="59032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bg1"/>
                </a:solidFill>
              </a:rPr>
              <a:t>궁창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37003" y="3780203"/>
            <a:ext cx="6296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혼돈의 물의 세력에 대한 하나님의 절대적인 주권을 나타냄</a:t>
            </a:r>
            <a:endParaRPr lang="ko-KR" altLang="en-US" dirty="0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1732450" y="3677171"/>
            <a:ext cx="1004553" cy="5903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smtClean="0">
                <a:solidFill>
                  <a:schemeClr val="tx1"/>
                </a:solidFill>
              </a:rPr>
              <a:t>둘째날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7003" y="4260031"/>
            <a:ext cx="6487673" cy="11310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700"/>
              </a:lnSpc>
            </a:pPr>
            <a:r>
              <a:rPr lang="en-US" altLang="ko-KR" dirty="0" smtClean="0"/>
              <a:t>‘</a:t>
            </a:r>
            <a:r>
              <a:rPr lang="ko-KR" altLang="en-US" u="sng" dirty="0" smtClean="0"/>
              <a:t>보시기에 좋았더라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관용구 생략 </a:t>
            </a:r>
            <a:r>
              <a:rPr lang="en-US" altLang="ko-KR" dirty="0" smtClean="0"/>
              <a:t>(</a:t>
            </a:r>
            <a:r>
              <a:rPr lang="ko-KR" altLang="en-US" dirty="0" smtClean="0"/>
              <a:t>의도적</a:t>
            </a:r>
            <a:r>
              <a:rPr lang="en-US" altLang="ko-KR" dirty="0" smtClean="0"/>
              <a:t>)</a:t>
            </a:r>
          </a:p>
          <a:p>
            <a:pPr>
              <a:lnSpc>
                <a:spcPts val="2700"/>
              </a:lnSpc>
            </a:pPr>
            <a:r>
              <a:rPr lang="en-US" altLang="ko-KR" dirty="0" smtClean="0"/>
              <a:t> - </a:t>
            </a:r>
            <a:r>
              <a:rPr lang="ko-KR" altLang="en-US" dirty="0" smtClean="0"/>
              <a:t>셋째 날</a:t>
            </a:r>
            <a:r>
              <a:rPr lang="en-US" altLang="ko-KR" dirty="0" smtClean="0"/>
              <a:t>,</a:t>
            </a:r>
            <a:r>
              <a:rPr lang="ko-KR" altLang="en-US" dirty="0" smtClean="0"/>
              <a:t> 땅의 창조 이후 사용</a:t>
            </a:r>
            <a:endParaRPr lang="en-US" altLang="ko-KR" dirty="0"/>
          </a:p>
          <a:p>
            <a:pPr>
              <a:lnSpc>
                <a:spcPts val="2700"/>
              </a:lnSpc>
            </a:pPr>
            <a:r>
              <a:rPr lang="ko-KR" altLang="en-US" dirty="0" smtClean="0"/>
              <a:t> </a:t>
            </a:r>
            <a:r>
              <a:rPr lang="en-US" altLang="ko-KR" dirty="0" smtClean="0"/>
              <a:t>- </a:t>
            </a:r>
            <a:r>
              <a:rPr lang="ko-KR" altLang="en-US" b="1" dirty="0" smtClean="0"/>
              <a:t>하늘 창조</a:t>
            </a:r>
            <a:r>
              <a:rPr lang="ko-KR" altLang="en-US" dirty="0" smtClean="0"/>
              <a:t>는 셋째 날의 </a:t>
            </a:r>
            <a:r>
              <a:rPr lang="ko-KR" altLang="en-US" b="1" dirty="0" smtClean="0"/>
              <a:t>땅의 창조</a:t>
            </a:r>
            <a:r>
              <a:rPr lang="ko-KR" altLang="en-US" dirty="0" smtClean="0"/>
              <a:t>와 함께 공간 창조의 완성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37003" y="5501606"/>
            <a:ext cx="7542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‘</a:t>
            </a:r>
            <a:r>
              <a:rPr lang="ko-KR" altLang="en-US" b="1" dirty="0" smtClean="0">
                <a:solidFill>
                  <a:srgbClr val="FF0000"/>
                </a:solidFill>
              </a:rPr>
              <a:t>하늘</a:t>
            </a:r>
            <a:r>
              <a:rPr lang="en-US" altLang="ko-KR" dirty="0" smtClean="0"/>
              <a:t>’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‘</a:t>
            </a:r>
            <a:r>
              <a:rPr lang="ko-KR" altLang="en-US" b="1" dirty="0" smtClean="0">
                <a:solidFill>
                  <a:srgbClr val="FF0000"/>
                </a:solidFill>
              </a:rPr>
              <a:t>땅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하나님이 창조하신 생명체들이 살아가게 될 삶의 두 영역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7619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00792" y="1146220"/>
            <a:ext cx="3017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4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셋째 날의 창조 </a:t>
            </a:r>
            <a:r>
              <a:rPr lang="en-US" altLang="ko-KR" b="1" dirty="0" smtClean="0"/>
              <a:t>(1:9~13)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824248" y="1627727"/>
            <a:ext cx="11178862" cy="1592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</a:pPr>
            <a:r>
              <a:rPr lang="en-US" altLang="ko-KR" sz="1600" dirty="0" smtClean="0"/>
              <a:t>9. </a:t>
            </a:r>
            <a:r>
              <a:rPr lang="ko-KR" altLang="en-US" sz="1600" dirty="0"/>
              <a:t>하나님이 이르시되 천하의 물이 한 곳으로 모이고 뭍이 드러나라 하시니 그대로 되니라 </a:t>
            </a:r>
          </a:p>
          <a:p>
            <a:pPr>
              <a:lnSpc>
                <a:spcPts val="1300"/>
              </a:lnSpc>
            </a:pPr>
            <a:endParaRPr lang="ko-KR" altLang="en-US" sz="1600" dirty="0"/>
          </a:p>
          <a:p>
            <a:pPr>
              <a:lnSpc>
                <a:spcPts val="1300"/>
              </a:lnSpc>
            </a:pPr>
            <a:r>
              <a:rPr lang="en-US" altLang="ko-KR" sz="1600" dirty="0"/>
              <a:t>10. </a:t>
            </a:r>
            <a:r>
              <a:rPr lang="ko-KR" altLang="en-US" sz="1600" dirty="0"/>
              <a:t>하나님이 </a:t>
            </a:r>
            <a:r>
              <a:rPr lang="ko-KR" altLang="en-US" sz="1600" b="1" dirty="0">
                <a:solidFill>
                  <a:srgbClr val="0000FF"/>
                </a:solidFill>
              </a:rPr>
              <a:t>뭍</a:t>
            </a:r>
            <a:r>
              <a:rPr lang="ko-KR" altLang="en-US" sz="1600" dirty="0"/>
              <a:t>을 </a:t>
            </a:r>
            <a:r>
              <a:rPr lang="ko-KR" altLang="en-US" sz="1600" b="1" dirty="0">
                <a:solidFill>
                  <a:srgbClr val="FF0000"/>
                </a:solidFill>
              </a:rPr>
              <a:t>땅</a:t>
            </a:r>
            <a:r>
              <a:rPr lang="ko-KR" altLang="en-US" sz="1600" dirty="0"/>
              <a:t>이라 부르시고 모인 물을 </a:t>
            </a:r>
            <a:r>
              <a:rPr lang="ko-KR" altLang="en-US" sz="1600" b="1" dirty="0">
                <a:solidFill>
                  <a:srgbClr val="FF0000"/>
                </a:solidFill>
              </a:rPr>
              <a:t>바다</a:t>
            </a:r>
            <a:r>
              <a:rPr lang="ko-KR" altLang="en-US" sz="1600" dirty="0"/>
              <a:t>라 부르시니 하나님이 보시기에 좋았더라 </a:t>
            </a:r>
          </a:p>
          <a:p>
            <a:pPr>
              <a:lnSpc>
                <a:spcPts val="1300"/>
              </a:lnSpc>
            </a:pPr>
            <a:endParaRPr lang="ko-KR" altLang="en-US" sz="1600" dirty="0"/>
          </a:p>
          <a:p>
            <a:pPr>
              <a:lnSpc>
                <a:spcPts val="1300"/>
              </a:lnSpc>
            </a:pPr>
            <a:r>
              <a:rPr lang="en-US" altLang="ko-KR" sz="1600" dirty="0"/>
              <a:t>11. </a:t>
            </a:r>
            <a:r>
              <a:rPr lang="ko-KR" altLang="en-US" sz="1600" dirty="0"/>
              <a:t>하나님이 이르시되 땅은 </a:t>
            </a:r>
            <a:r>
              <a:rPr lang="ko-KR" altLang="en-US" sz="1600" b="1" dirty="0">
                <a:solidFill>
                  <a:srgbClr val="FF0000"/>
                </a:solidFill>
              </a:rPr>
              <a:t>풀</a:t>
            </a:r>
            <a:r>
              <a:rPr lang="ko-KR" altLang="en-US" sz="1600" dirty="0"/>
              <a:t>과 씨 맺는 채소와 각기 종류대로 씨 가진 열매 맺는 나무를 내라 하시니 그대로 되어 </a:t>
            </a:r>
          </a:p>
          <a:p>
            <a:pPr>
              <a:lnSpc>
                <a:spcPts val="1300"/>
              </a:lnSpc>
            </a:pPr>
            <a:endParaRPr lang="ko-KR" altLang="en-US" sz="1600" dirty="0"/>
          </a:p>
          <a:p>
            <a:pPr>
              <a:lnSpc>
                <a:spcPts val="1300"/>
              </a:lnSpc>
            </a:pPr>
            <a:r>
              <a:rPr lang="en-US" altLang="ko-KR" sz="1600" dirty="0"/>
              <a:t>12. </a:t>
            </a:r>
            <a:r>
              <a:rPr lang="ko-KR" altLang="en-US" sz="1600" dirty="0"/>
              <a:t>땅이 풀과 각기 종류대로 씨 맺는 채소와 각기 종류대로 씨 가진 열매 맺는 나무를 내니 하나님이 보시기에 좋았더라 </a:t>
            </a:r>
          </a:p>
          <a:p>
            <a:pPr>
              <a:lnSpc>
                <a:spcPts val="1300"/>
              </a:lnSpc>
            </a:pPr>
            <a:endParaRPr lang="ko-KR" altLang="en-US" sz="1600" dirty="0"/>
          </a:p>
          <a:p>
            <a:pPr>
              <a:lnSpc>
                <a:spcPts val="1300"/>
              </a:lnSpc>
            </a:pPr>
            <a:r>
              <a:rPr lang="en-US" altLang="ko-KR" sz="1600" dirty="0"/>
              <a:t>13. </a:t>
            </a:r>
            <a:r>
              <a:rPr lang="ko-KR" altLang="en-US" sz="1600" dirty="0"/>
              <a:t>저녁이 되고 아침이 되니 이는 셋째 날이니라 </a:t>
            </a:r>
          </a:p>
        </p:txBody>
      </p:sp>
      <p:graphicFrame>
        <p:nvGraphicFramePr>
          <p:cNvPr id="6" name="다이어그램 5"/>
          <p:cNvGraphicFramePr/>
          <p:nvPr>
            <p:extLst>
              <p:ext uri="{D42A27DB-BD31-4B8C-83A1-F6EECF244321}">
                <p14:modId xmlns:p14="http://schemas.microsoft.com/office/powerpoint/2010/main" val="8406334"/>
              </p:ext>
            </p:extLst>
          </p:nvPr>
        </p:nvGraphicFramePr>
        <p:xfrm>
          <a:off x="2096394" y="3631842"/>
          <a:ext cx="7601398" cy="2253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157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1067129" y="1215041"/>
            <a:ext cx="9511862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ko-KR" altLang="ko-KR" sz="2000" b="1" kern="100" dirty="0" err="1">
                <a:solidFill>
                  <a:srgbClr val="0000FF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창조이야기</a:t>
            </a:r>
            <a:endParaRPr lang="ko-KR" altLang="ko-KR" sz="2000" b="1" kern="100" dirty="0">
              <a:solidFill>
                <a:srgbClr val="0000FF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 ‘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혼돈과 무질서의 상태였던 창조 이전의 세계가 하나님의 세심한 창조 행위를 거쳐 </a:t>
            </a:r>
            <a:endParaRPr lang="en-US" altLang="ko-KR" kern="100" dirty="0" smtClean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창조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이후에는 질서와 완전의 상태로 변화되었음을 극적으로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묘사</a:t>
            </a: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.’</a:t>
            </a:r>
            <a:endParaRPr lang="ko-KR" altLang="ko-KR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 </a:t>
            </a:r>
            <a:endParaRPr lang="ko-KR" altLang="ko-KR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b="1" kern="100" dirty="0">
                <a:solidFill>
                  <a:srgbClr val="0000FF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7</a:t>
            </a:r>
            <a:r>
              <a:rPr lang="ko-KR" altLang="ko-KR" b="1" kern="100" dirty="0">
                <a:solidFill>
                  <a:srgbClr val="0000FF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일간의 창조 </a:t>
            </a:r>
            <a:endParaRPr lang="en-US" altLang="ko-KR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유한적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시간의 주기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→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역사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안에서의 창조이지 역사 밖에서의 무시간적 창조가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아님</a:t>
            </a:r>
            <a:endParaRPr lang="ko-KR" altLang="ko-KR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창조의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시간적 과정은 하나님의 창조는 신화적 창조나 초월 세계에서의 창조가 아니라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현실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세계에서의 창조라는 점을 강조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8813" y="154635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Ⅰ. </a:t>
            </a:r>
            <a:r>
              <a:rPr lang="ko-KR" altLang="en-US" sz="2400" b="1" dirty="0" smtClean="0"/>
              <a:t>양식과 구조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3737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6"/>
            <a:ext cx="2805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1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땅과 바다의 경계 설정</a:t>
            </a:r>
            <a:endParaRPr lang="ko-KR" altLang="en-US" b="1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718100"/>
              </p:ext>
            </p:extLst>
          </p:nvPr>
        </p:nvGraphicFramePr>
        <p:xfrm>
          <a:off x="1491088" y="1685582"/>
          <a:ext cx="3080912" cy="12333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80912"/>
              </a:tblGrid>
              <a:tr h="4111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낮</a:t>
                      </a:r>
                      <a:r>
                        <a:rPr lang="ko-KR" altLang="en-US" dirty="0" smtClean="0"/>
                        <a:t>과 </a:t>
                      </a:r>
                      <a:r>
                        <a:rPr lang="ko-KR" altLang="en-US" b="1" dirty="0" smtClean="0"/>
                        <a:t>밤</a:t>
                      </a:r>
                      <a:r>
                        <a:rPr lang="ko-KR" altLang="en-US" dirty="0" smtClean="0"/>
                        <a:t>의 규칙적 변이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11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궁창</a:t>
                      </a:r>
                      <a:endParaRPr lang="ko-KR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11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/>
                        <a:t>뭍</a:t>
                      </a:r>
                      <a:r>
                        <a:rPr lang="ko-KR" altLang="en-US" dirty="0" smtClean="0"/>
                        <a:t>과 </a:t>
                      </a:r>
                      <a:r>
                        <a:rPr lang="ko-KR" altLang="en-US" b="1" dirty="0" smtClean="0"/>
                        <a:t>물</a:t>
                      </a:r>
                      <a:r>
                        <a:rPr lang="ko-KR" altLang="en-US" dirty="0" smtClean="0"/>
                        <a:t>의 분리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660843"/>
              </p:ext>
            </p:extLst>
          </p:nvPr>
        </p:nvGraphicFramePr>
        <p:xfrm>
          <a:off x="5687455" y="1683435"/>
          <a:ext cx="3276241" cy="12354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76241"/>
              </a:tblGrid>
              <a:tr h="411833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dirty="0" smtClean="0"/>
                        <a:t> ‘</a:t>
                      </a:r>
                      <a:r>
                        <a:rPr lang="ko-KR" altLang="en-US" dirty="0" smtClean="0"/>
                        <a:t>시간</a:t>
                      </a:r>
                      <a:r>
                        <a:rPr lang="en-US" altLang="ko-KR" dirty="0" smtClean="0"/>
                        <a:t>’</a:t>
                      </a:r>
                      <a:r>
                        <a:rPr lang="ko-KR" altLang="en-US" dirty="0" smtClean="0"/>
                        <a:t>의 질서 세움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1833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dirty="0" smtClean="0"/>
                        <a:t> ‘</a:t>
                      </a:r>
                      <a:r>
                        <a:rPr lang="ko-KR" altLang="en-US" dirty="0" smtClean="0"/>
                        <a:t>위</a:t>
                      </a:r>
                      <a:r>
                        <a:rPr lang="en-US" altLang="ko-KR" dirty="0" smtClean="0"/>
                        <a:t>’</a:t>
                      </a:r>
                      <a:r>
                        <a:rPr lang="ko-KR" altLang="en-US" dirty="0" smtClean="0"/>
                        <a:t>와 </a:t>
                      </a:r>
                      <a:r>
                        <a:rPr lang="en-US" altLang="ko-KR" dirty="0" smtClean="0"/>
                        <a:t>‘</a:t>
                      </a:r>
                      <a:r>
                        <a:rPr lang="ko-KR" altLang="en-US" dirty="0" smtClean="0"/>
                        <a:t>아래</a:t>
                      </a:r>
                      <a:r>
                        <a:rPr lang="en-US" altLang="ko-KR" dirty="0" smtClean="0"/>
                        <a:t>’</a:t>
                      </a:r>
                      <a:r>
                        <a:rPr lang="ko-KR" altLang="en-US" dirty="0" smtClean="0"/>
                        <a:t>의 질서 확립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1833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dirty="0" smtClean="0"/>
                        <a:t> ‘</a:t>
                      </a:r>
                      <a:r>
                        <a:rPr lang="ko-KR" altLang="en-US" dirty="0" smtClean="0"/>
                        <a:t>이곳</a:t>
                      </a:r>
                      <a:r>
                        <a:rPr lang="en-US" altLang="ko-KR" dirty="0" smtClean="0"/>
                        <a:t>’</a:t>
                      </a:r>
                      <a:r>
                        <a:rPr lang="ko-KR" altLang="en-US" dirty="0" smtClean="0"/>
                        <a:t>과 </a:t>
                      </a:r>
                      <a:r>
                        <a:rPr lang="en-US" altLang="ko-KR" dirty="0" smtClean="0"/>
                        <a:t>‘</a:t>
                      </a:r>
                      <a:r>
                        <a:rPr lang="ko-KR" altLang="en-US" dirty="0" smtClean="0"/>
                        <a:t>저곳</a:t>
                      </a:r>
                      <a:r>
                        <a:rPr lang="en-US" altLang="ko-KR" dirty="0" smtClean="0"/>
                        <a:t>’</a:t>
                      </a:r>
                      <a:r>
                        <a:rPr lang="ko-KR" altLang="en-US" dirty="0" smtClean="0"/>
                        <a:t>의 경계 설정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오른쪽 화살표 6"/>
          <p:cNvSpPr/>
          <p:nvPr/>
        </p:nvSpPr>
        <p:spPr>
          <a:xfrm>
            <a:off x="4902669" y="1785594"/>
            <a:ext cx="515155" cy="1133341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764406" y="3432013"/>
            <a:ext cx="6276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뭍 </a:t>
            </a:r>
            <a:r>
              <a:rPr lang="en-US" altLang="ko-KR" dirty="0" smtClean="0"/>
              <a:t>(</a:t>
            </a:r>
            <a:r>
              <a:rPr lang="ko-KR" altLang="en-US" dirty="0" smtClean="0"/>
              <a:t>물이 없는 마른 육지</a:t>
            </a:r>
            <a:r>
              <a:rPr lang="en-US" altLang="ko-KR" dirty="0" smtClean="0"/>
              <a:t>) → ‘</a:t>
            </a:r>
            <a:r>
              <a:rPr lang="ko-KR" altLang="en-US" b="1" dirty="0" smtClean="0">
                <a:solidFill>
                  <a:srgbClr val="FF0000"/>
                </a:solidFill>
              </a:rPr>
              <a:t>땅</a:t>
            </a:r>
            <a:r>
              <a:rPr lang="en-US" altLang="ko-KR" dirty="0" smtClean="0"/>
              <a:t>’,       </a:t>
            </a:r>
            <a:r>
              <a:rPr lang="ko-KR" altLang="en-US" dirty="0" smtClean="0"/>
              <a:t>물이 모인 곳 → </a:t>
            </a:r>
            <a:r>
              <a:rPr lang="en-US" altLang="ko-KR" dirty="0" smtClean="0"/>
              <a:t>‘</a:t>
            </a:r>
            <a:r>
              <a:rPr lang="ko-KR" altLang="en-US" b="1" dirty="0" smtClean="0">
                <a:solidFill>
                  <a:srgbClr val="FF0000"/>
                </a:solidFill>
              </a:rPr>
              <a:t>바다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764406" y="3991257"/>
            <a:ext cx="69733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하나님은 땅과 바다의 경계 설정을 통해 혼돈의 세력인 물이</a:t>
            </a:r>
            <a:endParaRPr lang="en-US" altLang="ko-KR" dirty="0" smtClean="0"/>
          </a:p>
          <a:p>
            <a:r>
              <a:rPr lang="ko-KR" altLang="en-US" dirty="0" smtClean="0"/>
              <a:t>생명체들의 안식처가 될 땅을 넘어서고 침범할 수 없도록 하신 것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764406" y="4899790"/>
            <a:ext cx="81051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고대인들의 우주관</a:t>
            </a:r>
            <a:endParaRPr lang="en-US" altLang="ko-K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땅은 물위에 떠 있으며 물 속에 세워져 있는 기둥들이 땅을 떠받들고 있다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2598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6"/>
            <a:ext cx="2805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1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땅과 바다의 경계 설정</a:t>
            </a:r>
            <a:endParaRPr lang="ko-KR" alt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652454" y="1451158"/>
            <a:ext cx="66800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하늘과 땅의 창조 → 세계에 질서 있는 두 개의 </a:t>
            </a:r>
            <a:r>
              <a:rPr lang="ko-KR" altLang="en-US" b="1" dirty="0" smtClean="0">
                <a:solidFill>
                  <a:srgbClr val="0000FF"/>
                </a:solidFill>
              </a:rPr>
              <a:t>수직적 공간</a:t>
            </a:r>
            <a:endParaRPr lang="en-US" altLang="ko-KR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/>
              <a:t>땅과 바다의 구분 </a:t>
            </a:r>
            <a:r>
              <a:rPr lang="ko-KR" altLang="en-US" dirty="0"/>
              <a:t>→</a:t>
            </a:r>
            <a:r>
              <a:rPr lang="ko-KR" altLang="en-US" dirty="0" smtClean="0"/>
              <a:t> 생명체들의 생존을 위한 </a:t>
            </a:r>
            <a:r>
              <a:rPr lang="ko-KR" altLang="en-US" b="1" dirty="0" smtClean="0">
                <a:solidFill>
                  <a:srgbClr val="0000FF"/>
                </a:solidFill>
              </a:rPr>
              <a:t>수평적 공간 </a:t>
            </a:r>
            <a:r>
              <a:rPr lang="ko-KR" altLang="en-US" dirty="0" smtClean="0"/>
              <a:t>완성</a:t>
            </a:r>
            <a:endParaRPr lang="en-US" altLang="ko-KR" dirty="0" smtClean="0"/>
          </a:p>
        </p:txBody>
      </p:sp>
      <p:sp>
        <p:nvSpPr>
          <p:cNvPr id="9" name="직사각형 8"/>
          <p:cNvSpPr/>
          <p:nvPr/>
        </p:nvSpPr>
        <p:spPr>
          <a:xfrm>
            <a:off x="1494329" y="2574543"/>
            <a:ext cx="86833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 smtClean="0"/>
              <a:t>9</a:t>
            </a:r>
            <a:r>
              <a:rPr lang="ko-KR" altLang="en-US" sz="1600" dirty="0" smtClean="0"/>
              <a:t>절  하나님이 </a:t>
            </a:r>
            <a:r>
              <a:rPr lang="ko-KR" altLang="en-US" sz="1600" dirty="0"/>
              <a:t>이르시되 천하의 물이 한 곳으로 </a:t>
            </a:r>
            <a:r>
              <a:rPr lang="ko-KR" altLang="en-US" sz="1600" b="1" u="sng" dirty="0"/>
              <a:t>모이고</a:t>
            </a:r>
            <a:r>
              <a:rPr lang="ko-KR" altLang="en-US" sz="1600" dirty="0"/>
              <a:t> 뭍이 </a:t>
            </a:r>
            <a:r>
              <a:rPr lang="ko-KR" altLang="en-US" sz="1600" b="1" u="sng" dirty="0"/>
              <a:t>드러나라</a:t>
            </a:r>
            <a:r>
              <a:rPr lang="ko-KR" altLang="en-US" sz="1600" dirty="0"/>
              <a:t> 하시니 </a:t>
            </a:r>
            <a:r>
              <a:rPr lang="ko-KR" altLang="en-US" sz="1600" b="1" u="sng" dirty="0"/>
              <a:t>그대로 되니라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80695" y="2931607"/>
            <a:ext cx="5238935" cy="7486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700"/>
              </a:lnSpc>
            </a:pPr>
            <a:r>
              <a:rPr lang="ko-KR" altLang="en-US" sz="2000" b="1" dirty="0" smtClean="0">
                <a:solidFill>
                  <a:srgbClr val="0000FF"/>
                </a:solidFill>
              </a:rPr>
              <a:t>물</a:t>
            </a:r>
            <a:r>
              <a:rPr lang="ko-KR" altLang="en-US" dirty="0" smtClean="0"/>
              <a:t>은 철저히 하나님이 명령에 복종하는 세력</a:t>
            </a:r>
            <a:endParaRPr lang="en-US" altLang="ko-KR" dirty="0" smtClean="0"/>
          </a:p>
          <a:p>
            <a:pPr>
              <a:lnSpc>
                <a:spcPts val="27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  <a:r>
              <a:rPr lang="ko-KR" altLang="en-US" dirty="0" smtClean="0"/>
              <a:t>하나님의 명령대로 움직이는 수동적인 존재</a:t>
            </a:r>
            <a:endParaRPr lang="ko-KR" altLang="en-US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1494329" y="4031032"/>
            <a:ext cx="772733" cy="5903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b="1" smtClean="0">
                <a:solidFill>
                  <a:schemeClr val="tx1"/>
                </a:solidFill>
              </a:rPr>
              <a:t>특징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09324" y="4035511"/>
            <a:ext cx="7274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셋째 날의 첫 번째 창조 보도에는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만드셨다</a:t>
            </a:r>
            <a:r>
              <a:rPr lang="en-US" altLang="ko-KR" dirty="0" smtClean="0"/>
              <a:t>”</a:t>
            </a:r>
            <a:r>
              <a:rPr lang="ko-KR" altLang="en-US" dirty="0" smtClean="0"/>
              <a:t>나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창조하셨다</a:t>
            </a:r>
            <a:r>
              <a:rPr lang="en-US" altLang="ko-KR" dirty="0" smtClean="0"/>
              <a:t>”</a:t>
            </a:r>
            <a:r>
              <a:rPr lang="ko-KR" altLang="en-US" dirty="0" smtClean="0"/>
              <a:t>가 없다 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503580" y="4515339"/>
            <a:ext cx="7536037" cy="11310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700"/>
              </a:lnSpc>
            </a:pPr>
            <a:r>
              <a:rPr lang="ko-KR" altLang="en-US" dirty="0" smtClean="0"/>
              <a:t>새로움의 창조가 아니라 </a:t>
            </a:r>
            <a:r>
              <a:rPr lang="ko-KR" altLang="en-US" b="1" dirty="0" smtClean="0"/>
              <a:t>현존하는 물질의 체계화 </a:t>
            </a:r>
            <a:r>
              <a:rPr lang="ko-KR" altLang="en-US" dirty="0" smtClean="0"/>
              <a:t>작업 </a:t>
            </a:r>
            <a:endParaRPr lang="en-US" altLang="ko-KR" dirty="0" smtClean="0"/>
          </a:p>
          <a:p>
            <a:pPr>
              <a:lnSpc>
                <a:spcPts val="2700"/>
              </a:lnSpc>
            </a:pPr>
            <a:r>
              <a:rPr lang="ko-KR" altLang="en-US" dirty="0" smtClean="0"/>
              <a:t>만듦이 아니라 </a:t>
            </a:r>
            <a:r>
              <a:rPr lang="ko-KR" altLang="en-US" b="1" dirty="0" smtClean="0"/>
              <a:t>질서의 확립</a:t>
            </a:r>
            <a:r>
              <a:rPr lang="ko-KR" altLang="en-US" dirty="0" smtClean="0"/>
              <a:t>을 위한 창조</a:t>
            </a:r>
            <a:endParaRPr lang="en-US" altLang="ko-KR" dirty="0" smtClean="0"/>
          </a:p>
          <a:p>
            <a:pPr>
              <a:lnSpc>
                <a:spcPts val="2700"/>
              </a:lnSpc>
            </a:pPr>
            <a:r>
              <a:rPr lang="ko-KR" altLang="en-US" b="1" dirty="0" smtClean="0">
                <a:solidFill>
                  <a:srgbClr val="FF0000"/>
                </a:solidFill>
              </a:rPr>
              <a:t>분리와 구분</a:t>
            </a:r>
            <a:r>
              <a:rPr lang="ko-KR" altLang="en-US" dirty="0" smtClean="0"/>
              <a:t>을 통한 창조 → 생명체들이 살 수 있는 삶의 터전으로 전환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1424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6"/>
            <a:ext cx="1949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2) </a:t>
            </a:r>
            <a:r>
              <a:rPr lang="ko-KR" altLang="en-US" b="1" dirty="0" smtClean="0"/>
              <a:t>식물계의 창조</a:t>
            </a:r>
            <a:endParaRPr lang="ko-KR" alt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494329" y="1599826"/>
            <a:ext cx="42290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시간과 공간의 창조 → 빛</a:t>
            </a:r>
            <a:r>
              <a:rPr lang="en-US" altLang="ko-KR" dirty="0" smtClean="0"/>
              <a:t>, </a:t>
            </a:r>
            <a:r>
              <a:rPr lang="ko-KR" altLang="en-US" dirty="0" smtClean="0"/>
              <a:t>궁창</a:t>
            </a:r>
            <a:r>
              <a:rPr lang="en-US" altLang="ko-KR" dirty="0" smtClean="0"/>
              <a:t>, </a:t>
            </a:r>
            <a:r>
              <a:rPr lang="ko-KR" altLang="en-US" dirty="0" smtClean="0"/>
              <a:t>땅</a:t>
            </a:r>
            <a:endParaRPr lang="en-US" altLang="ko-KR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/>
              <a:t>땅을 채우는 생명체 → 식물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인간</a:t>
            </a:r>
            <a:endParaRPr lang="en-US" altLang="ko-KR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722771" y="1659244"/>
            <a:ext cx="3430747" cy="8697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세계는 생명체들을 위해 창조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생명체들의 삶의 터전으로 준비</a:t>
            </a:r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1497907" y="1605704"/>
            <a:ext cx="4229043" cy="95560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6606863" y="1605704"/>
            <a:ext cx="3546656" cy="972217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오른쪽 화살표 18"/>
          <p:cNvSpPr/>
          <p:nvPr/>
        </p:nvSpPr>
        <p:spPr>
          <a:xfrm>
            <a:off x="5905751" y="1516836"/>
            <a:ext cx="515155" cy="1133341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873004" y="2852789"/>
            <a:ext cx="6580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세계는 하나님의 철저한 계획을 통해 </a:t>
            </a:r>
            <a:r>
              <a:rPr lang="en-US" altLang="ko-KR" b="1" dirty="0" smtClean="0"/>
              <a:t>‘</a:t>
            </a:r>
            <a:r>
              <a:rPr lang="ko-KR" altLang="en-US" b="1" dirty="0" smtClean="0"/>
              <a:t>하나의 전체</a:t>
            </a:r>
            <a:r>
              <a:rPr lang="en-US" altLang="ko-KR" b="1" dirty="0" smtClean="0"/>
              <a:t>’</a:t>
            </a:r>
            <a:r>
              <a:rPr lang="ko-KR" altLang="en-US" b="1" dirty="0" smtClean="0"/>
              <a:t>로서 창조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1494328" y="3530211"/>
            <a:ext cx="86591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 smtClean="0"/>
              <a:t>11</a:t>
            </a:r>
            <a:r>
              <a:rPr lang="ko-KR" altLang="en-US" sz="1600" dirty="0" smtClean="0"/>
              <a:t>절</a:t>
            </a:r>
            <a:r>
              <a:rPr lang="en-US" altLang="ko-KR" sz="1600" dirty="0" smtClean="0"/>
              <a:t>. </a:t>
            </a:r>
            <a:r>
              <a:rPr lang="ko-KR" altLang="en-US" sz="1600" dirty="0"/>
              <a:t>하나님이 이르시되 땅은 </a:t>
            </a:r>
            <a:r>
              <a:rPr lang="ko-KR" altLang="en-US" sz="1600" b="1" u="sng" dirty="0">
                <a:solidFill>
                  <a:srgbClr val="0000FF"/>
                </a:solidFill>
              </a:rPr>
              <a:t>풀</a:t>
            </a:r>
            <a:r>
              <a:rPr lang="ko-KR" altLang="en-US" sz="1600" dirty="0"/>
              <a:t>과 </a:t>
            </a:r>
            <a:r>
              <a:rPr lang="ko-KR" altLang="en-US" sz="1600" b="1" u="sng" dirty="0">
                <a:solidFill>
                  <a:srgbClr val="0000FF"/>
                </a:solidFill>
              </a:rPr>
              <a:t>씨 맺는 채소</a:t>
            </a:r>
            <a:r>
              <a:rPr lang="ko-KR" altLang="en-US" sz="1600" dirty="0"/>
              <a:t>와 각기 종류대로 </a:t>
            </a:r>
            <a:r>
              <a:rPr lang="ko-KR" altLang="en-US" sz="1600" b="1" u="sng" dirty="0">
                <a:solidFill>
                  <a:srgbClr val="0000FF"/>
                </a:solidFill>
              </a:rPr>
              <a:t>씨 가진 열매 맺는 나무</a:t>
            </a:r>
            <a:r>
              <a:rPr lang="ko-KR" altLang="en-US" sz="1600" dirty="0"/>
              <a:t>를 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ko-KR" altLang="en-US" sz="1600" dirty="0" smtClean="0"/>
              <a:t>내라 </a:t>
            </a:r>
            <a:r>
              <a:rPr lang="ko-KR" altLang="en-US" sz="1600" dirty="0"/>
              <a:t>하시니 그대로 되어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6364" y="4114986"/>
            <a:ext cx="2969083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o-KR" altLang="en-US" smtClean="0"/>
              <a:t>하나님의 네 번째 창조작품</a:t>
            </a:r>
            <a:endParaRPr lang="ko-KR" altLang="en-US"/>
          </a:p>
        </p:txBody>
      </p:sp>
      <p:cxnSp>
        <p:nvCxnSpPr>
          <p:cNvPr id="20" name="직선 연결선 19"/>
          <p:cNvCxnSpPr>
            <a:endCxn id="7" idx="2"/>
          </p:cNvCxnSpPr>
          <p:nvPr/>
        </p:nvCxnSpPr>
        <p:spPr>
          <a:xfrm>
            <a:off x="4610637" y="3822598"/>
            <a:ext cx="1213286" cy="292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>
            <a:endCxn id="7" idx="2"/>
          </p:cNvCxnSpPr>
          <p:nvPr/>
        </p:nvCxnSpPr>
        <p:spPr>
          <a:xfrm>
            <a:off x="5723372" y="3822598"/>
            <a:ext cx="100551" cy="292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 flipH="1">
            <a:off x="5823922" y="3822598"/>
            <a:ext cx="2407252" cy="292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1960243" y="4783174"/>
            <a:ext cx="78910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FF0000"/>
                </a:solidFill>
              </a:rPr>
              <a:t>풀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씨 </a:t>
            </a:r>
            <a:r>
              <a:rPr lang="ko-KR" altLang="en-US" dirty="0"/>
              <a:t>맺는 </a:t>
            </a:r>
            <a:r>
              <a:rPr lang="ko-KR" altLang="en-US" dirty="0" smtClean="0"/>
              <a:t>채소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씨 </a:t>
            </a:r>
            <a:r>
              <a:rPr lang="ko-KR" altLang="en-US" dirty="0"/>
              <a:t>가진 열매 맺는 </a:t>
            </a:r>
            <a:r>
              <a:rPr lang="ko-KR" altLang="en-US" dirty="0" smtClean="0"/>
              <a:t>과목</a:t>
            </a:r>
            <a:r>
              <a:rPr lang="en-US" altLang="ko-KR" dirty="0" smtClean="0"/>
              <a:t>(</a:t>
            </a:r>
            <a:r>
              <a:rPr lang="ko-KR" altLang="en-US" dirty="0" smtClean="0"/>
              <a:t>나무</a:t>
            </a:r>
            <a:r>
              <a:rPr lang="en-US" altLang="ko-KR" dirty="0" smtClean="0"/>
              <a:t>)’</a:t>
            </a:r>
            <a:r>
              <a:rPr lang="ko-KR" altLang="en-US" dirty="0" smtClean="0"/>
              <a:t>을 포함하는 상위개념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b="1" dirty="0" smtClean="0"/>
              <a:t>Why</a:t>
            </a:r>
            <a:r>
              <a:rPr lang="en-US" altLang="ko-KR" dirty="0" smtClean="0"/>
              <a:t>?  “</a:t>
            </a:r>
            <a:r>
              <a:rPr lang="ko-KR" altLang="en-US" dirty="0" smtClean="0"/>
              <a:t>각기 종류대로</a:t>
            </a:r>
            <a:r>
              <a:rPr lang="en-US" altLang="ko-KR" dirty="0" smtClean="0"/>
              <a:t>＂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풀</a:t>
            </a:r>
            <a:r>
              <a:rPr lang="en-US" altLang="ko-KR" dirty="0" smtClean="0"/>
              <a:t>＂</a:t>
            </a:r>
            <a:r>
              <a:rPr lang="ko-KR" altLang="en-US" dirty="0" smtClean="0"/>
              <a:t>과만 관련되고 있지 않기 때문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풀은 식물계 전체를 가리킨다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9129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6"/>
            <a:ext cx="1949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2) </a:t>
            </a:r>
            <a:r>
              <a:rPr lang="ko-KR" altLang="en-US" b="1" dirty="0" smtClean="0"/>
              <a:t>식물계의 창조</a:t>
            </a:r>
            <a:endParaRPr lang="ko-KR" alt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01956" y="1589889"/>
            <a:ext cx="7354899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FF0000"/>
                </a:solidFill>
              </a:rPr>
              <a:t>땅</a:t>
            </a:r>
            <a:r>
              <a:rPr lang="ko-KR" altLang="en-US" dirty="0" smtClean="0"/>
              <a:t>이 창조 행위의 주체로 등장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하나님은 직접 식물계를 창조하지 않고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땅이 식물들을 내도록 명령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grpSp>
        <p:nvGrpSpPr>
          <p:cNvPr id="28" name="그룹 27"/>
          <p:cNvGrpSpPr/>
          <p:nvPr/>
        </p:nvGrpSpPr>
        <p:grpSpPr>
          <a:xfrm>
            <a:off x="3277911" y="2736753"/>
            <a:ext cx="3972674" cy="1214332"/>
            <a:chOff x="2685486" y="2775390"/>
            <a:chExt cx="3972674" cy="1214332"/>
          </a:xfrm>
        </p:grpSpPr>
        <p:sp>
          <p:nvSpPr>
            <p:cNvPr id="21" name="모서리가 둥근 직사각형 20"/>
            <p:cNvSpPr/>
            <p:nvPr/>
          </p:nvSpPr>
          <p:spPr>
            <a:xfrm>
              <a:off x="2685486" y="2775390"/>
              <a:ext cx="1242570" cy="482965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b="1" smtClean="0">
                  <a:solidFill>
                    <a:schemeClr val="tx1"/>
                  </a:solidFill>
                </a:rPr>
                <a:t>하나님</a:t>
              </a:r>
              <a:endParaRPr lang="ko-KR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모서리가 둥근 직사각형 22"/>
            <p:cNvSpPr/>
            <p:nvPr/>
          </p:nvSpPr>
          <p:spPr>
            <a:xfrm>
              <a:off x="2685486" y="3506757"/>
              <a:ext cx="1242570" cy="482965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 smtClean="0">
                  <a:solidFill>
                    <a:schemeClr val="tx1"/>
                  </a:solidFill>
                </a:rPr>
                <a:t>땅</a:t>
              </a:r>
              <a:endParaRPr lang="ko-KR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모서리가 둥근 직사각형 25"/>
            <p:cNvSpPr/>
            <p:nvPr/>
          </p:nvSpPr>
          <p:spPr>
            <a:xfrm>
              <a:off x="5415590" y="3016872"/>
              <a:ext cx="1242570" cy="69224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b="1" smtClean="0">
                  <a:solidFill>
                    <a:schemeClr val="tx1"/>
                  </a:solidFill>
                </a:rPr>
                <a:t>식물</a:t>
              </a:r>
              <a:endParaRPr lang="ko-KR" alt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직선 화살표 연결선 12"/>
            <p:cNvCxnSpPr>
              <a:stCxn id="26" idx="1"/>
              <a:endCxn id="21" idx="3"/>
            </p:cNvCxnSpPr>
            <p:nvPr/>
          </p:nvCxnSpPr>
          <p:spPr>
            <a:xfrm flipH="1" flipV="1">
              <a:off x="3928056" y="3016873"/>
              <a:ext cx="1487534" cy="34612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화살표 연결선 16"/>
            <p:cNvCxnSpPr>
              <a:stCxn id="26" idx="1"/>
              <a:endCxn id="23" idx="3"/>
            </p:cNvCxnSpPr>
            <p:nvPr/>
          </p:nvCxnSpPr>
          <p:spPr>
            <a:xfrm flipH="1">
              <a:off x="3928056" y="3362994"/>
              <a:ext cx="1487534" cy="3852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233241" y="2936846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/>
                <a:t>간접적</a:t>
              </a:r>
              <a:endParaRPr lang="ko-KR" altLang="en-US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233240" y="3443021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/>
                <a:t>직</a:t>
              </a:r>
              <a:r>
                <a:rPr lang="ko-KR" altLang="en-US" b="1" dirty="0" smtClean="0"/>
                <a:t>접적</a:t>
              </a:r>
              <a:endParaRPr lang="ko-KR" altLang="en-US" b="1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200908" y="4404574"/>
            <a:ext cx="7003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고대인들의 생각</a:t>
            </a:r>
            <a:r>
              <a:rPr lang="ko-KR" altLang="en-US" dirty="0" smtClean="0"/>
              <a:t>   땅을 신적 본질을 지닌 생명체의 근원으로 본다</a:t>
            </a:r>
            <a:endParaRPr lang="ko-KR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200908" y="4865357"/>
            <a:ext cx="7672293" cy="1338828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채소와 온갖 종류의 과실의 계속적인 생성 </a:t>
            </a:r>
            <a:endParaRPr lang="en-US" altLang="ko-KR" dirty="0" smtClean="0"/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하나님의 창조 섭리의 증거</a:t>
            </a:r>
            <a:endParaRPr lang="en-US" altLang="ko-KR" dirty="0" smtClean="0"/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살아 계신 하나님이 오늘도 여전히 창조 활동을 하고 계시다는 것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033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6"/>
            <a:ext cx="1949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2) </a:t>
            </a:r>
            <a:r>
              <a:rPr lang="ko-KR" altLang="en-US" b="1" dirty="0" smtClean="0"/>
              <a:t>식물계의 창조</a:t>
            </a:r>
            <a:endParaRPr lang="ko-KR" alt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050365" y="1628526"/>
            <a:ext cx="70711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식물계의 다양성을 전제하고 있는 단어</a:t>
            </a:r>
            <a:endParaRPr lang="en-US" altLang="ko-KR" dirty="0" smtClean="0"/>
          </a:p>
          <a:p>
            <a:r>
              <a:rPr lang="ko-KR" altLang="en-US" dirty="0" smtClean="0"/>
              <a:t>모든 종류의 식물이 하나의 유기적인 전체를 구성하고 있음을 의미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543917" y="1628526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0000FF"/>
                </a:solidFill>
              </a:rPr>
              <a:t>“</a:t>
            </a:r>
            <a:r>
              <a:rPr lang="ko-KR" altLang="en-US" b="1" dirty="0" smtClean="0">
                <a:solidFill>
                  <a:srgbClr val="0000FF"/>
                </a:solidFill>
              </a:rPr>
              <a:t>종류대로</a:t>
            </a:r>
            <a:r>
              <a:rPr lang="en-US" altLang="ko-KR" b="1" dirty="0" smtClean="0">
                <a:solidFill>
                  <a:srgbClr val="0000FF"/>
                </a:solidFill>
              </a:rPr>
              <a:t>”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94329" y="2579416"/>
            <a:ext cx="2348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0000FF"/>
                </a:solidFill>
              </a:rPr>
              <a:t>“</a:t>
            </a:r>
            <a:r>
              <a:rPr lang="ko-KR" altLang="en-US" b="1" dirty="0" smtClean="0">
                <a:solidFill>
                  <a:srgbClr val="0000FF"/>
                </a:solidFill>
              </a:rPr>
              <a:t>종류</a:t>
            </a:r>
            <a:r>
              <a:rPr lang="en-US" altLang="ko-KR" b="1" dirty="0" smtClean="0">
                <a:solidFill>
                  <a:srgbClr val="0000FF"/>
                </a:solidFill>
              </a:rPr>
              <a:t>(</a:t>
            </a:r>
            <a:r>
              <a:rPr lang="ko-KR" altLang="en-US" b="1" dirty="0" smtClean="0">
                <a:solidFill>
                  <a:srgbClr val="0000FF"/>
                </a:solidFill>
              </a:rPr>
              <a:t>민</a:t>
            </a:r>
            <a:r>
              <a:rPr lang="en-US" altLang="ko-KR" b="1" dirty="0" smtClean="0">
                <a:solidFill>
                  <a:srgbClr val="0000FF"/>
                </a:solidFill>
              </a:rPr>
              <a:t>)” = ‘</a:t>
            </a:r>
            <a:r>
              <a:rPr lang="ko-KR" altLang="en-US" b="1" dirty="0" smtClean="0">
                <a:solidFill>
                  <a:srgbClr val="0000FF"/>
                </a:solidFill>
              </a:rPr>
              <a:t>종</a:t>
            </a:r>
            <a:r>
              <a:rPr lang="en-US" altLang="ko-KR" b="1" dirty="0" smtClean="0">
                <a:solidFill>
                  <a:srgbClr val="0000FF"/>
                </a:solidFill>
              </a:rPr>
              <a:t>’(</a:t>
            </a:r>
            <a:r>
              <a:rPr lang="ko-KR" altLang="en-US" b="1" dirty="0" smtClean="0">
                <a:solidFill>
                  <a:srgbClr val="0000FF"/>
                </a:solidFill>
              </a:rPr>
              <a:t>種</a:t>
            </a:r>
            <a:r>
              <a:rPr lang="en-US" altLang="ko-KR" b="1" dirty="0" smtClean="0">
                <a:solidFill>
                  <a:srgbClr val="0000FF"/>
                </a:solidFill>
              </a:rPr>
              <a:t>)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56844" y="2579416"/>
            <a:ext cx="47484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제사장 문서</a:t>
            </a:r>
            <a:r>
              <a:rPr lang="en-US" altLang="ko-KR" b="1" dirty="0" smtClean="0"/>
              <a:t>(P)</a:t>
            </a:r>
            <a:r>
              <a:rPr lang="ko-KR" altLang="en-US" dirty="0" smtClean="0"/>
              <a:t>에 자주 등장</a:t>
            </a:r>
            <a:endParaRPr lang="en-US" altLang="ko-KR" dirty="0" smtClean="0"/>
          </a:p>
          <a:p>
            <a:r>
              <a:rPr lang="ko-KR" altLang="en-US" dirty="0" smtClean="0"/>
              <a:t>종류대로 </a:t>
            </a:r>
            <a:r>
              <a:rPr lang="ko-KR" altLang="en-US" b="1" u="sng" dirty="0" smtClean="0"/>
              <a:t>구분</a:t>
            </a:r>
            <a:r>
              <a:rPr lang="ko-KR" altLang="en-US" dirty="0" smtClean="0"/>
              <a:t>하고 </a:t>
            </a:r>
            <a:r>
              <a:rPr lang="ko-KR" altLang="en-US" b="1" u="sng" dirty="0" smtClean="0"/>
              <a:t>분리</a:t>
            </a:r>
            <a:r>
              <a:rPr lang="ko-KR" altLang="en-US" dirty="0" smtClean="0"/>
              <a:t>하는 것에 많은 관심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3107025" y="3530306"/>
            <a:ext cx="72398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/>
              <a:t>너희는 내 규례를 지킬지어다 네 가축을 다른 종류와 교미시키지 말며 네 밭에 두 종자를 섞어 뿌리지 말며 두 재료로 직조한 옷을 입지 말지며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43917" y="3530306"/>
            <a:ext cx="1470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레위기</a:t>
            </a:r>
            <a:r>
              <a:rPr lang="en-US" altLang="ko-KR" b="1" dirty="0" smtClean="0"/>
              <a:t>19:19</a:t>
            </a:r>
            <a:endParaRPr lang="ko-KR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50365" y="4365937"/>
            <a:ext cx="7927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하나님의 창조 질서</a:t>
            </a:r>
            <a:endParaRPr lang="en-US" altLang="ko-KR" dirty="0" smtClean="0"/>
          </a:p>
          <a:p>
            <a:r>
              <a:rPr lang="ko-KR" altLang="en-US" dirty="0" smtClean="0"/>
              <a:t>하나님이 서로 다르게 구분하고 창조하신 것을 인간이 임의로 바꿀 수 없음</a:t>
            </a:r>
            <a:endParaRPr lang="ko-KR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543917" y="4370652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“</a:t>
            </a:r>
            <a:r>
              <a:rPr lang="ko-KR" altLang="en-US" b="1" dirty="0" smtClean="0">
                <a:solidFill>
                  <a:srgbClr val="FF0000"/>
                </a:solidFill>
              </a:rPr>
              <a:t>종류대로</a:t>
            </a:r>
            <a:r>
              <a:rPr lang="en-US" altLang="ko-KR" b="1" dirty="0" smtClean="0">
                <a:solidFill>
                  <a:srgbClr val="FF0000"/>
                </a:solidFill>
              </a:rPr>
              <a:t>”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14191" y="5138749"/>
            <a:ext cx="8291052" cy="11310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700"/>
              </a:lnSpc>
            </a:pPr>
            <a:r>
              <a:rPr lang="ko-KR" altLang="en-US" dirty="0" smtClean="0"/>
              <a:t>포로기의 이스라엘 백성들은 하나님이 정하신 민족의 경계선을 지키고</a:t>
            </a:r>
            <a:endParaRPr lang="en-US" altLang="ko-KR" dirty="0" smtClean="0"/>
          </a:p>
          <a:p>
            <a:pPr>
              <a:lnSpc>
                <a:spcPts val="2700"/>
              </a:lnSpc>
            </a:pPr>
            <a:r>
              <a:rPr lang="ko-KR" altLang="en-US" dirty="0" smtClean="0"/>
              <a:t>이방 민족 종교에 혼합</a:t>
            </a:r>
            <a:r>
              <a:rPr lang="en-US" altLang="ko-KR" dirty="0" smtClean="0"/>
              <a:t>,</a:t>
            </a:r>
            <a:r>
              <a:rPr lang="ko-KR" altLang="en-US" dirty="0" smtClean="0"/>
              <a:t> 이방 민족들과 피를 섞어서는 안 된다는 신학적 경고</a:t>
            </a:r>
            <a:endParaRPr lang="en-US" altLang="ko-KR" dirty="0" smtClean="0"/>
          </a:p>
          <a:p>
            <a:pPr>
              <a:lnSpc>
                <a:spcPts val="2700"/>
              </a:lnSpc>
            </a:pPr>
            <a:r>
              <a:rPr lang="ko-KR" altLang="en-US" dirty="0" smtClean="0"/>
              <a:t>민족과 야웨 종교의 보존을 위한 강력한 메시지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49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3476" y="252249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Ⅱ. </a:t>
            </a:r>
            <a:r>
              <a:rPr lang="ko-KR" altLang="en-US" sz="2400" b="1" dirty="0" smtClean="0"/>
              <a:t>본문 주석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00792" y="1081826"/>
            <a:ext cx="1949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2) </a:t>
            </a:r>
            <a:r>
              <a:rPr lang="ko-KR" altLang="en-US" b="1" dirty="0" smtClean="0"/>
              <a:t>식물계의 창조</a:t>
            </a:r>
            <a:endParaRPr lang="ko-KR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50365" y="1628526"/>
            <a:ext cx="7271542" cy="3000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유대 민족과 야웨 종교가 이방 민족과 이방 종교와 섞이는 것은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창조 질서의 파괴이며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창조 질서의 혼란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바벨론 사회로부터의 거룩한 백성의 분리를 요구하고 있는 것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이와같이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이스라엘 백성들은 철저히 역사적 현실을 신학적으로 해석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494329" y="1718678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“</a:t>
            </a:r>
            <a:r>
              <a:rPr lang="ko-KR" altLang="en-US" b="1" dirty="0" smtClean="0">
                <a:solidFill>
                  <a:srgbClr val="FF0000"/>
                </a:solidFill>
              </a:rPr>
              <a:t>종류대로</a:t>
            </a:r>
            <a:r>
              <a:rPr lang="en-US" altLang="ko-KR" b="1" dirty="0" smtClean="0">
                <a:solidFill>
                  <a:srgbClr val="FF0000"/>
                </a:solidFill>
              </a:rPr>
              <a:t>”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98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직사각형 3"/>
          <p:cNvSpPr/>
          <p:nvPr/>
        </p:nvSpPr>
        <p:spPr>
          <a:xfrm>
            <a:off x="2007473" y="1180576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ko-KR" altLang="ko-KR" sz="2000" b="1" kern="100" dirty="0" smtClean="0">
                <a:solidFill>
                  <a:srgbClr val="0070C0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서론</a:t>
            </a:r>
            <a:r>
              <a:rPr lang="en-US" altLang="ko-KR" sz="2000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1:1-2    </a:t>
            </a:r>
            <a:r>
              <a:rPr lang="ko-KR" altLang="en-US" sz="2000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태초의 상황</a:t>
            </a:r>
            <a:endParaRPr lang="ko-KR" altLang="ko-KR" sz="20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007472" y="2888247"/>
            <a:ext cx="77986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o-KR" altLang="ko-KR" sz="2000" b="1" kern="100" dirty="0" smtClean="0">
                <a:solidFill>
                  <a:srgbClr val="0070C0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본론</a:t>
            </a:r>
            <a:r>
              <a:rPr lang="en-US" altLang="ko-KR" sz="2000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1:3-31    </a:t>
            </a:r>
            <a:r>
              <a:rPr lang="ko-KR" altLang="en-US" sz="2000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창조의 과정</a:t>
            </a:r>
            <a:endParaRPr lang="ko-KR" altLang="ko-KR" sz="20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007473" y="3948804"/>
            <a:ext cx="56020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o-KR" altLang="ko-KR" sz="2000" b="1" kern="100" dirty="0" smtClean="0">
                <a:solidFill>
                  <a:srgbClr val="0070C0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결론</a:t>
            </a:r>
            <a:r>
              <a:rPr lang="en-US" altLang="ko-KR" sz="2000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2:1-4a     </a:t>
            </a:r>
            <a:r>
              <a:rPr lang="ko-KR" altLang="en-US" sz="2000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창조 이후의 상태</a:t>
            </a:r>
            <a:endParaRPr lang="ko-KR" altLang="ko-KR" sz="20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606560" y="161208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ko-KR" altLang="en-US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절</a:t>
            </a: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: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표제어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2</a:t>
            </a:r>
            <a:r>
              <a:rPr lang="ko-KR" altLang="en-US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절</a:t>
            </a: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: </a:t>
            </a:r>
            <a:r>
              <a:rPr lang="ko-KR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창조 이전의 상태에 대한 진술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2602711" y="4352363"/>
            <a:ext cx="4361134" cy="869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1-3</a:t>
            </a:r>
            <a:r>
              <a:rPr lang="ko-KR" altLang="en-US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절</a:t>
            </a: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: </a:t>
            </a:r>
            <a:r>
              <a:rPr lang="ko-KR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하나님의 안식 </a:t>
            </a:r>
            <a:endParaRPr lang="en-US" altLang="ko-KR" kern="100" dirty="0" smtClean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4a</a:t>
            </a:r>
            <a:r>
              <a:rPr lang="ko-KR" altLang="en-US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절</a:t>
            </a: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:  </a:t>
            </a:r>
            <a:r>
              <a:rPr lang="ko-KR" altLang="en-US" kern="100" dirty="0" err="1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말미어</a:t>
            </a:r>
            <a:r>
              <a:rPr lang="en-US" altLang="ko-KR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08813" y="154635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Ⅰ. </a:t>
            </a:r>
            <a:r>
              <a:rPr lang="ko-KR" altLang="en-US" sz="2400" b="1" dirty="0" smtClean="0"/>
              <a:t>양식과 구조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155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903886" y="1143530"/>
            <a:ext cx="7798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o-KR" altLang="ko-KR" b="1" kern="100" dirty="0" smtClean="0">
                <a:solidFill>
                  <a:srgbClr val="0070C0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본론</a:t>
            </a:r>
            <a:r>
              <a:rPr lang="en-US" altLang="ko-KR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 1:3-31    </a:t>
            </a:r>
            <a:r>
              <a:rPr lang="ko-KR" altLang="en-US" b="1" kern="100" dirty="0" smtClean="0">
                <a:latin typeface="맑은 고딕" panose="020B0503020000020004" pitchFamily="50" charset="-127"/>
                <a:cs typeface="Times New Roman" panose="02020603050405020304" pitchFamily="18" charset="0"/>
              </a:rPr>
              <a:t>창조의 과정</a:t>
            </a:r>
            <a:endParaRPr lang="ko-KR" altLang="ko-KR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04646"/>
              </p:ext>
            </p:extLst>
          </p:nvPr>
        </p:nvGraphicFramePr>
        <p:xfrm>
          <a:off x="1450425" y="1854784"/>
          <a:ext cx="9680029" cy="3573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2982">
                  <a:extLst>
                    <a:ext uri="{9D8B030D-6E8A-4147-A177-3AD203B41FA5}">
                      <a16:colId xmlns:a16="http://schemas.microsoft.com/office/drawing/2014/main" xmlns="" val="4149779002"/>
                    </a:ext>
                  </a:extLst>
                </a:gridCol>
                <a:gridCol w="2291255">
                  <a:extLst>
                    <a:ext uri="{9D8B030D-6E8A-4147-A177-3AD203B41FA5}">
                      <a16:colId xmlns:a16="http://schemas.microsoft.com/office/drawing/2014/main" xmlns="" val="4167392028"/>
                    </a:ext>
                  </a:extLst>
                </a:gridCol>
                <a:gridCol w="1313793">
                  <a:extLst>
                    <a:ext uri="{9D8B030D-6E8A-4147-A177-3AD203B41FA5}">
                      <a16:colId xmlns:a16="http://schemas.microsoft.com/office/drawing/2014/main" xmlns="" val="3493134080"/>
                    </a:ext>
                  </a:extLst>
                </a:gridCol>
                <a:gridCol w="1492469">
                  <a:extLst>
                    <a:ext uri="{9D8B030D-6E8A-4147-A177-3AD203B41FA5}">
                      <a16:colId xmlns:a16="http://schemas.microsoft.com/office/drawing/2014/main" xmlns="" val="2700112609"/>
                    </a:ext>
                  </a:extLst>
                </a:gridCol>
                <a:gridCol w="1303283">
                  <a:extLst>
                    <a:ext uri="{9D8B030D-6E8A-4147-A177-3AD203B41FA5}">
                      <a16:colId xmlns:a16="http://schemas.microsoft.com/office/drawing/2014/main" xmlns="" val="2485958871"/>
                    </a:ext>
                  </a:extLst>
                </a:gridCol>
                <a:gridCol w="1776247">
                  <a:extLst>
                    <a:ext uri="{9D8B030D-6E8A-4147-A177-3AD203B41FA5}">
                      <a16:colId xmlns:a16="http://schemas.microsoft.com/office/drawing/2014/main" xmlns="" val="1921121339"/>
                    </a:ext>
                  </a:extLst>
                </a:gridCol>
              </a:tblGrid>
              <a:tr h="44672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1. 3-5</a:t>
                      </a:r>
                      <a:r>
                        <a:rPr lang="ko-KR" altLang="en-US" dirty="0" smtClean="0"/>
                        <a:t>절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①빛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낮과 밤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나누심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칭하심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시간의 창조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37975144"/>
                  </a:ext>
                </a:extLst>
              </a:tr>
              <a:tr h="44672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2. 6-8</a:t>
                      </a:r>
                      <a:r>
                        <a:rPr lang="ko-KR" altLang="en-US" dirty="0" smtClean="0"/>
                        <a:t>절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②하늘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만드심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나누심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칭하심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공간의 창조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97678776"/>
                  </a:ext>
                </a:extLst>
              </a:tr>
              <a:tr h="44672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3. 9-13</a:t>
                      </a:r>
                      <a:r>
                        <a:rPr lang="ko-KR" altLang="en-US" dirty="0" smtClean="0"/>
                        <a:t>절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③땅과 바다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나누심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칭하심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공간의 창조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210174606"/>
                  </a:ext>
                </a:extLst>
              </a:tr>
              <a:tr h="446722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④식물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땅이 냄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양식의 창조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909219765"/>
                  </a:ext>
                </a:extLst>
              </a:tr>
              <a:tr h="44672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4. 14-19</a:t>
                      </a:r>
                      <a:r>
                        <a:rPr lang="ko-KR" altLang="en-US" dirty="0" smtClean="0"/>
                        <a:t>절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⑤</a:t>
                      </a:r>
                      <a:r>
                        <a:rPr lang="ko-KR" altLang="en-US" dirty="0" err="1" smtClean="0"/>
                        <a:t>광명체들</a:t>
                      </a:r>
                      <a:endParaRPr lang="ko-KR" altLang="en-US" dirty="0" smtClean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만드심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두심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75808229"/>
                  </a:ext>
                </a:extLst>
              </a:tr>
              <a:tr h="4467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5. 20-23</a:t>
                      </a:r>
                      <a:r>
                        <a:rPr lang="ko-KR" altLang="en-US" dirty="0" smtClean="0"/>
                        <a:t>절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⑥바다 동물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조류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창조하심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축복하심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생명체의 창조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502470526"/>
                  </a:ext>
                </a:extLst>
              </a:tr>
              <a:tr h="4467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6. 24-31</a:t>
                      </a:r>
                      <a:r>
                        <a:rPr lang="ko-KR" altLang="en-US" dirty="0" smtClean="0"/>
                        <a:t>절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⑦땅의 동물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만드심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생명체의 창조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651271507"/>
                  </a:ext>
                </a:extLst>
              </a:tr>
              <a:tr h="446722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⑧인간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만들자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창조하심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축복하심</a:t>
                      </a:r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75258412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08813" y="154635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Ⅰ. </a:t>
            </a:r>
            <a:r>
              <a:rPr lang="ko-KR" altLang="en-US" sz="2400" b="1" dirty="0" smtClean="0"/>
              <a:t>양식과 구조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2440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모서리가 둥근 직사각형 3"/>
          <p:cNvSpPr/>
          <p:nvPr/>
        </p:nvSpPr>
        <p:spPr>
          <a:xfrm>
            <a:off x="1439917" y="1860331"/>
            <a:ext cx="1744718" cy="7777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smtClean="0"/>
              <a:t>행동 보도</a:t>
            </a:r>
            <a:endParaRPr lang="ko-KR" altLang="en-US" sz="2000" b="1"/>
          </a:p>
        </p:txBody>
      </p:sp>
      <p:sp>
        <p:nvSpPr>
          <p:cNvPr id="5" name="모서리가 둥근 직사각형 4"/>
          <p:cNvSpPr/>
          <p:nvPr/>
        </p:nvSpPr>
        <p:spPr>
          <a:xfrm>
            <a:off x="1439917" y="3126827"/>
            <a:ext cx="1744718" cy="77776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/>
              <a:t>말씀 보도</a:t>
            </a:r>
            <a:endParaRPr lang="ko-KR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612299" y="2064548"/>
            <a:ext cx="2969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하나님의 직접적 창조 행위</a:t>
            </a:r>
            <a:endParaRPr lang="ko-KR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12298" y="3331044"/>
            <a:ext cx="2969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하나님의 말씀을 통한 창조</a:t>
            </a:r>
            <a:endParaRPr lang="ko-KR" alt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601985" y="4576519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대표 학자들</a:t>
            </a:r>
            <a:endParaRPr lang="ko-KR" alt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312276" y="5107292"/>
            <a:ext cx="5029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C. </a:t>
            </a:r>
            <a:r>
              <a:rPr lang="en-US" altLang="ko-KR" b="1" dirty="0" err="1" smtClean="0"/>
              <a:t>Westermann</a:t>
            </a:r>
            <a:r>
              <a:rPr lang="en-US" altLang="ko-KR" b="1" dirty="0" smtClean="0"/>
              <a:t>,   O. </a:t>
            </a:r>
            <a:r>
              <a:rPr lang="en-US" altLang="ko-KR" b="1" dirty="0" err="1" smtClean="0"/>
              <a:t>Lorez</a:t>
            </a:r>
            <a:r>
              <a:rPr lang="en-US" altLang="ko-KR" b="1" dirty="0" smtClean="0"/>
              <a:t>,    W. H. Schmidt</a:t>
            </a:r>
            <a:endParaRPr lang="ko-KR" altLang="en-US" b="1" dirty="0"/>
          </a:p>
        </p:txBody>
      </p:sp>
      <p:sp>
        <p:nvSpPr>
          <p:cNvPr id="10" name="직사각형 9"/>
          <p:cNvSpPr/>
          <p:nvPr/>
        </p:nvSpPr>
        <p:spPr>
          <a:xfrm>
            <a:off x="6903910" y="2064548"/>
            <a:ext cx="6527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altLang="ko-KR" sz="2000" dirty="0" smtClean="0"/>
              <a:t>עָשָׂח</a:t>
            </a:r>
            <a:endParaRPr lang="ko-KR" altLang="en-US" sz="2000" dirty="0"/>
          </a:p>
        </p:txBody>
      </p:sp>
      <p:sp>
        <p:nvSpPr>
          <p:cNvPr id="12" name="직사각형 11"/>
          <p:cNvSpPr/>
          <p:nvPr/>
        </p:nvSpPr>
        <p:spPr>
          <a:xfrm>
            <a:off x="8345023" y="3331044"/>
            <a:ext cx="6142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altLang="ko-KR" sz="2000" dirty="0"/>
              <a:t>בָּרָא</a:t>
            </a:r>
            <a:endParaRPr lang="ko-KR" altLang="en-US" sz="2000" dirty="0"/>
          </a:p>
        </p:txBody>
      </p:sp>
      <p:sp>
        <p:nvSpPr>
          <p:cNvPr id="13" name="직사각형 12"/>
          <p:cNvSpPr/>
          <p:nvPr/>
        </p:nvSpPr>
        <p:spPr>
          <a:xfrm>
            <a:off x="7842408" y="3331044"/>
            <a:ext cx="6655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dirty="0" smtClean="0"/>
              <a:t>/</a:t>
            </a:r>
            <a:r>
              <a:rPr lang="ko-KR" altLang="en-US" sz="2000" dirty="0" err="1" smtClean="0"/>
              <a:t>יְחִי</a:t>
            </a:r>
            <a:r>
              <a:rPr lang="en-US" altLang="ko-KR" sz="2000" dirty="0" smtClean="0"/>
              <a:t>/</a:t>
            </a:r>
            <a:endParaRPr lang="ko-KR" altLang="en-US" sz="2000" dirty="0"/>
          </a:p>
        </p:txBody>
      </p:sp>
      <p:sp>
        <p:nvSpPr>
          <p:cNvPr id="14" name="직사각형 13"/>
          <p:cNvSpPr/>
          <p:nvPr/>
        </p:nvSpPr>
        <p:spPr>
          <a:xfrm>
            <a:off x="6975483" y="3331044"/>
            <a:ext cx="6126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000" dirty="0" err="1" smtClean="0"/>
              <a:t>רמַא</a:t>
            </a:r>
            <a:r>
              <a:rPr lang="ko-KR" altLang="en-US" sz="2000" dirty="0" smtClean="0"/>
              <a:t>ָ</a:t>
            </a:r>
            <a:endParaRPr lang="ko-KR" altLang="en-US" sz="2000" dirty="0"/>
          </a:p>
        </p:txBody>
      </p:sp>
      <p:sp>
        <p:nvSpPr>
          <p:cNvPr id="15" name="직사각형 14"/>
          <p:cNvSpPr/>
          <p:nvPr/>
        </p:nvSpPr>
        <p:spPr>
          <a:xfrm>
            <a:off x="7842408" y="2066366"/>
            <a:ext cx="13083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dirty="0" smtClean="0"/>
              <a:t>/</a:t>
            </a:r>
            <a:r>
              <a:rPr lang="he-IL" altLang="ko-KR" sz="2000" dirty="0" smtClean="0"/>
              <a:t>הִבְדִיל</a:t>
            </a:r>
            <a:r>
              <a:rPr lang="en-US" altLang="ko-KR" sz="2000" dirty="0" smtClean="0"/>
              <a:t>/</a:t>
            </a:r>
            <a:r>
              <a:rPr lang="he-IL" altLang="ko-KR" sz="2000" dirty="0"/>
              <a:t>נָתַן</a:t>
            </a:r>
            <a:endParaRPr lang="ko-KR" alt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1086620" y="1023747"/>
            <a:ext cx="2451312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0000FF"/>
                </a:solidFill>
              </a:rPr>
              <a:t>‘</a:t>
            </a:r>
            <a:r>
              <a:rPr lang="ko-KR" altLang="en-US" b="1" dirty="0" smtClean="0">
                <a:solidFill>
                  <a:srgbClr val="0000FF"/>
                </a:solidFill>
              </a:rPr>
              <a:t>행동</a:t>
            </a:r>
            <a:r>
              <a:rPr lang="en-US" altLang="ko-KR" b="1" dirty="0" smtClean="0">
                <a:solidFill>
                  <a:srgbClr val="0000FF"/>
                </a:solidFill>
              </a:rPr>
              <a:t>’</a:t>
            </a:r>
            <a:r>
              <a:rPr lang="ko-KR" altLang="en-US" b="1" dirty="0" smtClean="0">
                <a:solidFill>
                  <a:srgbClr val="0000FF"/>
                </a:solidFill>
              </a:rPr>
              <a:t>과 </a:t>
            </a:r>
            <a:r>
              <a:rPr lang="en-US" altLang="ko-KR" b="1" dirty="0" smtClean="0">
                <a:solidFill>
                  <a:srgbClr val="0000FF"/>
                </a:solidFill>
              </a:rPr>
              <a:t>‘</a:t>
            </a:r>
            <a:r>
              <a:rPr lang="ko-KR" altLang="en-US" b="1" dirty="0" smtClean="0">
                <a:solidFill>
                  <a:srgbClr val="0000FF"/>
                </a:solidFill>
              </a:rPr>
              <a:t>말씀</a:t>
            </a:r>
            <a:r>
              <a:rPr lang="en-US" altLang="ko-KR" b="1" dirty="0" smtClean="0">
                <a:solidFill>
                  <a:srgbClr val="0000FF"/>
                </a:solidFill>
              </a:rPr>
              <a:t>’</a:t>
            </a:r>
            <a:r>
              <a:rPr lang="ko-KR" altLang="en-US" b="1" dirty="0" smtClean="0">
                <a:solidFill>
                  <a:srgbClr val="0000FF"/>
                </a:solidFill>
              </a:rPr>
              <a:t>의 창조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08813" y="154635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Ⅰ. </a:t>
            </a:r>
            <a:r>
              <a:rPr lang="ko-KR" altLang="en-US" sz="2400" b="1" dirty="0" smtClean="0"/>
              <a:t>양식과 구조</a:t>
            </a:r>
            <a:endParaRPr lang="ko-KR" alt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556124" y="206247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smtClean="0">
                <a:solidFill>
                  <a:srgbClr val="C00000"/>
                </a:solidFill>
              </a:rPr>
              <a:t>초기문서</a:t>
            </a:r>
            <a:endParaRPr lang="ko-KR" altLang="en-US" b="1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454349" y="3331044"/>
            <a:ext cx="1854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C00000"/>
                </a:solidFill>
              </a:rPr>
              <a:t>후대</a:t>
            </a:r>
            <a:r>
              <a:rPr lang="en-US" altLang="ko-KR" b="1" dirty="0" smtClean="0">
                <a:solidFill>
                  <a:srgbClr val="C00000"/>
                </a:solidFill>
              </a:rPr>
              <a:t>, </a:t>
            </a:r>
            <a:r>
              <a:rPr lang="ko-KR" altLang="en-US" b="1" dirty="0" smtClean="0">
                <a:solidFill>
                  <a:srgbClr val="C00000"/>
                </a:solidFill>
              </a:rPr>
              <a:t>보충</a:t>
            </a:r>
            <a:r>
              <a:rPr lang="en-US" altLang="ko-KR" b="1" dirty="0" smtClean="0">
                <a:solidFill>
                  <a:srgbClr val="C00000"/>
                </a:solidFill>
              </a:rPr>
              <a:t>, </a:t>
            </a:r>
            <a:r>
              <a:rPr lang="ko-KR" altLang="en-US" b="1" dirty="0" smtClean="0">
                <a:solidFill>
                  <a:srgbClr val="C00000"/>
                </a:solidFill>
              </a:rPr>
              <a:t>확대</a:t>
            </a:r>
            <a:endParaRPr lang="ko-KR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84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67129" y="953163"/>
            <a:ext cx="4081567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0000FF"/>
                </a:solidFill>
              </a:rPr>
              <a:t>‘</a:t>
            </a:r>
            <a:r>
              <a:rPr lang="ko-KR" altLang="en-US" b="1" dirty="0" smtClean="0">
                <a:solidFill>
                  <a:srgbClr val="0000FF"/>
                </a:solidFill>
              </a:rPr>
              <a:t>행동 보도</a:t>
            </a:r>
            <a:r>
              <a:rPr lang="en-US" altLang="ko-KR" b="1" dirty="0" smtClean="0">
                <a:solidFill>
                  <a:srgbClr val="0000FF"/>
                </a:solidFill>
              </a:rPr>
              <a:t>’</a:t>
            </a:r>
            <a:r>
              <a:rPr lang="ko-KR" altLang="en-US" b="1" dirty="0" smtClean="0">
                <a:solidFill>
                  <a:srgbClr val="0000FF"/>
                </a:solidFill>
              </a:rPr>
              <a:t>와 </a:t>
            </a:r>
            <a:r>
              <a:rPr lang="en-US" altLang="ko-KR" b="1" dirty="0" smtClean="0">
                <a:solidFill>
                  <a:srgbClr val="0000FF"/>
                </a:solidFill>
              </a:rPr>
              <a:t>‘</a:t>
            </a:r>
            <a:r>
              <a:rPr lang="ko-KR" altLang="en-US" b="1" dirty="0" smtClean="0">
                <a:solidFill>
                  <a:srgbClr val="0000FF"/>
                </a:solidFill>
              </a:rPr>
              <a:t>말씀 보도</a:t>
            </a:r>
            <a:r>
              <a:rPr lang="en-US" altLang="ko-KR" b="1" dirty="0" smtClean="0">
                <a:solidFill>
                  <a:srgbClr val="0000FF"/>
                </a:solidFill>
              </a:rPr>
              <a:t>’</a:t>
            </a:r>
            <a:r>
              <a:rPr lang="ko-KR" altLang="en-US" b="1" dirty="0" smtClean="0">
                <a:solidFill>
                  <a:srgbClr val="0000FF"/>
                </a:solidFill>
              </a:rPr>
              <a:t>는 상호 관련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76300" y="1443086"/>
            <a:ext cx="2260555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인간 창조 </a:t>
            </a:r>
            <a:r>
              <a:rPr lang="en-US" altLang="ko-KR" b="1" dirty="0" smtClean="0"/>
              <a:t>(1:26-27)</a:t>
            </a:r>
            <a:endParaRPr lang="ko-KR" altLang="en-US" b="1" dirty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00881" y="1929397"/>
            <a:ext cx="64743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וַיֹּ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אמֶר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אֱלֹהִים 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נַעֲשֶׂה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אָדָם בְּצַלְמֵנוּ כִּדְמוּתֵנוּ וְיִרְדּוּ בִדְגַת הַיָּם וּבְעֹוף הַשָּׁמַיִם</a:t>
            </a: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וּבַבְּהֵמָה וּבְכָל־הָאָרֶץ וּבְכָל־הָרֶמֶשׂ הָרֹמֵשׂ עַל־הָאָרֶץ׃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208029" y="2628505"/>
            <a:ext cx="69812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וַיִּ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בְרָא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אֱלֹהִים ׀ אֶת־הָאָדָם בְּצַלְמֹו בְּצֶלֶם אֱלֹהִים 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בָּרָא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אֹתֹו זָכָר וּנְקֵבָה ב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ָּרָא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אֹתָם׃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501351" y="1929397"/>
            <a:ext cx="6174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/>
              <a:t>26</a:t>
            </a:r>
            <a:r>
              <a:rPr lang="ko-KR" altLang="en-US" sz="1600" dirty="0" smtClean="0"/>
              <a:t>절</a:t>
            </a:r>
            <a:endParaRPr lang="ko-KR" alt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9501350" y="2628505"/>
            <a:ext cx="6174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/>
              <a:t>27</a:t>
            </a:r>
            <a:r>
              <a:rPr lang="ko-KR" altLang="en-US" sz="1600" dirty="0" smtClean="0"/>
              <a:t>절</a:t>
            </a:r>
            <a:endParaRPr lang="ko-KR" altLang="en-US" sz="1600" dirty="0"/>
          </a:p>
        </p:txBody>
      </p:sp>
      <p:sp>
        <p:nvSpPr>
          <p:cNvPr id="13" name="직사각형 12"/>
          <p:cNvSpPr/>
          <p:nvPr/>
        </p:nvSpPr>
        <p:spPr>
          <a:xfrm>
            <a:off x="2011546" y="3148938"/>
            <a:ext cx="87484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 smtClean="0"/>
              <a:t>하나님이 </a:t>
            </a:r>
            <a:r>
              <a:rPr lang="ko-KR" altLang="en-US" sz="1600" dirty="0"/>
              <a:t>이르시되 우리의 형상을 따라 우리의 모양대로 우리가 사람을 </a:t>
            </a:r>
            <a:r>
              <a:rPr lang="ko-KR" altLang="en-US" sz="1600" b="1" dirty="0">
                <a:solidFill>
                  <a:srgbClr val="FF0000"/>
                </a:solidFill>
              </a:rPr>
              <a:t>만들고</a:t>
            </a:r>
            <a:r>
              <a:rPr lang="ko-KR" altLang="en-US" sz="1600" dirty="0"/>
              <a:t> 그들로 바다의 물고기와 하늘의 새와 가축과 </a:t>
            </a:r>
            <a:r>
              <a:rPr lang="ko-KR" altLang="en-US" sz="1600" dirty="0" smtClean="0"/>
              <a:t>온 </a:t>
            </a:r>
            <a:r>
              <a:rPr lang="ko-KR" altLang="en-US" sz="1600" dirty="0"/>
              <a:t>땅과 땅에 기는 모든 것을 다스리게 하자 </a:t>
            </a:r>
            <a:r>
              <a:rPr lang="ko-KR" altLang="en-US" sz="1600" dirty="0" smtClean="0"/>
              <a:t>하시고</a:t>
            </a:r>
            <a:endParaRPr lang="en-US" altLang="ko-KR" sz="1600" dirty="0" smtClean="0"/>
          </a:p>
          <a:p>
            <a:endParaRPr lang="en-US" altLang="ko-KR" sz="1600" dirty="0" smtClean="0"/>
          </a:p>
          <a:p>
            <a:r>
              <a:rPr lang="ko-KR" altLang="en-US" sz="1600" dirty="0" smtClean="0"/>
              <a:t>하나님이 </a:t>
            </a:r>
            <a:r>
              <a:rPr lang="ko-KR" altLang="en-US" sz="1600" dirty="0"/>
              <a:t>자기 형상 곧 하나님의 형상대로 사람을 </a:t>
            </a:r>
            <a:r>
              <a:rPr lang="ko-KR" altLang="en-US" sz="1600" b="1" dirty="0">
                <a:solidFill>
                  <a:srgbClr val="FF0000"/>
                </a:solidFill>
              </a:rPr>
              <a:t>창조</a:t>
            </a:r>
            <a:r>
              <a:rPr lang="ko-KR" altLang="en-US" sz="1600" dirty="0"/>
              <a:t>하시되 남자와 여자를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창조</a:t>
            </a:r>
            <a:r>
              <a:rPr lang="ko-KR" altLang="en-US" sz="1600" dirty="0" smtClean="0"/>
              <a:t>하시고</a:t>
            </a:r>
            <a:r>
              <a:rPr lang="ko-KR" altLang="en-US" sz="1600" dirty="0"/>
              <a:t/>
            </a:r>
            <a:br>
              <a:rPr lang="ko-KR" altLang="en-US" sz="1600" dirty="0"/>
            </a:br>
            <a:endParaRPr lang="ko-KR" alt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1324303" y="3195610"/>
            <a:ext cx="6174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/>
              <a:t>26</a:t>
            </a:r>
            <a:r>
              <a:rPr lang="ko-KR" altLang="en-US" sz="1600" dirty="0" smtClean="0"/>
              <a:t>절</a:t>
            </a:r>
            <a:endParaRPr lang="ko-KR" alt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1344465" y="3889686"/>
            <a:ext cx="6174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/>
              <a:t>27</a:t>
            </a:r>
            <a:r>
              <a:rPr lang="ko-KR" altLang="en-US" sz="1600" dirty="0" smtClean="0"/>
              <a:t>절</a:t>
            </a:r>
            <a:endParaRPr lang="ko-KR" alt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1227993" y="4591604"/>
            <a:ext cx="1898277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동물 창조 </a:t>
            </a:r>
            <a:r>
              <a:rPr lang="en-US" altLang="ko-KR" b="1" dirty="0" smtClean="0"/>
              <a:t>(1:21)</a:t>
            </a:r>
            <a:endParaRPr lang="ko-KR" altLang="en-US" b="1" dirty="0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2127785" y="5080163"/>
            <a:ext cx="720920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וַיִּ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בְרָא</a:t>
            </a:r>
            <a:r>
              <a:rPr kumimoji="0" lang="he-IL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אֱלֹהִים אֶת־הַתַּנִּינִם הַגְּדֹלִים וְאֵת כָּל־נֶפֶשׁ הַחַיָּה ׀ הָרֹמֶשֶׂת אֲשֶׁר שָׁרְצוּ הַמַּיִם לְמִינֵהֶם וְאֵת כָּל־עֹוף כָּנָף לְמִינֵהוּ וַיַּרְא אֱלֹהִים כִּי־טֹוב׃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501349" y="5132713"/>
            <a:ext cx="6174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/>
              <a:t>21</a:t>
            </a:r>
            <a:r>
              <a:rPr lang="ko-KR" altLang="en-US" sz="1600" dirty="0" smtClean="0"/>
              <a:t>절</a:t>
            </a:r>
            <a:endParaRPr lang="ko-KR" alt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344465" y="5850739"/>
            <a:ext cx="6174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/>
              <a:t>21</a:t>
            </a:r>
            <a:r>
              <a:rPr lang="ko-KR" altLang="en-US" sz="1600" dirty="0" smtClean="0"/>
              <a:t>절</a:t>
            </a:r>
            <a:endParaRPr lang="ko-KR" altLang="en-US" sz="1600" dirty="0"/>
          </a:p>
        </p:txBody>
      </p:sp>
      <p:sp>
        <p:nvSpPr>
          <p:cNvPr id="20" name="직사각형 19"/>
          <p:cNvSpPr/>
          <p:nvPr/>
        </p:nvSpPr>
        <p:spPr>
          <a:xfrm>
            <a:off x="2100060" y="5801851"/>
            <a:ext cx="75589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/>
              <a:t>하나님이 큰 바다 짐승들과 물에서 번성하여 움직이는 모든 생물을 그 종류대로</a:t>
            </a:r>
            <a:r>
              <a:rPr lang="en-US" altLang="ko-KR" sz="1600" dirty="0"/>
              <a:t>, </a:t>
            </a:r>
            <a:r>
              <a:rPr lang="ko-KR" altLang="en-US" sz="1600" dirty="0"/>
              <a:t>날개 있는 모든 새를 그 종류대로 </a:t>
            </a:r>
            <a:r>
              <a:rPr lang="ko-KR" altLang="en-US" sz="1600" b="1" dirty="0">
                <a:solidFill>
                  <a:srgbClr val="FF0000"/>
                </a:solidFill>
              </a:rPr>
              <a:t>창조</a:t>
            </a:r>
            <a:r>
              <a:rPr lang="ko-KR" altLang="en-US" sz="1600" dirty="0"/>
              <a:t>하시니 하나님이 보시기에 좋았더라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8813" y="154635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Ⅰ. </a:t>
            </a:r>
            <a:r>
              <a:rPr lang="ko-KR" altLang="en-US" sz="2400" b="1" dirty="0" smtClean="0"/>
              <a:t>양식과 구조</a:t>
            </a:r>
            <a:endParaRPr lang="ko-KR" altLang="en-US" sz="2400" b="1" dirty="0"/>
          </a:p>
        </p:txBody>
      </p:sp>
      <p:sp>
        <p:nvSpPr>
          <p:cNvPr id="5" name="설명선 2 4"/>
          <p:cNvSpPr/>
          <p:nvPr/>
        </p:nvSpPr>
        <p:spPr>
          <a:xfrm>
            <a:off x="7920506" y="1535879"/>
            <a:ext cx="811369" cy="391236"/>
          </a:xfrm>
          <a:prstGeom prst="borderCallout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mtClean="0">
                <a:solidFill>
                  <a:schemeClr val="tx1"/>
                </a:solidFill>
              </a:rPr>
              <a:t>행동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" name="설명선 2 21"/>
          <p:cNvSpPr/>
          <p:nvPr/>
        </p:nvSpPr>
        <p:spPr>
          <a:xfrm>
            <a:off x="9261004" y="1532085"/>
            <a:ext cx="811369" cy="39123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07123"/>
              <a:gd name="adj6" fmla="val -5882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말씀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978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-10510" y="719791"/>
            <a:ext cx="1220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다이어그램 9"/>
          <p:cNvGraphicFramePr/>
          <p:nvPr>
            <p:extLst>
              <p:ext uri="{D42A27DB-BD31-4B8C-83A1-F6EECF244321}">
                <p14:modId xmlns:p14="http://schemas.microsoft.com/office/powerpoint/2010/main" val="1466809266"/>
              </p:ext>
            </p:extLst>
          </p:nvPr>
        </p:nvGraphicFramePr>
        <p:xfrm>
          <a:off x="1989150" y="502275"/>
          <a:ext cx="8128000" cy="453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08813" y="154635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/>
              <a:t>Ⅰ. </a:t>
            </a:r>
            <a:r>
              <a:rPr lang="ko-KR" altLang="en-US" sz="2400" b="1" dirty="0" smtClean="0"/>
              <a:t>양식과 구조</a:t>
            </a:r>
            <a:endParaRPr lang="ko-KR" alt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983346" y="4250027"/>
            <a:ext cx="2194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다른 전승사적 뿌리</a:t>
            </a:r>
            <a:endParaRPr lang="ko-KR" altLang="en-US" b="1" dirty="0">
              <a:solidFill>
                <a:srgbClr val="0000FF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747798" y="4619359"/>
            <a:ext cx="2665927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dirty="0" smtClean="0"/>
              <a:t>‘</a:t>
            </a:r>
            <a:r>
              <a:rPr lang="ko-KR" altLang="en-US" dirty="0" smtClean="0"/>
              <a:t>행동을 통한 창조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사상</a:t>
            </a:r>
            <a:endParaRPr lang="en-US" altLang="ko-KR" dirty="0" smtClean="0"/>
          </a:p>
          <a:p>
            <a:pPr algn="ctr">
              <a:lnSpc>
                <a:spcPct val="150000"/>
              </a:lnSpc>
            </a:pPr>
            <a:r>
              <a:rPr lang="en-US" altLang="ko-KR" dirty="0" smtClean="0"/>
              <a:t>‘</a:t>
            </a:r>
            <a:r>
              <a:rPr lang="ko-KR" altLang="en-US" dirty="0" smtClean="0"/>
              <a:t>말씀을 통한 창조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사상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835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1717</TotalTime>
  <Words>3636</Words>
  <Application>Microsoft Office PowerPoint</Application>
  <PresentationFormat>와이드스크린</PresentationFormat>
  <Paragraphs>642</Paragraphs>
  <Slides>45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45</vt:i4>
      </vt:variant>
    </vt:vector>
  </HeadingPairs>
  <TitlesOfParts>
    <vt:vector size="50" baseType="lpstr">
      <vt:lpstr>맑은 고딕</vt:lpstr>
      <vt:lpstr>Arial</vt:lpstr>
      <vt:lpstr>Times New Roman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1R-01</dc:creator>
  <cp:lastModifiedBy>Windows 사용자</cp:lastModifiedBy>
  <cp:revision>143</cp:revision>
  <dcterms:created xsi:type="dcterms:W3CDTF">2017-09-07T02:27:36Z</dcterms:created>
  <dcterms:modified xsi:type="dcterms:W3CDTF">2017-09-11T12:39:16Z</dcterms:modified>
</cp:coreProperties>
</file>