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83" r:id="rId12"/>
    <p:sldId id="270" r:id="rId13"/>
    <p:sldId id="271" r:id="rId14"/>
    <p:sldId id="285" r:id="rId15"/>
    <p:sldId id="276" r:id="rId16"/>
    <p:sldId id="278" r:id="rId17"/>
    <p:sldId id="281" r:id="rId18"/>
    <p:sldId id="282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D8252-26D8-47A7-9C71-CDD363852A0B}" type="datetimeFigureOut">
              <a:rPr lang="ko-KR" altLang="en-US" smtClean="0"/>
              <a:pPr/>
              <a:t>2013-04-01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43AF5-54C0-424A-907A-DB33EEED05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63888" y="2846546"/>
            <a:ext cx="3999813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dirty="0" smtClean="0"/>
              <a:t>청소년 </a:t>
            </a:r>
            <a:endParaRPr lang="en-US" altLang="ko-KR" sz="4400" dirty="0" smtClean="0"/>
          </a:p>
          <a:p>
            <a:r>
              <a:rPr lang="en-US" altLang="ko-KR" sz="4400" dirty="0"/>
              <a:t> </a:t>
            </a:r>
            <a:r>
              <a:rPr lang="en-US" altLang="ko-KR" sz="4400" dirty="0" smtClean="0"/>
              <a:t>   </a:t>
            </a:r>
            <a:r>
              <a:rPr lang="ko-KR" altLang="en-US" sz="4400" dirty="0" smtClean="0"/>
              <a:t>지도의 단계</a:t>
            </a:r>
            <a:endParaRPr lang="ko-KR" altLang="en-US" sz="4400" dirty="0"/>
          </a:p>
        </p:txBody>
      </p:sp>
      <p:sp>
        <p:nvSpPr>
          <p:cNvPr id="5" name="직사각형 4"/>
          <p:cNvSpPr/>
          <p:nvPr/>
        </p:nvSpPr>
        <p:spPr>
          <a:xfrm>
            <a:off x="1115616" y="2221121"/>
            <a:ext cx="280878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ko-KR" sz="13800" dirty="0" smtClean="0">
                <a:solidFill>
                  <a:srgbClr val="C00000"/>
                </a:solidFill>
                <a:latin typeface="산돌명조 M" pitchFamily="18" charset="-127"/>
                <a:ea typeface="산돌명조 M" pitchFamily="18" charset="-127"/>
              </a:rPr>
              <a:t>10.</a:t>
            </a:r>
            <a:endParaRPr lang="ko-KR" altLang="en-US" sz="138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초기단계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ko-KR" sz="16000" dirty="0">
                <a:sym typeface="Wingdings" pitchFamily="2" charset="2"/>
              </a:rPr>
              <a:t></a:t>
            </a:r>
            <a:r>
              <a:rPr lang="en-US" altLang="ko-KR" sz="16000" dirty="0" smtClean="0"/>
              <a:t> </a:t>
            </a:r>
            <a:r>
              <a:rPr lang="ko-KR" altLang="en-US" sz="16000" dirty="0" smtClean="0"/>
              <a:t>초기단계</a:t>
            </a:r>
            <a:endParaRPr lang="en-US" altLang="ko-KR" sz="16000" dirty="0" smtClean="0"/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sz="11200" dirty="0" smtClean="0"/>
              <a:t> 청소년 </a:t>
            </a:r>
            <a:r>
              <a:rPr lang="ko-KR" altLang="en-US" sz="11200" dirty="0" err="1" smtClean="0"/>
              <a:t>지도사는</a:t>
            </a:r>
            <a:r>
              <a:rPr lang="ko-KR" altLang="en-US" sz="11200" dirty="0" smtClean="0"/>
              <a:t> 청소년들에게 첫 대면에서 생겨나는 불안감이나 어색함을 깨뜨려주고 그들이 보다 적극적으로 집단활동에 참여하도록 조력해야 함</a:t>
            </a:r>
            <a:r>
              <a:rPr lang="en-US" altLang="ko-KR" sz="11200" dirty="0" smtClean="0"/>
              <a:t>. </a:t>
            </a:r>
          </a:p>
          <a:p>
            <a:pPr>
              <a:lnSpc>
                <a:spcPct val="150000"/>
              </a:lnSpc>
            </a:pPr>
            <a:endParaRPr lang="en-US" altLang="ko-KR" sz="5600" dirty="0" smtClean="0"/>
          </a:p>
          <a:p>
            <a:pPr>
              <a:lnSpc>
                <a:spcPct val="170000"/>
              </a:lnSpc>
              <a:buFont typeface="Wingdings" pitchFamily="2" charset="2"/>
              <a:buChar char="v"/>
            </a:pPr>
            <a:r>
              <a:rPr lang="ko-KR" altLang="en-US" sz="11200" dirty="0" smtClean="0"/>
              <a:t> 이 </a:t>
            </a:r>
            <a:r>
              <a:rPr lang="ko-KR" altLang="en-US" sz="11200" dirty="0" smtClean="0"/>
              <a:t>단계는 다른 어떤 단계에서보다 지도사의 전문적인 지도기술이 더 많이 요구되는 단계임</a:t>
            </a:r>
            <a:r>
              <a:rPr lang="en-US" altLang="ko-KR" sz="11200" dirty="0" smtClean="0"/>
              <a:t>.</a:t>
            </a:r>
            <a:endParaRPr lang="ko-KR" altLang="en-US" sz="11200" dirty="0" smtClean="0"/>
          </a:p>
          <a:p>
            <a:pPr marL="742950" indent="-742950" fontAlgn="base">
              <a:buNone/>
            </a:pPr>
            <a:endParaRPr lang="en-US" altLang="ko-KR" sz="1100" dirty="0" smtClean="0"/>
          </a:p>
          <a:p>
            <a:pPr fontAlgn="base"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초기단계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buNone/>
            </a:pPr>
            <a:r>
              <a:rPr lang="en-US" altLang="ko-KR" sz="14400" dirty="0"/>
              <a:t>1) </a:t>
            </a:r>
            <a:r>
              <a:rPr lang="ko-KR" altLang="en-US" sz="14400" dirty="0"/>
              <a:t>친밀감 </a:t>
            </a:r>
            <a:r>
              <a:rPr lang="ko-KR" altLang="en-US" sz="14400" dirty="0" smtClean="0"/>
              <a:t>조성      </a:t>
            </a:r>
            <a:endParaRPr lang="en-US" altLang="ko-KR" sz="11200" dirty="0"/>
          </a:p>
          <a:p>
            <a:pPr marL="0" indent="0" fontAlgn="base">
              <a:buNone/>
            </a:pPr>
            <a:endParaRPr lang="en-US" altLang="ko-KR" sz="14400" dirty="0"/>
          </a:p>
          <a:p>
            <a:pPr marL="0" indent="0" fontAlgn="base">
              <a:buNone/>
            </a:pPr>
            <a:r>
              <a:rPr lang="en-US" altLang="ko-KR" sz="14400" dirty="0" smtClean="0"/>
              <a:t>2</a:t>
            </a:r>
            <a:r>
              <a:rPr lang="en-US" altLang="ko-KR" sz="14400" dirty="0"/>
              <a:t>) </a:t>
            </a:r>
            <a:r>
              <a:rPr lang="ko-KR" altLang="en-US" sz="14400" dirty="0"/>
              <a:t>동기 </a:t>
            </a:r>
            <a:r>
              <a:rPr lang="ko-KR" altLang="en-US" sz="14400" dirty="0" smtClean="0"/>
              <a:t>유발</a:t>
            </a:r>
            <a:endParaRPr lang="en-US" altLang="ko-KR" sz="14400" dirty="0" smtClean="0"/>
          </a:p>
          <a:p>
            <a:pPr marL="0" indent="0" fontAlgn="base">
              <a:buNone/>
            </a:pPr>
            <a:endParaRPr lang="en-US" altLang="ko-KR" sz="14400" dirty="0" smtClean="0"/>
          </a:p>
          <a:p>
            <a:pPr marL="0" indent="0" fontAlgn="base">
              <a:buNone/>
            </a:pPr>
            <a:r>
              <a:rPr lang="en-US" altLang="ko-KR" sz="14400" dirty="0" smtClean="0"/>
              <a:t>3</a:t>
            </a:r>
            <a:r>
              <a:rPr lang="en-US" altLang="ko-KR" sz="14400" dirty="0"/>
              <a:t>) </a:t>
            </a:r>
            <a:r>
              <a:rPr lang="ko-KR" altLang="en-US" sz="14400" dirty="0"/>
              <a:t>지도목표의 통지와 한계 설명</a:t>
            </a:r>
          </a:p>
          <a:p>
            <a:pPr marL="0" indent="0" fontAlgn="base">
              <a:buNone/>
            </a:pPr>
            <a:endParaRPr lang="en-US" altLang="ko-KR" sz="14400" dirty="0" smtClean="0"/>
          </a:p>
          <a:p>
            <a:pPr marL="0" indent="0" fontAlgn="base">
              <a:buNone/>
            </a:pPr>
            <a:r>
              <a:rPr lang="en-US" altLang="ko-KR" sz="14400" dirty="0" smtClean="0"/>
              <a:t>4</a:t>
            </a:r>
            <a:r>
              <a:rPr lang="en-US" altLang="ko-KR" sz="14400" dirty="0"/>
              <a:t>) </a:t>
            </a:r>
            <a:r>
              <a:rPr lang="ko-KR" altLang="en-US" sz="14400" dirty="0"/>
              <a:t>선수학습 또는 경험의 재생 </a:t>
            </a:r>
          </a:p>
          <a:p>
            <a:pPr marL="0" indent="0" fontAlgn="base">
              <a:buNone/>
            </a:pPr>
            <a:endParaRPr lang="en-US" altLang="ko-KR" sz="14400" dirty="0" smtClean="0"/>
          </a:p>
          <a:p>
            <a:pPr marL="0" indent="0" fontAlgn="base">
              <a:buNone/>
            </a:pPr>
            <a:r>
              <a:rPr lang="en-US" altLang="ko-KR" sz="14400" dirty="0" smtClean="0"/>
              <a:t>5</a:t>
            </a:r>
            <a:r>
              <a:rPr lang="en-US" altLang="ko-KR" sz="14400" dirty="0"/>
              <a:t>) </a:t>
            </a:r>
            <a:r>
              <a:rPr lang="ko-KR" altLang="en-US" sz="14400" dirty="0"/>
              <a:t>자극의 제시</a:t>
            </a:r>
          </a:p>
          <a:p>
            <a:pPr marL="0" indent="0" fontAlgn="base">
              <a:buNone/>
            </a:pPr>
            <a:endParaRPr lang="ko-KR" altLang="en-US" sz="12300" dirty="0" smtClean="0"/>
          </a:p>
          <a:p>
            <a:pPr marL="0" indent="0" fontAlgn="base">
              <a:buNone/>
            </a:pPr>
            <a:endParaRPr lang="ko-KR" altLang="en-US" sz="8600" dirty="0"/>
          </a:p>
          <a:p>
            <a:pPr marL="0" indent="0" fontAlgn="base">
              <a:buNone/>
            </a:pPr>
            <a:r>
              <a:rPr lang="ko-KR" altLang="en-US" sz="8600" dirty="0"/>
              <a:t>  </a:t>
            </a:r>
            <a:endParaRPr lang="ko-KR" altLang="en-US" dirty="0"/>
          </a:p>
          <a:p>
            <a:pPr fontAlgn="base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824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중간단계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40000" lnSpcReduction="20000"/>
          </a:bodyPr>
          <a:lstStyle/>
          <a:p>
            <a:pPr marL="742950" indent="-742950" fontAlgn="base">
              <a:buNone/>
            </a:pPr>
            <a:r>
              <a:rPr lang="en-US" altLang="ko-KR" sz="10000" dirty="0">
                <a:sym typeface="Wingdings" pitchFamily="2" charset="2"/>
              </a:rPr>
              <a:t></a:t>
            </a:r>
            <a:r>
              <a:rPr lang="en-US" altLang="ko-KR" sz="10000" dirty="0" smtClean="0"/>
              <a:t> </a:t>
            </a:r>
            <a:r>
              <a:rPr lang="ko-KR" altLang="en-US" sz="10000" dirty="0" smtClean="0"/>
              <a:t>중간단계</a:t>
            </a:r>
            <a:endParaRPr lang="en-US" altLang="ko-KR" sz="10000" dirty="0" smtClean="0"/>
          </a:p>
          <a:p>
            <a:pPr marL="0" indent="0" fontAlgn="base">
              <a:buNone/>
            </a:pPr>
            <a:r>
              <a:rPr lang="ko-KR" altLang="en-US" sz="4000" dirty="0" smtClean="0"/>
              <a:t> </a:t>
            </a:r>
            <a:endParaRPr lang="en-US" altLang="ko-KR" sz="4000" dirty="0" smtClean="0"/>
          </a:p>
          <a:p>
            <a:pPr fontAlgn="base">
              <a:lnSpc>
                <a:spcPct val="170000"/>
              </a:lnSpc>
              <a:buFont typeface="Wingdings" pitchFamily="2" charset="2"/>
              <a:buChar char="v"/>
            </a:pPr>
            <a:r>
              <a:rPr lang="ko-KR" altLang="en-US" sz="7000" dirty="0"/>
              <a:t> </a:t>
            </a:r>
            <a:r>
              <a:rPr lang="ko-KR" altLang="en-US" sz="7000" dirty="0" smtClean="0"/>
              <a:t>청소년 </a:t>
            </a:r>
            <a:r>
              <a:rPr lang="ko-KR" altLang="en-US" sz="7000" dirty="0"/>
              <a:t>지도활동의 중간단계는 복잡하면서도 역동적인 성격을 띠고 있으므로 청소년 지도사의 입장에서 볼 때 이론과 경험의 조화가 필요하고</a:t>
            </a:r>
            <a:r>
              <a:rPr lang="en-US" altLang="ko-KR" sz="7000" dirty="0"/>
              <a:t>, </a:t>
            </a:r>
            <a:r>
              <a:rPr lang="ko-KR" altLang="en-US" sz="7000" dirty="0"/>
              <a:t>인내와 관용이 요구되며 때로는 청소년과의 맞닥뜨림도 필요하다</a:t>
            </a:r>
            <a:r>
              <a:rPr lang="en-US" altLang="ko-KR" sz="7000" dirty="0"/>
              <a:t>.</a:t>
            </a:r>
            <a:endParaRPr lang="ko-KR" altLang="en-US" sz="7000" dirty="0"/>
          </a:p>
          <a:p>
            <a:pPr marL="742950" indent="-742950" fontAlgn="base">
              <a:buNone/>
            </a:pPr>
            <a:endParaRPr lang="en-US" altLang="ko-KR" sz="4000" dirty="0" smtClean="0"/>
          </a:p>
          <a:p>
            <a:pPr marL="742950" indent="-742950" fontAlgn="base">
              <a:buNone/>
            </a:pPr>
            <a:endParaRPr lang="en-US" altLang="ko-KR" sz="4000" dirty="0" smtClean="0"/>
          </a:p>
          <a:p>
            <a:pPr marL="742950" indent="-742950" fontAlgn="base">
              <a:buNone/>
            </a:pPr>
            <a:endParaRPr lang="en-US" altLang="ko-KR" sz="1100" dirty="0" smtClean="0"/>
          </a:p>
          <a:p>
            <a:pPr fontAlgn="base">
              <a:buNone/>
            </a:pPr>
            <a:r>
              <a:rPr lang="en-US" altLang="ko-KR" dirty="0" smtClean="0"/>
              <a:t>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중</a:t>
            </a:r>
            <a:r>
              <a:rPr lang="ko-KR" altLang="en-US" sz="3200" dirty="0"/>
              <a:t>간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en-US" altLang="ko-KR" sz="5100" dirty="0" smtClean="0"/>
              <a:t>1) </a:t>
            </a:r>
            <a:r>
              <a:rPr lang="ko-KR" altLang="en-US" sz="5100" dirty="0"/>
              <a:t>중간 단계의 성격</a:t>
            </a:r>
          </a:p>
          <a:p>
            <a:pPr marL="742950" indent="-742950" fontAlgn="base">
              <a:buNone/>
            </a:pPr>
            <a:endParaRPr lang="en-US" altLang="ko-KR" sz="1300" dirty="0" smtClean="0"/>
          </a:p>
          <a:p>
            <a:pPr fontAlgn="base">
              <a:lnSpc>
                <a:spcPct val="170000"/>
              </a:lnSpc>
              <a:buNone/>
            </a:pPr>
            <a:r>
              <a:rPr lang="en-US" altLang="ko-KR" sz="3400" dirty="0" smtClean="0"/>
              <a:t> </a:t>
            </a:r>
            <a:r>
              <a:rPr lang="en-US" altLang="ko-KR" sz="3400" dirty="0" smtClean="0"/>
              <a:t>    </a:t>
            </a:r>
            <a:r>
              <a:rPr lang="ko-KR" altLang="en-US" sz="3400" dirty="0" smtClean="0"/>
              <a:t>청소년 </a:t>
            </a:r>
            <a:r>
              <a:rPr lang="ko-KR" altLang="en-US" sz="3400" dirty="0"/>
              <a:t>지도활동의 중간단계는 갈등 및 통합단계와 목적 성취를 위해 노력을 경주하는 문제해결 단계로 구분할 수 있다</a:t>
            </a:r>
            <a:r>
              <a:rPr lang="en-US" altLang="ko-KR" sz="3400" dirty="0"/>
              <a:t>.</a:t>
            </a:r>
            <a:endParaRPr lang="ko-KR" altLang="en-US" sz="3400" dirty="0"/>
          </a:p>
          <a:p>
            <a:pPr fontAlgn="base">
              <a:buNone/>
            </a:pPr>
            <a:endParaRPr lang="en-US" altLang="ko-KR" sz="4000" dirty="0" smtClean="0"/>
          </a:p>
          <a:p>
            <a:pPr fontAlgn="base">
              <a:buNone/>
            </a:pPr>
            <a:r>
              <a:rPr lang="en-US" altLang="ko-KR" sz="5100" dirty="0" smtClean="0"/>
              <a:t>2</a:t>
            </a:r>
            <a:r>
              <a:rPr lang="en-US" altLang="ko-KR" sz="5100" dirty="0"/>
              <a:t>) </a:t>
            </a:r>
            <a:r>
              <a:rPr lang="ko-KR" altLang="en-US" sz="5100" dirty="0"/>
              <a:t>활동 </a:t>
            </a:r>
            <a:r>
              <a:rPr lang="ko-KR" altLang="en-US" sz="5100" dirty="0" smtClean="0"/>
              <a:t>안내</a:t>
            </a:r>
            <a:endParaRPr lang="en-US" altLang="ko-KR" sz="5100" dirty="0" smtClean="0"/>
          </a:p>
          <a:p>
            <a:pPr fontAlgn="base">
              <a:lnSpc>
                <a:spcPct val="170000"/>
              </a:lnSpc>
              <a:buNone/>
            </a:pPr>
            <a:r>
              <a:rPr lang="ko-KR" altLang="en-US" sz="3400" dirty="0" smtClean="0"/>
              <a:t>     지도 </a:t>
            </a:r>
            <a:r>
              <a:rPr lang="ko-KR" altLang="en-US" sz="3400" dirty="0"/>
              <a:t>내용에 따라 지도사의 다양한 지도 방법이 동원 될 수 있다</a:t>
            </a:r>
            <a:r>
              <a:rPr lang="en-US" altLang="ko-KR" sz="3400" dirty="0"/>
              <a:t>. </a:t>
            </a:r>
            <a:r>
              <a:rPr lang="ko-KR" altLang="en-US" sz="3400" dirty="0"/>
              <a:t>그러나 대체로 청소년들 스스로 활동을 해 나가도록 하고</a:t>
            </a:r>
            <a:r>
              <a:rPr lang="en-US" altLang="ko-KR" sz="3400" dirty="0"/>
              <a:t>, </a:t>
            </a:r>
            <a:r>
              <a:rPr lang="ko-KR" altLang="en-US" sz="3400" dirty="0" err="1"/>
              <a:t>지도사는</a:t>
            </a:r>
            <a:r>
              <a:rPr lang="ko-KR" altLang="en-US" sz="3400" dirty="0"/>
              <a:t> 지원하고 조력하는 역할을 담당하는 것이 바람직하다</a:t>
            </a:r>
            <a:r>
              <a:rPr lang="en-US" altLang="ko-KR" sz="3400" dirty="0"/>
              <a:t>.</a:t>
            </a:r>
            <a:endParaRPr lang="ko-KR" altLang="en-US" sz="3400" dirty="0"/>
          </a:p>
          <a:p>
            <a:pPr fontAlgn="base">
              <a:buNone/>
            </a:pPr>
            <a:endParaRPr lang="ko-KR" altLang="en-US" dirty="0"/>
          </a:p>
          <a:p>
            <a:pPr fontAlgn="base"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중</a:t>
            </a:r>
            <a:r>
              <a:rPr lang="ko-KR" altLang="en-US" sz="3200" dirty="0"/>
              <a:t>간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en-US" altLang="ko-KR" sz="7300" dirty="0" smtClean="0"/>
              <a:t>3) </a:t>
            </a:r>
            <a:r>
              <a:rPr lang="ko-KR" altLang="en-US" sz="7300" dirty="0"/>
              <a:t>지도사의 개입전략</a:t>
            </a:r>
          </a:p>
          <a:p>
            <a:pPr marL="742950" indent="-742950" fontAlgn="base">
              <a:buNone/>
            </a:pPr>
            <a:endParaRPr lang="en-US" altLang="ko-KR" sz="1300" dirty="0" smtClean="0"/>
          </a:p>
          <a:p>
            <a:pPr marL="0" indent="0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ko-KR" sz="3400" dirty="0" smtClean="0"/>
              <a:t> </a:t>
            </a:r>
            <a:endParaRPr lang="en-US" altLang="ko-KR" sz="1800" dirty="0" smtClean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 smtClean="0"/>
              <a:t>(</a:t>
            </a:r>
            <a:r>
              <a:rPr lang="en-US" altLang="ko-KR" sz="5100" dirty="0"/>
              <a:t>1) </a:t>
            </a:r>
            <a:r>
              <a:rPr lang="ko-KR" altLang="en-US" sz="5100" dirty="0"/>
              <a:t>주의 집중 </a:t>
            </a:r>
            <a:r>
              <a:rPr lang="ko-KR" altLang="en-US" sz="5100" dirty="0" smtClean="0"/>
              <a:t>기법</a:t>
            </a:r>
            <a:endParaRPr lang="ko-KR" altLang="en-US" sz="5100" dirty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(2) </a:t>
            </a:r>
            <a:r>
              <a:rPr lang="ko-KR" altLang="en-US" sz="5100" dirty="0"/>
              <a:t>초점 유지 </a:t>
            </a:r>
            <a:r>
              <a:rPr lang="ko-KR" altLang="en-US" sz="5100" dirty="0" smtClean="0"/>
              <a:t>기법</a:t>
            </a:r>
            <a:endParaRPr lang="ko-KR" altLang="en-US" sz="5100" dirty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(3) </a:t>
            </a:r>
            <a:r>
              <a:rPr lang="ko-KR" altLang="en-US" sz="5100" dirty="0"/>
              <a:t>상호작용지도 </a:t>
            </a:r>
            <a:r>
              <a:rPr lang="ko-KR" altLang="en-US" sz="5100" dirty="0" smtClean="0"/>
              <a:t>기법</a:t>
            </a:r>
            <a:endParaRPr lang="en-US" altLang="ko-KR" sz="5100" dirty="0" smtClean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(4)</a:t>
            </a:r>
            <a:r>
              <a:rPr lang="ko-KR" altLang="en-US" sz="5100" dirty="0"/>
              <a:t> 지도활동 차명 촉진 </a:t>
            </a:r>
            <a:r>
              <a:rPr lang="ko-KR" altLang="en-US" sz="5100" dirty="0" smtClean="0"/>
              <a:t>기법</a:t>
            </a:r>
            <a:endParaRPr lang="en-US" altLang="ko-KR" sz="5100" dirty="0" smtClean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(5)</a:t>
            </a:r>
            <a:r>
              <a:rPr lang="ko-KR" altLang="en-US" sz="5100" dirty="0"/>
              <a:t> 개인 내적 수준에의 개입</a:t>
            </a:r>
            <a:r>
              <a:rPr lang="en-US" altLang="ko-KR" sz="5100" dirty="0"/>
              <a:t> </a:t>
            </a:r>
            <a:endParaRPr lang="en-US" altLang="ko-KR" sz="5100" dirty="0" smtClean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(6)</a:t>
            </a:r>
            <a:r>
              <a:rPr lang="ko-KR" altLang="en-US" sz="5100" dirty="0"/>
              <a:t> 대인관계 수준에의 </a:t>
            </a:r>
            <a:r>
              <a:rPr lang="ko-KR" altLang="en-US" sz="5100" dirty="0" smtClean="0"/>
              <a:t>개입</a:t>
            </a:r>
            <a:endParaRPr lang="en-US" altLang="ko-KR" sz="5100" dirty="0" smtClean="0"/>
          </a:p>
          <a:p>
            <a:pPr marL="0" indent="0" fontAlgn="base">
              <a:lnSpc>
                <a:spcPct val="120000"/>
              </a:lnSpc>
              <a:buNone/>
            </a:pPr>
            <a:r>
              <a:rPr lang="en-US" altLang="ko-KR" sz="5100" dirty="0"/>
              <a:t>(7) </a:t>
            </a:r>
            <a:r>
              <a:rPr lang="ko-KR" altLang="en-US" sz="5100" dirty="0"/>
              <a:t>청소년 환경 수준에의 개입</a:t>
            </a:r>
          </a:p>
          <a:p>
            <a:pPr marL="0" indent="0" fontAlgn="base">
              <a:buNone/>
            </a:pPr>
            <a:endParaRPr lang="en-US" altLang="ko-KR" sz="1050" dirty="0" smtClean="0"/>
          </a:p>
          <a:p>
            <a:pPr marL="0" indent="0" fontAlgn="base">
              <a:buNone/>
            </a:pPr>
            <a:endParaRPr lang="en-US" altLang="ko-KR" sz="3600" dirty="0"/>
          </a:p>
          <a:p>
            <a:pPr marL="0" indent="0" fontAlgn="base">
              <a:buNone/>
            </a:pPr>
            <a:endParaRPr lang="en-US" altLang="ko-KR" sz="3600" dirty="0"/>
          </a:p>
          <a:p>
            <a:pPr marL="0" indent="0" fontAlgn="base">
              <a:buNone/>
            </a:pPr>
            <a:endParaRPr lang="ko-KR" altLang="en-US" sz="3500" dirty="0"/>
          </a:p>
          <a:p>
            <a:pPr fontAlgn="base">
              <a:buNone/>
            </a:pPr>
            <a:endParaRPr lang="en-US" altLang="ko-KR" sz="1800" dirty="0" smtClean="0"/>
          </a:p>
          <a:p>
            <a:pPr fontAlgn="base">
              <a:buNone/>
            </a:pPr>
            <a:endParaRPr lang="ko-KR" altLang="en-US" dirty="0"/>
          </a:p>
          <a:p>
            <a:pPr fontAlgn="base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913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종</a:t>
            </a:r>
            <a:r>
              <a:rPr lang="ko-KR" altLang="en-US" sz="3200" dirty="0"/>
              <a:t>결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/>
          </a:bodyPr>
          <a:lstStyle/>
          <a:p>
            <a:pPr marL="742950" indent="-742950" fontAlgn="base">
              <a:buNone/>
            </a:pPr>
            <a:r>
              <a:rPr lang="en-US" altLang="ko-KR" sz="4000" dirty="0" smtClean="0">
                <a:sym typeface="Wingdings" pitchFamily="2" charset="2"/>
              </a:rPr>
              <a:t> </a:t>
            </a:r>
            <a:r>
              <a:rPr lang="ko-KR" altLang="en-US" sz="4000" dirty="0" smtClean="0">
                <a:sym typeface="Wingdings" pitchFamily="2" charset="2"/>
              </a:rPr>
              <a:t>종결단계</a:t>
            </a:r>
            <a:endParaRPr lang="en-US" altLang="ko-KR" sz="1100" dirty="0" smtClean="0"/>
          </a:p>
          <a:p>
            <a:pPr marL="0" indent="0" fontAlgn="base">
              <a:lnSpc>
                <a:spcPct val="150000"/>
              </a:lnSpc>
              <a:buNone/>
            </a:pPr>
            <a:endParaRPr lang="en-US" altLang="ko-KR" dirty="0" smtClean="0"/>
          </a:p>
          <a:p>
            <a:pPr fontAlgn="base">
              <a:lnSpc>
                <a:spcPct val="150000"/>
              </a:lnSpc>
              <a:buFont typeface="Wingdings" pitchFamily="2" charset="2"/>
              <a:buChar char="v"/>
            </a:pPr>
            <a:r>
              <a:rPr lang="ko-KR" altLang="en-US" dirty="0" smtClean="0"/>
              <a:t> 종결단계에 </a:t>
            </a:r>
            <a:r>
              <a:rPr lang="ko-KR" altLang="en-US" dirty="0"/>
              <a:t>이르면 청소년들은 친숙하게 지내던 동료들과 분리되고 활동장소를 떠나 현실장면으로 되돌아가게 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종</a:t>
            </a:r>
            <a:r>
              <a:rPr lang="ko-KR" altLang="en-US" sz="3200" dirty="0"/>
              <a:t>결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lnSpcReduction="10000"/>
          </a:bodyPr>
          <a:lstStyle/>
          <a:p>
            <a:pPr marL="742950" indent="-742950" fontAlgn="base">
              <a:buAutoNum type="arabicParenR"/>
            </a:pPr>
            <a:r>
              <a:rPr lang="ko-KR" altLang="en-US" sz="4500" dirty="0" smtClean="0"/>
              <a:t>지도사의 과업</a:t>
            </a:r>
            <a:endParaRPr lang="en-US" altLang="ko-KR" sz="4500" dirty="0" smtClean="0"/>
          </a:p>
          <a:p>
            <a:pPr marL="0" indent="0" fontAlgn="base">
              <a:buNone/>
            </a:pPr>
            <a:endParaRPr lang="en-US" altLang="ko-KR" sz="4000" dirty="0" smtClean="0"/>
          </a:p>
          <a:p>
            <a:pPr marL="0" indent="0" fontAlgn="base">
              <a:buNone/>
            </a:pPr>
            <a:r>
              <a:rPr lang="en-US" altLang="ko-KR" dirty="0" smtClean="0"/>
              <a:t>(</a:t>
            </a:r>
            <a:r>
              <a:rPr lang="en-US" altLang="ko-KR" dirty="0"/>
              <a:t>1) </a:t>
            </a:r>
            <a:r>
              <a:rPr lang="ko-KR" altLang="en-US" dirty="0"/>
              <a:t>수행유도</a:t>
            </a:r>
          </a:p>
          <a:p>
            <a:pPr marL="0" indent="0" fontAlgn="base">
              <a:buNone/>
            </a:pPr>
            <a:r>
              <a:rPr lang="en-US" altLang="ko-KR" dirty="0" smtClean="0"/>
              <a:t>(</a:t>
            </a:r>
            <a:r>
              <a:rPr lang="en-US" altLang="ko-KR" dirty="0"/>
              <a:t>2) </a:t>
            </a:r>
            <a:r>
              <a:rPr lang="ko-KR" altLang="en-US" dirty="0"/>
              <a:t>피드백 제공</a:t>
            </a:r>
          </a:p>
          <a:p>
            <a:pPr marL="0" indent="0" fontAlgn="base">
              <a:buNone/>
            </a:pPr>
            <a:r>
              <a:rPr lang="en-US" altLang="ko-KR" dirty="0"/>
              <a:t>(3) </a:t>
            </a:r>
            <a:r>
              <a:rPr lang="ko-KR" altLang="en-US" dirty="0"/>
              <a:t>수행평가</a:t>
            </a:r>
          </a:p>
          <a:p>
            <a:pPr marL="0" indent="0" fontAlgn="base">
              <a:buNone/>
            </a:pPr>
            <a:r>
              <a:rPr lang="en-US" altLang="ko-KR" dirty="0"/>
              <a:t>(4) </a:t>
            </a:r>
            <a:r>
              <a:rPr lang="ko-KR" altLang="en-US" dirty="0"/>
              <a:t>파지 및 전이</a:t>
            </a:r>
          </a:p>
          <a:p>
            <a:pPr marL="0" indent="0" fontAlgn="base">
              <a:buNone/>
            </a:pPr>
            <a:r>
              <a:rPr lang="en-US" altLang="ko-KR" dirty="0"/>
              <a:t>(5) </a:t>
            </a:r>
            <a:r>
              <a:rPr lang="ko-KR" altLang="en-US" dirty="0"/>
              <a:t>종결감정의 처리</a:t>
            </a:r>
          </a:p>
          <a:p>
            <a:pPr marL="0" indent="0" fontAlgn="base">
              <a:buNone/>
            </a:pPr>
            <a:r>
              <a:rPr lang="en-US" altLang="ko-KR" dirty="0"/>
              <a:t>(6) </a:t>
            </a:r>
            <a:r>
              <a:rPr lang="ko-KR" altLang="en-US" dirty="0"/>
              <a:t>추후지도의 안내</a:t>
            </a:r>
          </a:p>
          <a:p>
            <a:pPr marL="0" indent="0" fontAlgn="base">
              <a:buNone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70743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l">
              <a:lnSpc>
                <a:spcPct val="80000"/>
              </a:lnSpc>
            </a:pPr>
            <a:r>
              <a:rPr lang="ko-KR" altLang="en-US" sz="3200" dirty="0" smtClean="0"/>
              <a:t>                                     </a:t>
            </a:r>
            <a:r>
              <a:rPr lang="ko-KR" altLang="en-US" sz="3200" dirty="0" smtClean="0"/>
              <a:t>종</a:t>
            </a:r>
            <a:r>
              <a:rPr lang="ko-KR" altLang="en-US" sz="3200" dirty="0"/>
              <a:t>결</a:t>
            </a:r>
            <a:r>
              <a:rPr lang="ko-KR" altLang="en-US" sz="3200" dirty="0" smtClean="0"/>
              <a:t>단계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en-US" altLang="ko-KR" sz="5200" dirty="0"/>
              <a:t>2) </a:t>
            </a:r>
            <a:r>
              <a:rPr lang="ko-KR" altLang="en-US" sz="5200" dirty="0"/>
              <a:t>평가의 의미</a:t>
            </a:r>
          </a:p>
          <a:p>
            <a:pPr fontAlgn="base"/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dirty="0" smtClean="0"/>
              <a:t>평가란 </a:t>
            </a:r>
            <a:r>
              <a:rPr lang="ko-KR" altLang="en-US" dirty="0"/>
              <a:t>행동변화의 질적</a:t>
            </a:r>
            <a:r>
              <a:rPr lang="en-US" altLang="ko-KR" dirty="0"/>
              <a:t>, </a:t>
            </a:r>
            <a:r>
              <a:rPr lang="ko-KR" altLang="en-US" dirty="0"/>
              <a:t>양적 증거를 수집하는 과정이다</a:t>
            </a:r>
            <a:r>
              <a:rPr lang="en-US" altLang="ko-KR" dirty="0"/>
              <a:t>. </a:t>
            </a:r>
            <a:r>
              <a:rPr lang="ko-KR" altLang="en-US" dirty="0"/>
              <a:t>질적</a:t>
            </a:r>
            <a:r>
              <a:rPr lang="en-US" altLang="ko-KR" dirty="0"/>
              <a:t>, </a:t>
            </a:r>
            <a:r>
              <a:rPr lang="ko-KR" altLang="en-US" dirty="0"/>
              <a:t>양적 증거는 행동의 변화</a:t>
            </a:r>
            <a:r>
              <a:rPr lang="en-US" altLang="ko-KR" dirty="0"/>
              <a:t>, </a:t>
            </a:r>
            <a:r>
              <a:rPr lang="ko-KR" altLang="en-US" dirty="0"/>
              <a:t>즉 교육목표의 </a:t>
            </a:r>
            <a:r>
              <a:rPr lang="ko-KR" altLang="en-US" dirty="0" err="1"/>
              <a:t>달성도와</a:t>
            </a:r>
            <a:r>
              <a:rPr lang="ko-KR" altLang="en-US" dirty="0"/>
              <a:t> 목표달성 과정에 관한 것이며</a:t>
            </a:r>
            <a:r>
              <a:rPr lang="en-US" altLang="ko-KR" dirty="0"/>
              <a:t>, </a:t>
            </a:r>
            <a:r>
              <a:rPr lang="ko-KR" altLang="en-US" dirty="0"/>
              <a:t>이러한 증거는 곧 다음 교육을 위한 의사결정의 기초자료로 활용된다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dirty="0" smtClean="0"/>
              <a:t>평가는 </a:t>
            </a:r>
            <a:r>
              <a:rPr lang="ko-KR" altLang="en-US" dirty="0"/>
              <a:t>청소년의 학습과 발달을 지원하기 위한 것이고</a:t>
            </a:r>
            <a:r>
              <a:rPr lang="en-US" altLang="ko-KR" dirty="0"/>
              <a:t>, </a:t>
            </a:r>
            <a:r>
              <a:rPr lang="ko-KR" altLang="en-US" dirty="0"/>
              <a:t>더욱 적절하고 효과적인 교육의 방법을 탐색하고 처치하기 위한 것이며</a:t>
            </a:r>
            <a:r>
              <a:rPr lang="en-US" altLang="ko-KR" dirty="0"/>
              <a:t>, </a:t>
            </a:r>
            <a:r>
              <a:rPr lang="ko-KR" altLang="en-US" dirty="0"/>
              <a:t>청소년과 지도자 모두에게 적절한 피드백을 제공하기 위한 것이다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130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endParaRPr lang="en-US" altLang="ko-KR" dirty="0" smtClean="0"/>
          </a:p>
          <a:p>
            <a:pPr marL="0" indent="0" algn="ctr" fontAlgn="base">
              <a:buNone/>
            </a:pPr>
            <a:endParaRPr lang="en-US" altLang="ko-KR" dirty="0" smtClean="0"/>
          </a:p>
          <a:p>
            <a:pPr marL="0" indent="0" algn="ctr" fontAlgn="base">
              <a:buNone/>
            </a:pPr>
            <a:r>
              <a:rPr lang="ko-KR" altLang="en-US" sz="7200" dirty="0" smtClean="0">
                <a:latin typeface="HY엽서L" pitchFamily="18" charset="-127"/>
                <a:ea typeface="HY엽서L" pitchFamily="18" charset="-127"/>
              </a:rPr>
              <a:t>감사합니다</a:t>
            </a:r>
            <a:r>
              <a:rPr lang="en-US" altLang="ko-KR" sz="7200" dirty="0" smtClean="0">
                <a:latin typeface="HY강M" pitchFamily="18" charset="-127"/>
                <a:ea typeface="HY강M" pitchFamily="18" charset="-127"/>
              </a:rPr>
              <a:t> ~</a:t>
            </a:r>
            <a:r>
              <a:rPr lang="en-US" altLang="ko-KR" sz="7200" dirty="0" smtClean="0"/>
              <a:t> </a:t>
            </a:r>
            <a:r>
              <a:rPr lang="ko-KR" altLang="en-US" sz="8000" dirty="0" smtClean="0">
                <a:solidFill>
                  <a:srgbClr val="FF0000"/>
                </a:solidFill>
              </a:rPr>
              <a:t>♡</a:t>
            </a:r>
            <a:endParaRPr lang="ko-KR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513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1740024"/>
          </a:xfrm>
        </p:spPr>
        <p:txBody>
          <a:bodyPr>
            <a:normAutofit fontScale="62500" lnSpcReduction="20000"/>
          </a:bodyPr>
          <a:lstStyle/>
          <a:p>
            <a:pPr fontAlgn="base">
              <a:lnSpc>
                <a:spcPct val="170000"/>
              </a:lnSpc>
            </a:pPr>
            <a:r>
              <a:rPr lang="ko-KR" altLang="en-US" dirty="0"/>
              <a:t>청소년전문지도사가 </a:t>
            </a:r>
            <a:r>
              <a:rPr lang="ko-KR" altLang="en-US" dirty="0" smtClean="0"/>
              <a:t>청소년을 </a:t>
            </a:r>
            <a:r>
              <a:rPr lang="ko-KR" altLang="en-US" dirty="0"/>
              <a:t>처음 만나는 것에서부터 </a:t>
            </a:r>
            <a:endParaRPr lang="en-US" altLang="ko-KR" dirty="0" smtClean="0"/>
          </a:p>
          <a:p>
            <a:pPr fontAlgn="base">
              <a:lnSpc>
                <a:spcPct val="170000"/>
              </a:lnSpc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시작하여 </a:t>
            </a:r>
            <a:r>
              <a:rPr lang="ko-KR" altLang="en-US" dirty="0"/>
              <a:t>청소년지도의 목적을 달성하고 </a:t>
            </a:r>
            <a:r>
              <a:rPr lang="ko-KR" altLang="en-US" dirty="0" smtClean="0"/>
              <a:t>종결하기까지의 일련의 과정을 거친다</a:t>
            </a:r>
            <a:r>
              <a:rPr lang="en-US" altLang="ko-KR" dirty="0" smtClean="0"/>
              <a:t>.  </a:t>
            </a:r>
            <a:r>
              <a:rPr lang="ko-KR" altLang="en-US" u="sng" dirty="0" smtClean="0"/>
              <a:t>청소년지도는 계속적인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결정</a:t>
            </a:r>
            <a:r>
              <a:rPr lang="ko-KR" altLang="en-US" u="sng" dirty="0" smtClean="0"/>
              <a:t>과 </a:t>
            </a:r>
            <a:r>
              <a:rPr lang="ko-KR" altLang="en-US" b="1" u="sng" dirty="0" smtClean="0">
                <a:solidFill>
                  <a:srgbClr val="FF0000"/>
                </a:solidFill>
              </a:rPr>
              <a:t>수정</a:t>
            </a:r>
            <a:r>
              <a:rPr lang="ko-KR" altLang="en-US" u="sng" dirty="0" smtClean="0"/>
              <a:t>의 과정</a:t>
            </a:r>
          </a:p>
          <a:p>
            <a:pPr fontAlgn="base">
              <a:lnSpc>
                <a:spcPct val="170000"/>
              </a:lnSpc>
              <a:buNone/>
            </a:pPr>
            <a:endParaRPr lang="ko-KR" altLang="en-US" dirty="0" smtClean="0"/>
          </a:p>
          <a:p>
            <a:pPr algn="just">
              <a:lnSpc>
                <a:spcPct val="80000"/>
              </a:lnSpc>
            </a:pPr>
            <a:endParaRPr lang="de-DE" altLang="ko-KR" dirty="0" smtClean="0">
              <a:ea typeface="굴림" charset="-127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785786" y="3140968"/>
            <a:ext cx="7572428" cy="3349582"/>
            <a:chOff x="1000100" y="3140968"/>
            <a:chExt cx="7572428" cy="3349582"/>
          </a:xfrm>
        </p:grpSpPr>
        <p:grpSp>
          <p:nvGrpSpPr>
            <p:cNvPr id="21" name="그룹 18"/>
            <p:cNvGrpSpPr/>
            <p:nvPr/>
          </p:nvGrpSpPr>
          <p:grpSpPr>
            <a:xfrm>
              <a:off x="1000100" y="4993020"/>
              <a:ext cx="7572428" cy="571503"/>
              <a:chOff x="1000100" y="5500702"/>
              <a:chExt cx="7572428" cy="571503"/>
            </a:xfrm>
          </p:grpSpPr>
          <p:sp>
            <p:nvSpPr>
              <p:cNvPr id="22" name="직사각형 21"/>
              <p:cNvSpPr/>
              <p:nvPr/>
            </p:nvSpPr>
            <p:spPr>
              <a:xfrm>
                <a:off x="1500166" y="5500702"/>
                <a:ext cx="6572296" cy="57150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직사각형 22"/>
              <p:cNvSpPr/>
              <p:nvPr/>
            </p:nvSpPr>
            <p:spPr>
              <a:xfrm>
                <a:off x="1000100" y="5572140"/>
                <a:ext cx="757242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ts val="0"/>
                  </a:spcBef>
                </a:pPr>
                <a:r>
                  <a:rPr lang="ko-KR" altLang="en-US" sz="2400" dirty="0">
                    <a:solidFill>
                      <a:srgbClr val="000000"/>
                    </a:solidFill>
                    <a:latin typeface="HY동녘B" pitchFamily="18" charset="-127"/>
                    <a:ea typeface="HY동녘B" pitchFamily="18" charset="-127"/>
                  </a:rPr>
                  <a:t>중간단계</a:t>
                </a:r>
              </a:p>
            </p:txBody>
          </p:sp>
        </p:grpSp>
        <p:grpSp>
          <p:nvGrpSpPr>
            <p:cNvPr id="24" name="그룹 16"/>
            <p:cNvGrpSpPr/>
            <p:nvPr/>
          </p:nvGrpSpPr>
          <p:grpSpPr>
            <a:xfrm>
              <a:off x="1500166" y="3140968"/>
              <a:ext cx="6572296" cy="500066"/>
              <a:chOff x="1500166" y="3508418"/>
              <a:chExt cx="6572296" cy="500066"/>
            </a:xfrm>
          </p:grpSpPr>
          <p:sp>
            <p:nvSpPr>
              <p:cNvPr id="25" name="직사각형 24"/>
              <p:cNvSpPr/>
              <p:nvPr/>
            </p:nvSpPr>
            <p:spPr>
              <a:xfrm>
                <a:off x="1500166" y="3508418"/>
                <a:ext cx="6572296" cy="50006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직사각형 25"/>
              <p:cNvSpPr/>
              <p:nvPr/>
            </p:nvSpPr>
            <p:spPr>
              <a:xfrm>
                <a:off x="4078428" y="3508418"/>
                <a:ext cx="14157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2400" dirty="0">
                    <a:solidFill>
                      <a:srgbClr val="000000"/>
                    </a:solidFill>
                    <a:latin typeface="HY동녘B" pitchFamily="18" charset="-127"/>
                    <a:ea typeface="HY동녘B" pitchFamily="18" charset="-127"/>
                  </a:rPr>
                  <a:t>사전단계</a:t>
                </a:r>
              </a:p>
            </p:txBody>
          </p:sp>
        </p:grpSp>
        <p:sp>
          <p:nvSpPr>
            <p:cNvPr id="27" name="아래쪽 화살표 26"/>
            <p:cNvSpPr/>
            <p:nvPr/>
          </p:nvSpPr>
          <p:spPr>
            <a:xfrm>
              <a:off x="4179091" y="3746857"/>
              <a:ext cx="1214446" cy="214314"/>
            </a:xfrm>
            <a:prstGeom prst="down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아래쪽 화살표 27"/>
            <p:cNvSpPr/>
            <p:nvPr/>
          </p:nvSpPr>
          <p:spPr>
            <a:xfrm>
              <a:off x="4179091" y="4672883"/>
              <a:ext cx="1214446" cy="214314"/>
            </a:xfrm>
            <a:prstGeom prst="down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9" name="그룹 17"/>
            <p:cNvGrpSpPr/>
            <p:nvPr/>
          </p:nvGrpSpPr>
          <p:grpSpPr>
            <a:xfrm>
              <a:off x="1500166" y="4066994"/>
              <a:ext cx="6572296" cy="500066"/>
              <a:chOff x="1500166" y="4509120"/>
              <a:chExt cx="6572296" cy="500066"/>
            </a:xfrm>
          </p:grpSpPr>
          <p:sp>
            <p:nvSpPr>
              <p:cNvPr id="30" name="직사각형 29"/>
              <p:cNvSpPr/>
              <p:nvPr/>
            </p:nvSpPr>
            <p:spPr>
              <a:xfrm>
                <a:off x="1500166" y="4509120"/>
                <a:ext cx="6572296" cy="50006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>
                <a:off x="4078428" y="4509120"/>
                <a:ext cx="14157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o-KR" altLang="en-US" sz="2400" dirty="0">
                    <a:solidFill>
                      <a:srgbClr val="000000"/>
                    </a:solidFill>
                    <a:latin typeface="HY동녘B" pitchFamily="18" charset="-127"/>
                    <a:ea typeface="HY동녘B" pitchFamily="18" charset="-127"/>
                  </a:rPr>
                  <a:t>초기단계</a:t>
                </a:r>
              </a:p>
            </p:txBody>
          </p:sp>
        </p:grpSp>
        <p:sp>
          <p:nvSpPr>
            <p:cNvPr id="32" name="아래쪽 화살표 31"/>
            <p:cNvSpPr/>
            <p:nvPr/>
          </p:nvSpPr>
          <p:spPr>
            <a:xfrm>
              <a:off x="4179091" y="5670346"/>
              <a:ext cx="1214446" cy="214314"/>
            </a:xfrm>
            <a:prstGeom prst="downArrow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3" name="그룹 19"/>
            <p:cNvGrpSpPr/>
            <p:nvPr/>
          </p:nvGrpSpPr>
          <p:grpSpPr>
            <a:xfrm>
              <a:off x="1500166" y="5990484"/>
              <a:ext cx="6572296" cy="500066"/>
              <a:chOff x="1500166" y="6357934"/>
              <a:chExt cx="6572296" cy="500066"/>
            </a:xfrm>
          </p:grpSpPr>
          <p:sp>
            <p:nvSpPr>
              <p:cNvPr id="34" name="직사각형 33"/>
              <p:cNvSpPr/>
              <p:nvPr/>
            </p:nvSpPr>
            <p:spPr>
              <a:xfrm>
                <a:off x="1500166" y="6357934"/>
                <a:ext cx="6572296" cy="50006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사각형 34"/>
              <p:cNvSpPr/>
              <p:nvPr/>
            </p:nvSpPr>
            <p:spPr>
              <a:xfrm>
                <a:off x="4078428" y="6357934"/>
                <a:ext cx="141577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ko-KR" altLang="en-US" sz="2400" dirty="0">
                    <a:solidFill>
                      <a:srgbClr val="000000"/>
                    </a:solidFill>
                    <a:latin typeface="HY동녘B" pitchFamily="18" charset="-127"/>
                    <a:ea typeface="HY동녘B" pitchFamily="18" charset="-127"/>
                  </a:rPr>
                  <a:t>종결단계</a:t>
                </a:r>
              </a:p>
            </p:txBody>
          </p:sp>
        </p:grpSp>
      </p:grpSp>
      <p:sp>
        <p:nvSpPr>
          <p:cNvPr id="41" name="직사각형 40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Rectangle 2"/>
          <p:cNvSpPr txBox="1">
            <a:spLocks noChangeArrowheads="1"/>
          </p:cNvSpPr>
          <p:nvPr/>
        </p:nvSpPr>
        <p:spPr>
          <a:xfrm>
            <a:off x="95091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1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사전단계</a:t>
            </a:r>
            <a:r>
              <a:rPr kumimoji="0" lang="en-US" altLang="ko-K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ko-KR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계획단계</a:t>
            </a:r>
            <a:r>
              <a:rPr kumimoji="0" lang="en-US" altLang="ko-K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1216" y="404664"/>
            <a:ext cx="2602632" cy="634082"/>
          </a:xfrm>
        </p:spPr>
        <p:txBody>
          <a:bodyPr>
            <a:normAutofit/>
          </a:bodyPr>
          <a:lstStyle/>
          <a:p>
            <a:pPr marL="800100" indent="-800100" algn="l"/>
            <a:r>
              <a:rPr lang="ko-KR" altLang="en-US" sz="3200" i="1" dirty="0" smtClean="0"/>
              <a:t>청소년지도</a:t>
            </a:r>
            <a:endParaRPr lang="ko-KR" altLang="de-DE" sz="4000" b="1" i="1" dirty="0" smtClean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104456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altLang="ko-KR" sz="4000" dirty="0">
                <a:latin typeface="+mj-lt"/>
                <a:ea typeface="+mj-ea"/>
                <a:cs typeface="+mj-cs"/>
              </a:rPr>
              <a:t>1) </a:t>
            </a:r>
            <a:r>
              <a:rPr lang="ko-KR" altLang="en-US" sz="4000" dirty="0">
                <a:latin typeface="+mj-lt"/>
                <a:ea typeface="+mj-ea"/>
                <a:cs typeface="+mj-cs"/>
              </a:rPr>
              <a:t>지도목표의 설정 </a:t>
            </a:r>
            <a:endParaRPr lang="en-US" altLang="ko-KR" sz="4000" dirty="0">
              <a:latin typeface="+mj-lt"/>
              <a:ea typeface="+mj-ea"/>
              <a:cs typeface="+mj-cs"/>
            </a:endParaRPr>
          </a:p>
          <a:p>
            <a:pPr fontAlgn="base">
              <a:buNone/>
            </a:pPr>
            <a:r>
              <a:rPr lang="en-US" altLang="ko-KR" sz="2800" dirty="0"/>
              <a:t> 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일반적인 </a:t>
            </a:r>
            <a:r>
              <a:rPr lang="ko-KR" altLang="en-US" sz="2800" dirty="0"/>
              <a:t>목적</a:t>
            </a:r>
            <a:r>
              <a:rPr lang="en-US" altLang="ko-KR" sz="2800" dirty="0"/>
              <a:t>, </a:t>
            </a:r>
            <a:r>
              <a:rPr lang="ko-KR" altLang="en-US" sz="2800" dirty="0"/>
              <a:t>프로그램 목표</a:t>
            </a:r>
            <a:r>
              <a:rPr lang="en-US" altLang="ko-KR" sz="2800" dirty="0"/>
              <a:t>, </a:t>
            </a:r>
            <a:r>
              <a:rPr lang="ko-KR" altLang="en-US" sz="2800" dirty="0" err="1"/>
              <a:t>단시지도</a:t>
            </a:r>
            <a:r>
              <a:rPr lang="ko-KR" altLang="en-US" sz="2800" dirty="0"/>
              <a:t> </a:t>
            </a:r>
            <a:r>
              <a:rPr lang="ko-KR" altLang="en-US" sz="2800" dirty="0" smtClean="0"/>
              <a:t>목표</a:t>
            </a:r>
            <a:endParaRPr lang="en-US" altLang="ko-KR" sz="2800" dirty="0" smtClean="0"/>
          </a:p>
          <a:p>
            <a:pPr fontAlgn="base">
              <a:buNone/>
            </a:pPr>
            <a:endParaRPr lang="en-US" altLang="ko-KR" dirty="0" smtClean="0"/>
          </a:p>
          <a:p>
            <a:pPr algn="just">
              <a:lnSpc>
                <a:spcPct val="80000"/>
              </a:lnSpc>
              <a:buNone/>
            </a:pPr>
            <a:r>
              <a:rPr lang="en-US" altLang="ko-KR" b="1" dirty="0"/>
              <a:t>1. </a:t>
            </a:r>
            <a:r>
              <a:rPr lang="en-US" altLang="ko-KR" b="1" dirty="0" err="1"/>
              <a:t>지도목표</a:t>
            </a:r>
            <a:endParaRPr lang="en-US" altLang="ko-KR" b="1" dirty="0"/>
          </a:p>
          <a:p>
            <a:pPr lvl="0" fontAlgn="base">
              <a:buNone/>
            </a:pPr>
            <a:endParaRPr lang="en-US" altLang="ko-KR" sz="1600" dirty="0" smtClean="0"/>
          </a:p>
          <a:p>
            <a:pPr lvl="0"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일반적 지도목표</a:t>
            </a:r>
            <a:r>
              <a:rPr lang="en-US" altLang="ko-KR" dirty="0" smtClean="0"/>
              <a:t>: </a:t>
            </a:r>
            <a:r>
              <a:rPr lang="ko-KR" altLang="en-US" dirty="0" smtClean="0"/>
              <a:t>추상적</a:t>
            </a:r>
            <a:r>
              <a:rPr lang="en-US" altLang="ko-KR" dirty="0" smtClean="0"/>
              <a:t>,</a:t>
            </a:r>
            <a:r>
              <a:rPr lang="ko-KR" altLang="en-US" dirty="0" smtClean="0"/>
              <a:t> 포괄적</a:t>
            </a:r>
          </a:p>
          <a:p>
            <a:pPr lvl="0" fontAlgn="base">
              <a:buNone/>
            </a:pPr>
            <a:r>
              <a:rPr lang="ko-KR" altLang="en-US" dirty="0" smtClean="0"/>
              <a:t>  </a:t>
            </a:r>
            <a:r>
              <a:rPr lang="en-US" altLang="ko-KR" dirty="0" smtClean="0"/>
              <a:t>- </a:t>
            </a:r>
            <a:r>
              <a:rPr lang="ko-KR" altLang="en-US" dirty="0" smtClean="0"/>
              <a:t>구체적 </a:t>
            </a:r>
            <a:r>
              <a:rPr lang="ko-KR" altLang="en-US" dirty="0"/>
              <a:t>지도목표</a:t>
            </a:r>
            <a:r>
              <a:rPr lang="en-US" altLang="ko-KR" dirty="0"/>
              <a:t>: </a:t>
            </a:r>
            <a:r>
              <a:rPr lang="ko-KR" altLang="en-US" dirty="0" smtClean="0"/>
              <a:t>구체적</a:t>
            </a:r>
            <a:r>
              <a:rPr lang="en-US" altLang="ko-KR" dirty="0" smtClean="0"/>
              <a:t>,</a:t>
            </a:r>
            <a:r>
              <a:rPr lang="ko-KR" altLang="en-US" dirty="0" smtClean="0"/>
              <a:t> 명시적</a:t>
            </a:r>
            <a:endParaRPr lang="ko-KR" altLang="en-US" dirty="0"/>
          </a:p>
          <a:p>
            <a:pPr algn="just">
              <a:lnSpc>
                <a:spcPct val="80000"/>
              </a:lnSpc>
              <a:buNone/>
            </a:pPr>
            <a:endParaRPr lang="de-DE" altLang="ko-KR" dirty="0" smtClean="0">
              <a:ea typeface="굴림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104456"/>
          </a:xfrm>
        </p:spPr>
        <p:txBody>
          <a:bodyPr>
            <a:normAutofit/>
          </a:bodyPr>
          <a:lstStyle/>
          <a:p>
            <a:pPr fontAlgn="base">
              <a:buNone/>
            </a:pPr>
            <a:endParaRPr lang="ko-KR" altLang="en-US" dirty="0"/>
          </a:p>
          <a:p>
            <a:pPr fontAlgn="base">
              <a:buNone/>
            </a:pPr>
            <a:r>
              <a:rPr lang="ko-KR" altLang="en-US" dirty="0" smtClean="0"/>
              <a:t>① 외현적 </a:t>
            </a:r>
            <a:r>
              <a:rPr lang="ko-KR" altLang="en-US" dirty="0"/>
              <a:t>행동</a:t>
            </a:r>
            <a:r>
              <a:rPr lang="en-US" altLang="ko-KR" dirty="0"/>
              <a:t>(overt behavior</a:t>
            </a:r>
            <a:r>
              <a:rPr lang="en-US" altLang="ko-KR" dirty="0" smtClean="0"/>
              <a:t>)</a:t>
            </a:r>
          </a:p>
          <a:p>
            <a:pPr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관찰될 </a:t>
            </a:r>
            <a:r>
              <a:rPr lang="ko-KR" altLang="en-US" dirty="0"/>
              <a:t>수 있는 행동으로 </a:t>
            </a:r>
            <a:r>
              <a:rPr lang="ko-KR" altLang="en-US" dirty="0" smtClean="0"/>
              <a:t>표현</a:t>
            </a:r>
            <a:endParaRPr lang="en-US" altLang="ko-KR" dirty="0" smtClean="0"/>
          </a:p>
          <a:p>
            <a:pPr fontAlgn="base">
              <a:buNone/>
            </a:pPr>
            <a:endParaRPr lang="ko-KR" altLang="en-US" dirty="0"/>
          </a:p>
          <a:p>
            <a:pPr fontAlgn="base">
              <a:buNone/>
            </a:pPr>
            <a:r>
              <a:rPr lang="ko-KR" altLang="en-US" dirty="0" smtClean="0"/>
              <a:t>② 학습자의 </a:t>
            </a:r>
            <a:r>
              <a:rPr lang="ko-KR" altLang="en-US" dirty="0"/>
              <a:t>행동으로 </a:t>
            </a:r>
            <a:r>
              <a:rPr lang="ko-KR" altLang="en-US" dirty="0" smtClean="0"/>
              <a:t>묘사</a:t>
            </a:r>
            <a:endParaRPr lang="en-US" altLang="ko-KR" dirty="0" smtClean="0"/>
          </a:p>
          <a:p>
            <a:pPr fontAlgn="base">
              <a:buNone/>
            </a:pPr>
            <a:endParaRPr lang="ko-KR" altLang="en-US" dirty="0"/>
          </a:p>
          <a:p>
            <a:pPr algn="just">
              <a:lnSpc>
                <a:spcPct val="80000"/>
              </a:lnSpc>
              <a:buNone/>
            </a:pPr>
            <a:r>
              <a:rPr lang="ko-KR" altLang="en-US" dirty="0" smtClean="0"/>
              <a:t>③ 도착점 </a:t>
            </a:r>
            <a:r>
              <a:rPr lang="ko-KR" altLang="en-US" dirty="0"/>
              <a:t>행동으로 진술</a:t>
            </a:r>
          </a:p>
          <a:p>
            <a:pPr algn="just">
              <a:lnSpc>
                <a:spcPct val="80000"/>
              </a:lnSpc>
              <a:buNone/>
            </a:pPr>
            <a:endParaRPr lang="de-DE" altLang="ko-KR" dirty="0" smtClean="0">
              <a:ea typeface="굴림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104456"/>
          </a:xfrm>
        </p:spPr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en-US" altLang="ko-KR" b="1" dirty="0"/>
              <a:t>2. </a:t>
            </a:r>
            <a:r>
              <a:rPr lang="ko-KR" altLang="en-US" b="1" dirty="0"/>
              <a:t>청소년에게 의미 있는 것</a:t>
            </a:r>
          </a:p>
          <a:p>
            <a:pPr fontAlgn="base">
              <a:buNone/>
            </a:pP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※ </a:t>
            </a:r>
            <a:r>
              <a:rPr lang="ko-KR" altLang="en-US" dirty="0"/>
              <a:t>목표의 의미성</a:t>
            </a:r>
            <a:r>
              <a:rPr lang="en-US" altLang="ko-KR" dirty="0"/>
              <a:t>(meaningfulness)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</a:t>
            </a:r>
            <a:endParaRPr lang="en-US" altLang="ko-KR" sz="1200" dirty="0" smtClean="0"/>
          </a:p>
          <a:p>
            <a:pPr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청소년의 직접적 </a:t>
            </a:r>
            <a:r>
              <a:rPr lang="en-US" altLang="ko-KR" dirty="0" smtClean="0"/>
              <a:t>· </a:t>
            </a:r>
            <a:r>
              <a:rPr lang="ko-KR" altLang="en-US" dirty="0" smtClean="0"/>
              <a:t>장기적 </a:t>
            </a:r>
            <a:r>
              <a:rPr lang="ko-KR" altLang="en-US" dirty="0"/>
              <a:t>생활설계에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도움이 </a:t>
            </a:r>
            <a:r>
              <a:rPr lang="ko-KR" altLang="en-US" dirty="0"/>
              <a:t>되어야 한다는 </a:t>
            </a:r>
            <a:r>
              <a:rPr lang="ko-KR" altLang="en-US" dirty="0" smtClean="0"/>
              <a:t>것 </a:t>
            </a:r>
            <a:endParaRPr lang="en-US" altLang="ko-KR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현재 </a:t>
            </a:r>
            <a:r>
              <a:rPr lang="ko-KR" altLang="en-US" dirty="0" err="1"/>
              <a:t>준비도에</a:t>
            </a:r>
            <a:r>
              <a:rPr lang="ko-KR" altLang="en-US" dirty="0"/>
              <a:t> 비추어 성취 가능한 </a:t>
            </a:r>
            <a:r>
              <a:rPr lang="ko-KR" altLang="en-US" dirty="0" smtClean="0"/>
              <a:t> 것</a:t>
            </a:r>
            <a:endParaRPr lang="ko-KR" altLang="en-US" dirty="0"/>
          </a:p>
          <a:p>
            <a:pPr algn="just">
              <a:lnSpc>
                <a:spcPct val="80000"/>
              </a:lnSpc>
              <a:buNone/>
            </a:pPr>
            <a:endParaRPr lang="de-DE" altLang="ko-KR" dirty="0" smtClean="0">
              <a:ea typeface="굴림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 fontScale="77500" lnSpcReduction="20000"/>
          </a:bodyPr>
          <a:lstStyle/>
          <a:p>
            <a:pPr marL="742950" indent="-742950" fontAlgn="base">
              <a:buNone/>
            </a:pPr>
            <a:r>
              <a:rPr lang="en-US" altLang="ko-KR" sz="5200" dirty="0"/>
              <a:t>2) </a:t>
            </a:r>
            <a:r>
              <a:rPr lang="en-US" altLang="ko-KR" sz="5200" dirty="0" err="1"/>
              <a:t>청소년</a:t>
            </a:r>
            <a:r>
              <a:rPr lang="en-US" altLang="ko-KR" sz="5200" dirty="0"/>
              <a:t> </a:t>
            </a:r>
            <a:r>
              <a:rPr lang="en-US" altLang="ko-KR" sz="5200" dirty="0" err="1"/>
              <a:t>특성의</a:t>
            </a:r>
            <a:r>
              <a:rPr lang="en-US" altLang="ko-KR" sz="5200" dirty="0"/>
              <a:t> </a:t>
            </a:r>
            <a:r>
              <a:rPr lang="en-US" altLang="ko-KR" sz="5200" dirty="0" err="1"/>
              <a:t>진단</a:t>
            </a:r>
            <a:endParaRPr lang="en-US" altLang="ko-KR" sz="5200" dirty="0"/>
          </a:p>
          <a:p>
            <a:pPr fontAlgn="base">
              <a:lnSpc>
                <a:spcPct val="120000"/>
              </a:lnSpc>
              <a:buNone/>
            </a:pPr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dirty="0"/>
              <a:t>훌륭한 지도활동은 청소년들이 ‘어디’에 있는지를 </a:t>
            </a:r>
            <a:endParaRPr lang="en-US" altLang="ko-KR" dirty="0" smtClean="0"/>
          </a:p>
          <a:p>
            <a:pPr fontAlgn="base">
              <a:lnSpc>
                <a:spcPct val="120000"/>
              </a:lnSpc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아는 </a:t>
            </a:r>
            <a:r>
              <a:rPr lang="ko-KR" altLang="en-US" dirty="0"/>
              <a:t>것에서 시작된다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>
              <a:lnSpc>
                <a:spcPct val="120000"/>
              </a:lnSpc>
            </a:pPr>
            <a:endParaRPr lang="en-US" altLang="ko-KR" sz="1300" dirty="0"/>
          </a:p>
          <a:p>
            <a:pPr fontAlgn="base">
              <a:lnSpc>
                <a:spcPct val="120000"/>
              </a:lnSpc>
            </a:pPr>
            <a:r>
              <a:rPr lang="ko-KR" altLang="en-US" dirty="0"/>
              <a:t>지도활동이 시작되기 전에 지도의 대상이 되는 </a:t>
            </a:r>
            <a:endParaRPr lang="en-US" altLang="ko-KR" dirty="0" smtClean="0"/>
          </a:p>
          <a:p>
            <a:pPr fontAlgn="base">
              <a:lnSpc>
                <a:spcPct val="120000"/>
              </a:lnSpc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표적집단</a:t>
            </a:r>
            <a:r>
              <a:rPr lang="en-US" altLang="ko-KR" dirty="0"/>
              <a:t>(target population) </a:t>
            </a:r>
            <a:r>
              <a:rPr lang="ko-KR" altLang="en-US" dirty="0"/>
              <a:t>청소년들의 </a:t>
            </a:r>
            <a:r>
              <a:rPr lang="ko-KR" altLang="en-US" dirty="0" smtClean="0"/>
              <a:t>특성</a:t>
            </a:r>
            <a:r>
              <a:rPr lang="en-US" altLang="ko-KR" dirty="0" smtClean="0"/>
              <a:t>       </a:t>
            </a:r>
            <a:r>
              <a:rPr lang="ko-KR" altLang="en-US" dirty="0" smtClean="0"/>
              <a:t>즉 과거 </a:t>
            </a:r>
            <a:r>
              <a:rPr lang="ko-KR" altLang="en-US" dirty="0"/>
              <a:t>경험의 종류</a:t>
            </a:r>
            <a:r>
              <a:rPr lang="en-US" altLang="ko-KR" dirty="0"/>
              <a:t>, </a:t>
            </a:r>
            <a:r>
              <a:rPr lang="ko-KR" altLang="en-US" dirty="0"/>
              <a:t>그들의 적성</a:t>
            </a:r>
            <a:r>
              <a:rPr lang="en-US" altLang="ko-KR" dirty="0"/>
              <a:t>, </a:t>
            </a:r>
            <a:r>
              <a:rPr lang="ko-KR" altLang="en-US" dirty="0"/>
              <a:t>준비도</a:t>
            </a:r>
            <a:r>
              <a:rPr lang="en-US" altLang="ko-KR" dirty="0"/>
              <a:t>, </a:t>
            </a:r>
            <a:r>
              <a:rPr lang="ko-KR" altLang="en-US" dirty="0"/>
              <a:t>욕구</a:t>
            </a:r>
            <a:r>
              <a:rPr lang="en-US" altLang="ko-KR" dirty="0"/>
              <a:t>,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흥미</a:t>
            </a:r>
            <a:r>
              <a:rPr lang="en-US" altLang="ko-KR" dirty="0"/>
              <a:t>, </a:t>
            </a:r>
            <a:r>
              <a:rPr lang="ko-KR" altLang="en-US" dirty="0"/>
              <a:t>동기상태 등을 먼저 진단한다</a:t>
            </a:r>
            <a:r>
              <a:rPr lang="en-US" altLang="ko-KR" dirty="0" smtClean="0"/>
              <a:t>.</a:t>
            </a:r>
          </a:p>
          <a:p>
            <a:pPr fontAlgn="base">
              <a:lnSpc>
                <a:spcPct val="120000"/>
              </a:lnSpc>
            </a:pPr>
            <a:endParaRPr lang="ko-KR" altLang="en-US" sz="1300" dirty="0"/>
          </a:p>
          <a:p>
            <a:pPr fontAlgn="base">
              <a:lnSpc>
                <a:spcPct val="120000"/>
              </a:lnSpc>
            </a:pPr>
            <a:r>
              <a:rPr lang="en-US" altLang="ko-KR" dirty="0"/>
              <a:t>-&gt; </a:t>
            </a:r>
            <a:r>
              <a:rPr lang="ko-KR" altLang="en-US" dirty="0"/>
              <a:t>지도의 </a:t>
            </a:r>
            <a:r>
              <a:rPr lang="ko-KR" altLang="en-US" b="1" dirty="0">
                <a:solidFill>
                  <a:srgbClr val="FF0000"/>
                </a:solidFill>
              </a:rPr>
              <a:t>효율성</a:t>
            </a:r>
            <a:r>
              <a:rPr lang="ko-KR" altLang="en-US" dirty="0"/>
              <a:t>과 </a:t>
            </a:r>
            <a:r>
              <a:rPr lang="ko-KR" altLang="en-US" b="1" dirty="0" err="1">
                <a:solidFill>
                  <a:srgbClr val="FF0000"/>
                </a:solidFill>
              </a:rPr>
              <a:t>매력성</a:t>
            </a:r>
            <a:r>
              <a:rPr lang="ko-KR" altLang="en-US" dirty="0" err="1"/>
              <a:t>을</a:t>
            </a:r>
            <a:r>
              <a:rPr lang="ko-KR" altLang="en-US" dirty="0"/>
              <a:t> 향상시킬 수 있는 </a:t>
            </a:r>
            <a:r>
              <a:rPr lang="ko-KR" altLang="en-US" dirty="0" smtClean="0"/>
              <a:t>     </a:t>
            </a:r>
            <a:endParaRPr lang="en-US" altLang="ko-KR" dirty="0" smtClean="0"/>
          </a:p>
          <a:p>
            <a:pPr fontAlgn="base">
              <a:lnSpc>
                <a:spcPct val="120000"/>
              </a:lnSpc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중요정보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8137276" cy="4968552"/>
          </a:xfrm>
        </p:spPr>
        <p:txBody>
          <a:bodyPr>
            <a:normAutofit fontScale="85000" lnSpcReduction="10000"/>
          </a:bodyPr>
          <a:lstStyle/>
          <a:p>
            <a:pPr marL="742950" indent="-742950" fontAlgn="base">
              <a:buNone/>
            </a:pPr>
            <a:r>
              <a:rPr lang="en-US" altLang="ko-KR" sz="4800" dirty="0" smtClean="0"/>
              <a:t>※ </a:t>
            </a:r>
            <a:r>
              <a:rPr lang="ko-KR" altLang="en-US" sz="4800" dirty="0"/>
              <a:t>청소년의 </a:t>
            </a:r>
            <a:r>
              <a:rPr lang="ko-KR" altLang="en-US" sz="4800" dirty="0" smtClean="0"/>
              <a:t>특성</a:t>
            </a:r>
            <a:endParaRPr lang="en-US" altLang="ko-KR" sz="4800" dirty="0" smtClean="0"/>
          </a:p>
          <a:p>
            <a:pPr marL="742950" indent="-742950" fontAlgn="base">
              <a:buNone/>
            </a:pPr>
            <a:endParaRPr lang="ko-KR" altLang="en-US" sz="2400" dirty="0"/>
          </a:p>
          <a:p>
            <a:pPr fontAlgn="base">
              <a:buNone/>
            </a:pPr>
            <a:r>
              <a:rPr lang="en-US" altLang="ko-KR" sz="4400" dirty="0"/>
              <a:t>1. </a:t>
            </a:r>
            <a:r>
              <a:rPr lang="ko-KR" altLang="en-US" sz="4400" dirty="0"/>
              <a:t>지적 </a:t>
            </a:r>
            <a:r>
              <a:rPr lang="ko-KR" altLang="en-US" sz="4400" dirty="0" smtClean="0"/>
              <a:t>특성</a:t>
            </a:r>
            <a:endParaRPr lang="en-US" altLang="ko-KR" sz="4400" dirty="0" smtClean="0"/>
          </a:p>
          <a:p>
            <a:pPr fontAlgn="base">
              <a:buFontTx/>
              <a:buChar char="-"/>
            </a:pPr>
            <a:r>
              <a:rPr lang="ko-KR" altLang="en-US" sz="3800" dirty="0" smtClean="0"/>
              <a:t>청소년 </a:t>
            </a:r>
            <a:r>
              <a:rPr lang="ko-KR" altLang="en-US" sz="3800" dirty="0"/>
              <a:t>개인이 지도장면에 끌고 </a:t>
            </a:r>
            <a:r>
              <a:rPr lang="ko-KR" altLang="en-US" sz="3800" dirty="0" smtClean="0"/>
              <a:t>들어오는 </a:t>
            </a:r>
            <a:r>
              <a:rPr lang="ko-KR" altLang="en-US" sz="3800" dirty="0"/>
              <a:t>지적 성질을 띤 </a:t>
            </a:r>
            <a:r>
              <a:rPr lang="ko-KR" altLang="en-US" sz="3800" dirty="0" smtClean="0"/>
              <a:t>과거 </a:t>
            </a:r>
            <a:r>
              <a:rPr lang="ko-KR" altLang="en-US" sz="3800" dirty="0"/>
              <a:t>학습의 </a:t>
            </a:r>
            <a:r>
              <a:rPr lang="ko-KR" altLang="en-US" sz="3800" dirty="0" smtClean="0"/>
              <a:t>누적적 총체</a:t>
            </a:r>
            <a:endParaRPr lang="en-US" altLang="ko-KR" sz="3800" dirty="0" smtClean="0"/>
          </a:p>
          <a:p>
            <a:pPr fontAlgn="base">
              <a:buFontTx/>
              <a:buChar char="-"/>
            </a:pPr>
            <a:endParaRPr lang="ko-KR" altLang="en-US" sz="1600" dirty="0"/>
          </a:p>
          <a:p>
            <a:pPr fontAlgn="base">
              <a:lnSpc>
                <a:spcPct val="170000"/>
              </a:lnSpc>
              <a:buNone/>
            </a:pPr>
            <a:r>
              <a:rPr lang="en-US" altLang="ko-KR" sz="2600" dirty="0"/>
              <a:t>- </a:t>
            </a:r>
            <a:r>
              <a:rPr lang="ko-KR" altLang="en-US" sz="2600" dirty="0"/>
              <a:t>일반 지적 행동 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“</a:t>
            </a:r>
            <a:r>
              <a:rPr lang="ko-KR" altLang="en-US" sz="2600" dirty="0"/>
              <a:t>지능”</a:t>
            </a:r>
            <a:r>
              <a:rPr lang="en-US" altLang="ko-KR" sz="2600" dirty="0"/>
              <a:t>, “</a:t>
            </a:r>
            <a:r>
              <a:rPr lang="ko-KR" altLang="en-US" sz="2600" dirty="0"/>
              <a:t>언어능력”</a:t>
            </a:r>
          </a:p>
          <a:p>
            <a:pPr fontAlgn="base">
              <a:lnSpc>
                <a:spcPct val="170000"/>
              </a:lnSpc>
              <a:buNone/>
            </a:pPr>
            <a:r>
              <a:rPr lang="en-US" altLang="ko-KR" sz="2600" dirty="0" smtClean="0"/>
              <a:t>- </a:t>
            </a:r>
            <a:r>
              <a:rPr lang="ko-KR" altLang="en-US" sz="2600" dirty="0" smtClean="0"/>
              <a:t>특수 </a:t>
            </a:r>
            <a:r>
              <a:rPr lang="ko-KR" altLang="en-US" sz="2600" dirty="0"/>
              <a:t>지적 행동 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“</a:t>
            </a:r>
            <a:r>
              <a:rPr lang="ko-KR" altLang="en-US" sz="2600" dirty="0"/>
              <a:t>컴퓨터의 사전정보나 처리능력” </a:t>
            </a:r>
          </a:p>
          <a:p>
            <a:pPr fontAlgn="base">
              <a:lnSpc>
                <a:spcPct val="170000"/>
              </a:lnSpc>
              <a:buNone/>
            </a:pPr>
            <a:r>
              <a:rPr lang="en-US" altLang="ko-KR" sz="2600" dirty="0" smtClean="0"/>
              <a:t>- </a:t>
            </a:r>
            <a:r>
              <a:rPr lang="ko-KR" altLang="en-US" sz="2600" dirty="0" err="1" smtClean="0"/>
              <a:t>준일반</a:t>
            </a:r>
            <a:r>
              <a:rPr lang="ko-KR" altLang="en-US" sz="2600" dirty="0" smtClean="0"/>
              <a:t> </a:t>
            </a:r>
            <a:r>
              <a:rPr lang="ko-KR" altLang="en-US" sz="2600" dirty="0"/>
              <a:t>지적 행동 </a:t>
            </a:r>
            <a:r>
              <a:rPr lang="en-US" altLang="ko-KR" sz="2600" dirty="0" smtClean="0"/>
              <a:t>: </a:t>
            </a:r>
            <a:r>
              <a:rPr lang="ko-KR" altLang="en-US" sz="2600" dirty="0" smtClean="0"/>
              <a:t>“</a:t>
            </a:r>
            <a:r>
              <a:rPr lang="ko-KR" altLang="en-US" sz="2600" dirty="0"/>
              <a:t>독해력”</a:t>
            </a:r>
            <a:r>
              <a:rPr lang="en-US" altLang="ko-KR" sz="2600" dirty="0"/>
              <a:t>, “</a:t>
            </a:r>
            <a:r>
              <a:rPr lang="ko-KR" altLang="en-US" sz="2600" dirty="0"/>
              <a:t>수학능력</a:t>
            </a:r>
            <a:r>
              <a:rPr lang="ko-KR" altLang="en-US" sz="2600" dirty="0" smtClean="0"/>
              <a:t>”</a:t>
            </a:r>
            <a:endParaRPr lang="ko-KR" altLang="en-US" sz="2600" dirty="0"/>
          </a:p>
        </p:txBody>
      </p:sp>
      <p:sp>
        <p:nvSpPr>
          <p:cNvPr id="5" name="직사각형 4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8137276" cy="4968552"/>
          </a:xfrm>
        </p:spPr>
        <p:txBody>
          <a:bodyPr>
            <a:normAutofit/>
          </a:bodyPr>
          <a:lstStyle/>
          <a:p>
            <a:pPr marL="742950" indent="-742950" fontAlgn="base">
              <a:buNone/>
            </a:pPr>
            <a:r>
              <a:rPr lang="en-US" altLang="ko-KR" sz="4100" dirty="0" smtClean="0"/>
              <a:t>※ </a:t>
            </a:r>
            <a:r>
              <a:rPr lang="ko-KR" altLang="en-US" sz="4100" dirty="0"/>
              <a:t>청소년의 </a:t>
            </a:r>
            <a:r>
              <a:rPr lang="ko-KR" altLang="en-US" sz="4100" dirty="0" smtClean="0"/>
              <a:t>특성</a:t>
            </a:r>
            <a:endParaRPr lang="en-US" altLang="ko-KR" sz="4100" dirty="0" smtClean="0"/>
          </a:p>
          <a:p>
            <a:pPr marL="742950" indent="-742950" fontAlgn="base">
              <a:buNone/>
            </a:pPr>
            <a:endParaRPr lang="ko-KR" altLang="en-US" sz="2000" dirty="0"/>
          </a:p>
          <a:p>
            <a:pPr fontAlgn="base">
              <a:buNone/>
            </a:pPr>
            <a:r>
              <a:rPr lang="en-US" altLang="ko-KR" sz="3700" dirty="0"/>
              <a:t>2. </a:t>
            </a:r>
            <a:r>
              <a:rPr lang="ko-KR" altLang="en-US" sz="3700" dirty="0"/>
              <a:t>정의적 특성</a:t>
            </a:r>
          </a:p>
          <a:p>
            <a:pPr fontAlgn="base">
              <a:buFontTx/>
              <a:buChar char="-"/>
            </a:pPr>
            <a:r>
              <a:rPr lang="ko-KR" altLang="en-US" sz="3000" dirty="0" smtClean="0"/>
              <a:t>동기</a:t>
            </a:r>
            <a:r>
              <a:rPr lang="en-US" altLang="ko-KR" sz="3000" dirty="0"/>
              <a:t>(Motivation)</a:t>
            </a:r>
            <a:r>
              <a:rPr lang="ko-KR" altLang="en-US" sz="3000" dirty="0"/>
              <a:t>라는 용어로 표현하기도 </a:t>
            </a:r>
            <a:endParaRPr lang="en-US" altLang="ko-KR" sz="3000" dirty="0" smtClean="0"/>
          </a:p>
          <a:p>
            <a:pPr fontAlgn="base">
              <a:buNone/>
            </a:pPr>
            <a:r>
              <a:rPr lang="en-US" altLang="ko-KR" sz="3000" dirty="0"/>
              <a:t> </a:t>
            </a:r>
            <a:r>
              <a:rPr lang="en-US" altLang="ko-KR" sz="3000" dirty="0" smtClean="0"/>
              <a:t>  </a:t>
            </a:r>
            <a:r>
              <a:rPr lang="ko-KR" altLang="en-US" sz="3000" dirty="0" smtClean="0"/>
              <a:t>하지만</a:t>
            </a:r>
            <a:r>
              <a:rPr lang="en-US" altLang="ko-KR" sz="3000" dirty="0"/>
              <a:t>, </a:t>
            </a:r>
            <a:r>
              <a:rPr lang="ko-KR" altLang="en-US" sz="3000" dirty="0"/>
              <a:t>이보다 더 구체적이고 조작적이다</a:t>
            </a:r>
            <a:r>
              <a:rPr lang="en-US" altLang="ko-KR" sz="3000" dirty="0"/>
              <a:t>. </a:t>
            </a:r>
            <a:endParaRPr lang="ko-KR" altLang="en-US" sz="3000" dirty="0"/>
          </a:p>
          <a:p>
            <a:pPr fontAlgn="base">
              <a:buFontTx/>
              <a:buChar char="-"/>
            </a:pPr>
            <a:r>
              <a:rPr lang="en-US" altLang="ko-KR" sz="3000" dirty="0" smtClean="0"/>
              <a:t>Bloom(1976</a:t>
            </a:r>
            <a:r>
              <a:rPr lang="en-US" altLang="ko-KR" sz="3000" dirty="0"/>
              <a:t>)</a:t>
            </a:r>
            <a:r>
              <a:rPr lang="ko-KR" altLang="en-US" sz="3000" dirty="0"/>
              <a:t>은 </a:t>
            </a:r>
            <a:r>
              <a:rPr lang="ko-KR" altLang="en-US" sz="3000" u="sng" dirty="0"/>
              <a:t>‘흥미</a:t>
            </a:r>
            <a:r>
              <a:rPr lang="en-US" altLang="ko-KR" sz="3000" u="sng" dirty="0"/>
              <a:t>, </a:t>
            </a:r>
            <a:r>
              <a:rPr lang="ko-KR" altLang="en-US" sz="3000" u="sng" dirty="0"/>
              <a:t>태도</a:t>
            </a:r>
            <a:r>
              <a:rPr lang="en-US" altLang="ko-KR" sz="3000" u="sng" dirty="0"/>
              <a:t>, </a:t>
            </a:r>
            <a:r>
              <a:rPr lang="ko-KR" altLang="en-US" sz="3000" u="sng" dirty="0"/>
              <a:t>자아관의 복합체</a:t>
            </a:r>
            <a:r>
              <a:rPr lang="ko-KR" altLang="en-US" sz="3000" u="sng" dirty="0" smtClean="0"/>
              <a:t>’</a:t>
            </a:r>
            <a:endParaRPr lang="en-US" altLang="ko-KR" sz="3000" u="sng" dirty="0" smtClean="0"/>
          </a:p>
          <a:p>
            <a:pPr fontAlgn="base">
              <a:buFontTx/>
              <a:buChar char="-"/>
            </a:pPr>
            <a:endParaRPr lang="ko-KR" altLang="en-US" sz="1200" dirty="0"/>
          </a:p>
          <a:p>
            <a:pPr fontAlgn="base">
              <a:buNone/>
            </a:pPr>
            <a:endParaRPr lang="en-US" altLang="ko-KR" sz="2400" dirty="0" smtClean="0"/>
          </a:p>
          <a:p>
            <a:pPr fontAlgn="base">
              <a:buNone/>
            </a:pPr>
            <a:r>
              <a:rPr lang="en-US" altLang="ko-KR" sz="2400" dirty="0" smtClean="0"/>
              <a:t>- </a:t>
            </a:r>
            <a:r>
              <a:rPr lang="ko-KR" altLang="en-US" sz="2400" dirty="0"/>
              <a:t>일반 정의적 특성</a:t>
            </a:r>
            <a:r>
              <a:rPr lang="en-US" altLang="ko-KR" sz="2400" dirty="0"/>
              <a:t>, </a:t>
            </a:r>
            <a:r>
              <a:rPr lang="ko-KR" altLang="en-US" sz="2400" dirty="0" err="1"/>
              <a:t>준일반</a:t>
            </a:r>
            <a:r>
              <a:rPr lang="ko-KR" altLang="en-US" sz="2400" dirty="0"/>
              <a:t> 정의적 특성</a:t>
            </a:r>
            <a:r>
              <a:rPr lang="en-US" altLang="ko-KR" sz="2400" dirty="0"/>
              <a:t>, </a:t>
            </a:r>
            <a:r>
              <a:rPr lang="ko-KR" altLang="en-US" sz="2400" dirty="0"/>
              <a:t>특수 정의적 특성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50912" y="1977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1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사전단계</a:t>
            </a:r>
            <a:r>
              <a:rPr kumimoji="0" lang="en-US" altLang="ko-K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ko-KR" alt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계획단계</a:t>
            </a:r>
            <a:r>
              <a:rPr kumimoji="0" lang="en-US" altLang="ko-KR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338356"/>
            <a:ext cx="9144000" cy="714380"/>
          </a:xfrm>
          <a:prstGeom prst="rect">
            <a:avLst/>
          </a:prstGeom>
          <a:gradFill>
            <a:gsLst>
              <a:gs pos="20000">
                <a:schemeClr val="tx2">
                  <a:lumMod val="40000"/>
                  <a:lumOff val="60000"/>
                </a:schemeClr>
              </a:gs>
              <a:gs pos="7800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50912" y="197768"/>
            <a:ext cx="8229600" cy="1143000"/>
          </a:xfrm>
        </p:spPr>
        <p:txBody>
          <a:bodyPr>
            <a:normAutofit/>
          </a:bodyPr>
          <a:lstStyle/>
          <a:p>
            <a:pPr lvl="0" algn="r">
              <a:lnSpc>
                <a:spcPct val="80000"/>
              </a:lnSpc>
            </a:pPr>
            <a:r>
              <a:rPr lang="ko-KR" altLang="en-US" sz="3200" dirty="0" smtClean="0"/>
              <a:t>  사전단계</a:t>
            </a:r>
            <a:r>
              <a:rPr lang="en-US" altLang="ko-KR" sz="3200" dirty="0"/>
              <a:t>(</a:t>
            </a:r>
            <a:r>
              <a:rPr lang="ko-KR" altLang="en-US" sz="3200" dirty="0"/>
              <a:t>계획단계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412776"/>
            <a:ext cx="7923212" cy="4968552"/>
          </a:xfrm>
        </p:spPr>
        <p:txBody>
          <a:bodyPr>
            <a:normAutofit/>
          </a:bodyPr>
          <a:lstStyle/>
          <a:p>
            <a:pPr marL="742950" indent="-742950" fontAlgn="base">
              <a:buNone/>
            </a:pPr>
            <a:r>
              <a:rPr lang="en-US" altLang="ko-KR" sz="4000" dirty="0" smtClean="0"/>
              <a:t>3</a:t>
            </a:r>
            <a:r>
              <a:rPr lang="en-US" altLang="ko-KR" sz="4000" dirty="0"/>
              <a:t>) </a:t>
            </a:r>
            <a:r>
              <a:rPr lang="ko-KR" altLang="en-US" sz="4000" dirty="0"/>
              <a:t>집단 </a:t>
            </a:r>
            <a:r>
              <a:rPr lang="ko-KR" altLang="en-US" sz="4000" dirty="0" smtClean="0"/>
              <a:t>구성</a:t>
            </a:r>
            <a:endParaRPr lang="en-US" altLang="ko-KR" sz="4000" dirty="0" smtClean="0"/>
          </a:p>
          <a:p>
            <a:pPr marL="742950" indent="-742950" fontAlgn="base">
              <a:buNone/>
            </a:pPr>
            <a:endParaRPr lang="en-US" altLang="ko-KR" sz="1100" dirty="0" smtClean="0"/>
          </a:p>
          <a:p>
            <a:pPr fontAlgn="base">
              <a:buNone/>
            </a:pPr>
            <a:r>
              <a:rPr lang="en-US" altLang="ko-KR" dirty="0" smtClean="0"/>
              <a:t>   (</a:t>
            </a:r>
            <a:r>
              <a:rPr lang="en-US" altLang="ko-KR" dirty="0"/>
              <a:t>1) </a:t>
            </a:r>
            <a:r>
              <a:rPr lang="ko-KR" altLang="en-US" dirty="0"/>
              <a:t>집단의 동질성과 </a:t>
            </a:r>
            <a:r>
              <a:rPr lang="ko-KR" altLang="en-US" dirty="0" smtClean="0"/>
              <a:t>이질성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/>
              <a:t>   (</a:t>
            </a:r>
            <a:r>
              <a:rPr lang="en-US" altLang="ko-KR" dirty="0"/>
              <a:t>2) </a:t>
            </a:r>
            <a:r>
              <a:rPr lang="ko-KR" altLang="en-US" dirty="0"/>
              <a:t>집단의 구조화</a:t>
            </a:r>
          </a:p>
          <a:p>
            <a:pPr fontAlgn="base">
              <a:buNone/>
            </a:pPr>
            <a:r>
              <a:rPr lang="en-US" altLang="ko-KR" dirty="0" smtClean="0"/>
              <a:t>   (</a:t>
            </a:r>
            <a:r>
              <a:rPr lang="en-US" altLang="ko-KR" dirty="0"/>
              <a:t>3) </a:t>
            </a:r>
            <a:r>
              <a:rPr lang="ko-KR" altLang="en-US" dirty="0"/>
              <a:t>집단의 규모</a:t>
            </a:r>
          </a:p>
          <a:p>
            <a:pPr fontAlgn="base">
              <a:buNone/>
            </a:pPr>
            <a:r>
              <a:rPr lang="en-US" altLang="ko-KR" dirty="0" smtClean="0"/>
              <a:t>   (</a:t>
            </a:r>
            <a:r>
              <a:rPr lang="en-US" altLang="ko-KR" dirty="0"/>
              <a:t>4) </a:t>
            </a:r>
            <a:r>
              <a:rPr lang="ko-KR" altLang="en-US" dirty="0"/>
              <a:t>개방집단과 폐쇄집단</a:t>
            </a:r>
          </a:p>
          <a:p>
            <a:pPr fontAlgn="base">
              <a:buNone/>
            </a:pPr>
            <a:endParaRPr lang="en-US" altLang="ko-KR" dirty="0" smtClean="0"/>
          </a:p>
          <a:p>
            <a:pPr fontAlgn="base">
              <a:buNone/>
            </a:pPr>
            <a:r>
              <a:rPr lang="en-US" altLang="ko-KR" sz="4000" dirty="0"/>
              <a:t>4) </a:t>
            </a:r>
            <a:r>
              <a:rPr lang="en-US" altLang="ko-KR" sz="4000" dirty="0" err="1"/>
              <a:t>지도환경의</a:t>
            </a:r>
            <a:r>
              <a:rPr lang="en-US" altLang="ko-KR" sz="4000" dirty="0"/>
              <a:t> </a:t>
            </a:r>
            <a:r>
              <a:rPr lang="en-US" altLang="ko-KR" sz="4000" dirty="0" err="1"/>
              <a:t>준비</a:t>
            </a:r>
            <a:endParaRPr lang="en-US" altLang="ko-KR" sz="4000" dirty="0"/>
          </a:p>
          <a:p>
            <a:pPr fontAlgn="base"/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676</Words>
  <Application>Microsoft Office PowerPoint</Application>
  <PresentationFormat>화면 슬라이드 쇼(4:3)</PresentationFormat>
  <Paragraphs>149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Office 테마</vt:lpstr>
      <vt:lpstr>PowerPoint 프레젠테이션</vt:lpstr>
      <vt:lpstr>청소년지도</vt:lpstr>
      <vt:lpstr>  사전단계(계획단계)</vt:lpstr>
      <vt:lpstr>  사전단계(계획단계)</vt:lpstr>
      <vt:lpstr>  사전단계(계획단계)</vt:lpstr>
      <vt:lpstr>  사전단계(계획단계)</vt:lpstr>
      <vt:lpstr>  사전단계(계획단계)</vt:lpstr>
      <vt:lpstr>PowerPoint 프레젠테이션</vt:lpstr>
      <vt:lpstr>  사전단계(계획단계)</vt:lpstr>
      <vt:lpstr>                                     초기단계</vt:lpstr>
      <vt:lpstr>                                     초기단계</vt:lpstr>
      <vt:lpstr>                                     중간단계</vt:lpstr>
      <vt:lpstr>                                     중간단계</vt:lpstr>
      <vt:lpstr>                                     중간단계</vt:lpstr>
      <vt:lpstr>                                     종결단계</vt:lpstr>
      <vt:lpstr>                                     종결단계</vt:lpstr>
      <vt:lpstr>                                     종결단계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10_ 청소년지도의 단계</dc:title>
  <dc:creator>kimmihwa</dc:creator>
  <cp:lastModifiedBy>1R-01</cp:lastModifiedBy>
  <cp:revision>22</cp:revision>
  <dcterms:created xsi:type="dcterms:W3CDTF">2013-03-29T01:54:44Z</dcterms:created>
  <dcterms:modified xsi:type="dcterms:W3CDTF">2013-04-01T07:59:03Z</dcterms:modified>
</cp:coreProperties>
</file>