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3"/>
  </p:notesMasterIdLst>
  <p:handoutMasterIdLst>
    <p:handoutMasterId r:id="rId64"/>
  </p:handoutMasterIdLst>
  <p:sldIdLst>
    <p:sldId id="279" r:id="rId2"/>
    <p:sldId id="278" r:id="rId3"/>
    <p:sldId id="350" r:id="rId4"/>
    <p:sldId id="263" r:id="rId5"/>
    <p:sldId id="346" r:id="rId6"/>
    <p:sldId id="347" r:id="rId7"/>
    <p:sldId id="287" r:id="rId8"/>
    <p:sldId id="348" r:id="rId9"/>
    <p:sldId id="349" r:id="rId10"/>
    <p:sldId id="351" r:id="rId11"/>
    <p:sldId id="352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366" r:id="rId25"/>
    <p:sldId id="367" r:id="rId26"/>
    <p:sldId id="368" r:id="rId27"/>
    <p:sldId id="370" r:id="rId28"/>
    <p:sldId id="371" r:id="rId29"/>
    <p:sldId id="372" r:id="rId30"/>
    <p:sldId id="385" r:id="rId31"/>
    <p:sldId id="386" r:id="rId32"/>
    <p:sldId id="387" r:id="rId33"/>
    <p:sldId id="373" r:id="rId34"/>
    <p:sldId id="374" r:id="rId35"/>
    <p:sldId id="375" r:id="rId36"/>
    <p:sldId id="376" r:id="rId37"/>
    <p:sldId id="377" r:id="rId38"/>
    <p:sldId id="378" r:id="rId39"/>
    <p:sldId id="379" r:id="rId40"/>
    <p:sldId id="380" r:id="rId41"/>
    <p:sldId id="381" r:id="rId42"/>
    <p:sldId id="382" r:id="rId43"/>
    <p:sldId id="383" r:id="rId44"/>
    <p:sldId id="384" r:id="rId45"/>
    <p:sldId id="388" r:id="rId46"/>
    <p:sldId id="389" r:id="rId47"/>
    <p:sldId id="390" r:id="rId48"/>
    <p:sldId id="391" r:id="rId49"/>
    <p:sldId id="392" r:id="rId50"/>
    <p:sldId id="393" r:id="rId51"/>
    <p:sldId id="394" r:id="rId52"/>
    <p:sldId id="395" r:id="rId53"/>
    <p:sldId id="396" r:id="rId54"/>
    <p:sldId id="397" r:id="rId55"/>
    <p:sldId id="398" r:id="rId56"/>
    <p:sldId id="399" r:id="rId57"/>
    <p:sldId id="288" r:id="rId58"/>
    <p:sldId id="262" r:id="rId59"/>
    <p:sldId id="339" r:id="rId60"/>
    <p:sldId id="314" r:id="rId61"/>
    <p:sldId id="345" r:id="rId6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58" userDrawn="1">
          <p15:clr>
            <a:srgbClr val="A4A3A4"/>
          </p15:clr>
        </p15:guide>
        <p15:guide id="4" pos="5602" userDrawn="1">
          <p15:clr>
            <a:srgbClr val="A4A3A4"/>
          </p15:clr>
        </p15:guide>
        <p15:guide id="5" orient="horz" pos="164" userDrawn="1">
          <p15:clr>
            <a:srgbClr val="A4A3A4"/>
          </p15:clr>
        </p15:guide>
        <p15:guide id="6" orient="horz" pos="41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6577"/>
    <a:srgbClr val="B9E6F8"/>
    <a:srgbClr val="60CBF6"/>
    <a:srgbClr val="6ED0F7"/>
    <a:srgbClr val="3B8BAA"/>
    <a:srgbClr val="AA72D4"/>
    <a:srgbClr val="FFC5DB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1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264" y="448"/>
      </p:cViewPr>
      <p:guideLst>
        <p:guide orient="horz" pos="2183"/>
        <p:guide pos="2880"/>
        <p:guide pos="158"/>
        <p:guide pos="5602"/>
        <p:guide orient="horz" pos="164"/>
        <p:guide orient="horz" pos="415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notesMaster" Target="notesMasters/notesMaster1.xml"/><Relationship Id="rId64" Type="http://schemas.openxmlformats.org/officeDocument/2006/relationships/handoutMaster" Target="handoutMasters/handoutMaster1.xml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C5CAD-015D-4A64-BE05-B203A341CBE7}" type="datetimeFigureOut">
              <a:rPr lang="ko-KR" altLang="en-US" smtClean="0"/>
              <a:t>2017. 11. 20.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B7AA0-4235-4DE6-8159-FC3A25E9A5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07763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C822F-C37D-4ADD-BDEB-69166D131A94}" type="datetimeFigureOut">
              <a:rPr lang="ko-KR" altLang="en-US" smtClean="0"/>
              <a:t>2017. 11. 20.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E0D02-625F-4C99-B413-29B365B026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10465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E0D02-625F-4C99-B413-29B365B026EB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1344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E0D02-625F-4C99-B413-29B365B026EB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0749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E0D02-625F-4C99-B413-29B365B026EB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346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E0D02-625F-4C99-B413-29B365B026EB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931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E0D02-625F-4C99-B413-29B365B026EB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409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E0D02-625F-4C99-B413-29B365B026EB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32959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E0D02-625F-4C99-B413-29B365B026EB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69652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E0D02-625F-4C99-B413-29B365B026EB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20579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E0D02-625F-4C99-B413-29B365B026EB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24566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E0D02-625F-4C99-B413-29B365B026EB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43110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E0D02-625F-4C99-B413-29B365B026EB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3265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E0D02-625F-4C99-B413-29B365B026EB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07948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E0D02-625F-4C99-B413-29B365B026EB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23216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E0D02-625F-4C99-B413-29B365B026EB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43461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E0D02-625F-4C99-B413-29B365B026EB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36765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E0D02-625F-4C99-B413-29B365B026EB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59635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E0D02-625F-4C99-B413-29B365B026EB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4266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E0D02-625F-4C99-B413-29B365B026EB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9281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E0D02-625F-4C99-B413-29B365B026EB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3174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E0D02-625F-4C99-B413-29B365B026EB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64380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E0D02-625F-4C99-B413-29B365B026EB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79178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E0D02-625F-4C99-B413-29B365B026EB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9439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E0D02-625F-4C99-B413-29B365B026EB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58276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E0D02-625F-4C99-B413-29B365B026EB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65899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E0D02-625F-4C99-B413-29B365B026EB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8261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E0D02-625F-4C99-B413-29B365B026EB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55722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E0D02-625F-4C99-B413-29B365B026EB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30908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E0D02-625F-4C99-B413-29B365B026EB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60829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E0D02-625F-4C99-B413-29B365B026EB}" type="slidenum">
              <a:rPr lang="ko-KR" altLang="en-US" smtClean="0"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618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E0D02-625F-4C99-B413-29B365B026EB}" type="slidenum">
              <a:rPr lang="ko-KR" altLang="en-US" smtClean="0"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03737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E0D02-625F-4C99-B413-29B365B026EB}" type="slidenum">
              <a:rPr lang="ko-KR" altLang="en-US" smtClean="0"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273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E0D02-625F-4C99-B413-29B365B026EB}" type="slidenum">
              <a:rPr lang="ko-KR" altLang="en-US" smtClean="0"/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1188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E0D02-625F-4C99-B413-29B365B026EB}" type="slidenum">
              <a:rPr lang="ko-KR" altLang="en-US" smtClean="0"/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651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E0D02-625F-4C99-B413-29B365B026EB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10016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E0D02-625F-4C99-B413-29B365B026EB}" type="slidenum">
              <a:rPr lang="ko-KR" altLang="en-US" smtClean="0"/>
              <a:t>47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07961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E0D02-625F-4C99-B413-29B365B026EB}" type="slidenum">
              <a:rPr lang="ko-KR" altLang="en-US" smtClean="0"/>
              <a:t>48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76648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E0D02-625F-4C99-B413-29B365B026EB}" type="slidenum">
              <a:rPr lang="ko-KR" altLang="en-US" smtClean="0"/>
              <a:t>49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97461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E0D02-625F-4C99-B413-29B365B026EB}" type="slidenum">
              <a:rPr lang="ko-KR" altLang="en-US" smtClean="0"/>
              <a:t>50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795407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E0D02-625F-4C99-B413-29B365B026EB}" type="slidenum">
              <a:rPr lang="ko-KR" altLang="en-US" smtClean="0"/>
              <a:t>51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060175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E0D02-625F-4C99-B413-29B365B026EB}" type="slidenum">
              <a:rPr lang="ko-KR" altLang="en-US" smtClean="0"/>
              <a:t>52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63293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E0D02-625F-4C99-B413-29B365B026EB}" type="slidenum">
              <a:rPr lang="ko-KR" altLang="en-US" smtClean="0"/>
              <a:t>53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312544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E0D02-625F-4C99-B413-29B365B026EB}" type="slidenum">
              <a:rPr lang="ko-KR" altLang="en-US" smtClean="0"/>
              <a:t>54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737248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E0D02-625F-4C99-B413-29B365B026EB}" type="slidenum">
              <a:rPr lang="ko-KR" altLang="en-US" smtClean="0"/>
              <a:t>55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539061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E0D02-625F-4C99-B413-29B365B026EB}" type="slidenum">
              <a:rPr lang="ko-KR" altLang="en-US" smtClean="0"/>
              <a:t>56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0739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E0D02-625F-4C99-B413-29B365B026EB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7492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E0D02-625F-4C99-B413-29B365B026EB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7067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E0D02-625F-4C99-B413-29B365B026EB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040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E0D02-625F-4C99-B413-29B365B026EB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026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E0D02-625F-4C99-B413-29B365B026EB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31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슬라이드">
    <p:bg>
      <p:bgPr>
        <a:solidFill>
          <a:srgbClr val="60C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4007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슬라이드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540500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B495156A-C322-44AB-95FB-BD22B4FFF2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716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슬라이드1">
    <p:bg>
      <p:bgPr>
        <a:solidFill>
          <a:srgbClr val="60C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540500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95156A-C322-44AB-95FB-BD22B4FFF2E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5" name="Rectangle 38"/>
          <p:cNvSpPr/>
          <p:nvPr userDrawn="1"/>
        </p:nvSpPr>
        <p:spPr>
          <a:xfrm>
            <a:off x="461601" y="464160"/>
            <a:ext cx="167049" cy="16704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pc="-15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380377"/>
            <a:ext cx="7848599" cy="67689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000" spc="-15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en-US" altLang="ko-KR" smtClean="0"/>
              <a:t>TITLE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53641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슬라이드6_no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r="648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9557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C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5156A-C322-44AB-95FB-BD22B4FFF2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2273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89" r:id="rId2"/>
    <p:sldLayoutId id="2147483685" r:id="rId3"/>
    <p:sldLayoutId id="2147483691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07543" y="2064543"/>
            <a:ext cx="2728913" cy="2728913"/>
          </a:xfrm>
          <a:prstGeom prst="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305175" y="3752850"/>
            <a:ext cx="25360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spc="-150" dirty="0" smtClean="0">
                <a:solidFill>
                  <a:schemeClr val="bg1"/>
                </a:solidFill>
                <a:latin typeface="210 Manbalchungchun" charset="-127"/>
                <a:ea typeface="210 Manbalchungchun" charset="-127"/>
                <a:cs typeface="210 Manbalchungchun" charset="-127"/>
              </a:rPr>
              <a:t>레위기 제사법</a:t>
            </a:r>
            <a:endParaRPr lang="en-US" altLang="ko-KR" sz="3200" spc="-150" dirty="0" smtClean="0">
              <a:solidFill>
                <a:schemeClr val="bg1"/>
              </a:solidFill>
              <a:latin typeface="210 Manbalchungchun" charset="-127"/>
              <a:ea typeface="210 Manbalchungchun" charset="-127"/>
              <a:cs typeface="210 Manbalchungchun" charset="-127"/>
            </a:endParaRPr>
          </a:p>
          <a:p>
            <a:pPr algn="ctr"/>
            <a:r>
              <a:rPr lang="en-US" altLang="ko-KR" sz="2000" spc="-150" dirty="0" smtClean="0">
                <a:solidFill>
                  <a:schemeClr val="bg1"/>
                </a:solidFill>
                <a:latin typeface="210 Manbalchungchun" charset="-127"/>
                <a:ea typeface="210 Manbalchungchun" charset="-127"/>
                <a:cs typeface="210 Manbalchungchun" charset="-127"/>
              </a:rPr>
              <a:t>4172042</a:t>
            </a:r>
            <a:r>
              <a:rPr lang="ko-KR" altLang="en-US" sz="2000" spc="-150" dirty="0" smtClean="0">
                <a:solidFill>
                  <a:schemeClr val="bg1"/>
                </a:solidFill>
                <a:latin typeface="210 Manbalchungchun" charset="-127"/>
                <a:ea typeface="210 Manbalchungchun" charset="-127"/>
                <a:cs typeface="210 Manbalchungchun" charset="-127"/>
              </a:rPr>
              <a:t> 성스런</a:t>
            </a:r>
            <a:endParaRPr lang="ko-KR" altLang="en-US" sz="3200" spc="-150" dirty="0">
              <a:solidFill>
                <a:schemeClr val="bg1"/>
              </a:solidFill>
              <a:latin typeface="210 Manbalchungchun" charset="-127"/>
              <a:ea typeface="210 Manbalchungchun" charset="-127"/>
              <a:cs typeface="210 Manbalchungchun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05175" y="2224385"/>
            <a:ext cx="21145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 smtClean="0">
                <a:solidFill>
                  <a:schemeClr val="bg1"/>
                </a:solidFill>
                <a:latin typeface="210 Manbalchungchun" charset="-127"/>
                <a:ea typeface="210 Manbalchungchun" charset="-127"/>
                <a:cs typeface="210 Manbalchungchun" charset="-127"/>
              </a:rPr>
              <a:t>모세오경문헌연구</a:t>
            </a:r>
            <a:endParaRPr lang="ko-KR" altLang="en-US" sz="1200" dirty="0">
              <a:solidFill>
                <a:schemeClr val="bg1"/>
              </a:solidFill>
              <a:latin typeface="210 Manbalchungchun" charset="-127"/>
              <a:ea typeface="210 Manbalchungchun" charset="-127"/>
              <a:cs typeface="210 Manbalchungchun" charset="-127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7543" y="2064543"/>
            <a:ext cx="2728913" cy="2728913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3207543" y="2064543"/>
            <a:ext cx="2728913" cy="272891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/>
        </p:nvSpPr>
        <p:spPr>
          <a:xfrm>
            <a:off x="3207543" y="2064543"/>
            <a:ext cx="2728913" cy="2728913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10"/>
          <p:cNvSpPr/>
          <p:nvPr/>
        </p:nvSpPr>
        <p:spPr>
          <a:xfrm>
            <a:off x="3207543" y="2064543"/>
            <a:ext cx="2728913" cy="272891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/>
        </p:nvSpPr>
        <p:spPr>
          <a:xfrm>
            <a:off x="3207543" y="2064543"/>
            <a:ext cx="2728913" cy="2728913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3207543" y="5019169"/>
            <a:ext cx="2728913" cy="554501"/>
            <a:chOff x="3207543" y="5019169"/>
            <a:chExt cx="2825750" cy="574178"/>
          </a:xfrm>
        </p:grpSpPr>
        <p:sp>
          <p:nvSpPr>
            <p:cNvPr id="13" name="Rectangle 12"/>
            <p:cNvSpPr/>
            <p:nvPr/>
          </p:nvSpPr>
          <p:spPr>
            <a:xfrm>
              <a:off x="3207543" y="5019169"/>
              <a:ext cx="574178" cy="574178"/>
            </a:xfrm>
            <a:prstGeom prst="rect">
              <a:avLst/>
            </a:prstGeom>
            <a:solidFill>
              <a:schemeClr val="bg1"/>
            </a:solidFill>
            <a:ln w="127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958067" y="5019169"/>
              <a:ext cx="574178" cy="57417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708591" y="5019169"/>
              <a:ext cx="574178" cy="574178"/>
            </a:xfrm>
            <a:prstGeom prst="rect">
              <a:avLst/>
            </a:prstGeom>
            <a:solidFill>
              <a:srgbClr val="B9E6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459115" y="5019169"/>
              <a:ext cx="574178" cy="574178"/>
            </a:xfrm>
            <a:prstGeom prst="rect">
              <a:avLst/>
            </a:prstGeom>
            <a:solidFill>
              <a:srgbClr val="3565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82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7700" y="1885593"/>
            <a:ext cx="800100" cy="738664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8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  <a:endParaRPr lang="ko-KR" altLang="en-US" sz="48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0" y="3277920"/>
            <a:ext cx="68788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레위기 연구를 위한 기본 이해</a:t>
            </a:r>
            <a:endParaRPr lang="ko-KR" altLang="en-US" sz="4400" spc="-15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레위기 연구를 위한 기본 이해</a:t>
            </a:r>
            <a:endParaRPr lang="ko-KR" altLang="en-US" dirty="0"/>
          </a:p>
        </p:txBody>
      </p:sp>
      <p:sp>
        <p:nvSpPr>
          <p:cNvPr id="6" name="Rectangle 10"/>
          <p:cNvSpPr/>
          <p:nvPr/>
        </p:nvSpPr>
        <p:spPr>
          <a:xfrm>
            <a:off x="647700" y="4248170"/>
            <a:ext cx="56769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210 Manbalchungchun" charset="-127"/>
                <a:ea typeface="210 Manbalchungchun" charset="-127"/>
                <a:cs typeface="210 Manbalchungchun" charset="-127"/>
              </a:rPr>
              <a:t>1)</a:t>
            </a:r>
            <a:r>
              <a:rPr lang="ko-KR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210 Manbalchungchun" charset="-127"/>
                <a:ea typeface="210 Manbalchungchun" charset="-127"/>
                <a:cs typeface="210 Manbalchungchun" charset="-127"/>
              </a:rPr>
              <a:t>제목</a:t>
            </a:r>
            <a:endParaRPr lang="en-US" altLang="ko-KR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210 Manbalchungchun" charset="-127"/>
              <a:ea typeface="210 Manbalchungchun" charset="-127"/>
              <a:cs typeface="210 Manbalchungchun" charset="-127"/>
            </a:endParaRPr>
          </a:p>
          <a:p>
            <a:r>
              <a:rPr lang="en-US" altLang="ko-K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210 Manbalchungchun" charset="-127"/>
                <a:ea typeface="210 Manbalchungchun" charset="-127"/>
                <a:cs typeface="210 Manbalchungchun" charset="-127"/>
              </a:rPr>
              <a:t>2)</a:t>
            </a:r>
            <a:r>
              <a:rPr lang="ko-KR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210 Manbalchungchun" charset="-127"/>
                <a:ea typeface="210 Manbalchungchun" charset="-127"/>
                <a:cs typeface="210 Manbalchungchun" charset="-127"/>
              </a:rPr>
              <a:t>저자</a:t>
            </a:r>
            <a:endParaRPr lang="en-US" altLang="ko-KR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210 Manbalchungchun" charset="-127"/>
              <a:ea typeface="210 Manbalchungchun" charset="-127"/>
              <a:cs typeface="210 Manbalchungchun" charset="-127"/>
            </a:endParaRPr>
          </a:p>
          <a:p>
            <a:r>
              <a:rPr lang="en-US" altLang="ko-K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210 Manbalchungchun" charset="-127"/>
                <a:ea typeface="210 Manbalchungchun" charset="-127"/>
                <a:cs typeface="210 Manbalchungchun" charset="-127"/>
              </a:rPr>
              <a:t>3)</a:t>
            </a:r>
            <a:r>
              <a:rPr lang="ko-KR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210 Manbalchungchun" charset="-127"/>
                <a:ea typeface="210 Manbalchungchun" charset="-127"/>
                <a:cs typeface="210 Manbalchungchun" charset="-127"/>
              </a:rPr>
              <a:t>기록 연대</a:t>
            </a:r>
            <a:endParaRPr lang="en-US" altLang="ko-KR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210 Manbalchungchun" charset="-127"/>
              <a:ea typeface="210 Manbalchungchun" charset="-127"/>
              <a:cs typeface="210 Manbalchungchun" charset="-127"/>
            </a:endParaRPr>
          </a:p>
          <a:p>
            <a:r>
              <a:rPr lang="en-US" altLang="ko-K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210 Manbalchungchun" charset="-127"/>
                <a:ea typeface="210 Manbalchungchun" charset="-127"/>
                <a:cs typeface="210 Manbalchungchun" charset="-127"/>
              </a:rPr>
              <a:t>4)</a:t>
            </a:r>
            <a:r>
              <a:rPr lang="ko-KR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210 Manbalchungchun" charset="-127"/>
                <a:ea typeface="210 Manbalchungchun" charset="-127"/>
                <a:cs typeface="210 Manbalchungchun" charset="-127"/>
              </a:rPr>
              <a:t>반복되는 주제</a:t>
            </a:r>
            <a:endParaRPr lang="en-US" altLang="ko-KR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210 Manbalchungchun" charset="-127"/>
              <a:ea typeface="210 Manbalchungchun" charset="-127"/>
              <a:cs typeface="210 Manbalchungchun" charset="-127"/>
            </a:endParaRPr>
          </a:p>
          <a:p>
            <a:r>
              <a:rPr lang="en-US" altLang="ko-K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210 Manbalchungchun" charset="-127"/>
                <a:ea typeface="210 Manbalchungchun" charset="-127"/>
                <a:cs typeface="210 Manbalchungchun" charset="-127"/>
              </a:rPr>
              <a:t>5)</a:t>
            </a:r>
            <a:r>
              <a:rPr lang="ko-KR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210 Manbalchungchun" charset="-127"/>
                <a:ea typeface="210 Manbalchungchun" charset="-127"/>
                <a:cs typeface="210 Manbalchungchun" charset="-127"/>
              </a:rPr>
              <a:t>레위기 개요</a:t>
            </a:r>
            <a:endParaRPr lang="en-US" altLang="ko-KR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210 Manbalchungchun" charset="-127"/>
              <a:ea typeface="210 Manbalchungchun" charset="-127"/>
              <a:cs typeface="210 Manbalchungchun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6811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50825" y="965200"/>
            <a:ext cx="8642349" cy="563245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1953" y="2729388"/>
            <a:ext cx="480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1200" dirty="0">
              <a:solidFill>
                <a:schemeClr val="bg1"/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" y="1409700"/>
            <a:ext cx="7848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1)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제목</a:t>
            </a:r>
            <a:endParaRPr lang="en-US" altLang="ko-KR" sz="2800" spc="-150" dirty="0" smtClean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레위기 연구를 위한 기본 이해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700" y="2344667"/>
            <a:ext cx="78485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altLang="ko-KR" sz="2800" dirty="0" smtClean="0"/>
              <a:t>וַיִּקְרָא</a:t>
            </a:r>
            <a:r>
              <a:rPr lang="ko-KR" altLang="en-US" sz="2800" dirty="0" smtClean="0"/>
              <a:t> 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“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바이크라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”(</a:t>
            </a:r>
            <a:r>
              <a:rPr lang="en-US" altLang="ko-KR" sz="2800" spc="-150" dirty="0" err="1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wayyiqra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b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endParaRPr lang="en-US" altLang="ko-KR" sz="2800" spc="-150" dirty="0" smtClean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“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그리고 그가 부르셨다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”</a:t>
            </a:r>
          </a:p>
          <a:p>
            <a:pPr algn="ctr"/>
            <a:endParaRPr lang="en-US" altLang="ko-KR" sz="2800" spc="-15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en-US" altLang="ko-KR" sz="2800" spc="-15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LEVITICUS</a:t>
            </a:r>
            <a:br>
              <a:rPr lang="en-US" altLang="ko-KR" sz="2800" spc="-15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endParaRPr lang="en-US" altLang="ko-KR" sz="2800" spc="-15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en-US" altLang="ko-KR" sz="2800" spc="-15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“</a:t>
            </a:r>
            <a:r>
              <a:rPr lang="ko-KR" altLang="en-US" sz="2800" spc="-15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레위인의 책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”</a:t>
            </a:r>
            <a:endParaRPr lang="en-US" altLang="ko-KR" sz="2800" spc="-15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1109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50825" y="965200"/>
            <a:ext cx="8642349" cy="563245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1953" y="2729388"/>
            <a:ext cx="480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1200" dirty="0">
              <a:solidFill>
                <a:schemeClr val="bg1"/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" y="1409700"/>
            <a:ext cx="7848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spc="-15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저자</a:t>
            </a:r>
            <a:endParaRPr lang="en-US" altLang="ko-KR" sz="2800" spc="-150" dirty="0" smtClean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레위기 연구를 위한 기본 이해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700" y="2344667"/>
            <a:ext cx="784859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누가복음 </a:t>
            </a:r>
            <a:r>
              <a:rPr lang="en-US" altLang="ko-KR" sz="2000" b="1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24</a:t>
            </a:r>
            <a:r>
              <a:rPr lang="ko-KR" altLang="en-US" sz="2000" b="1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장 </a:t>
            </a:r>
            <a:r>
              <a:rPr lang="en-US" altLang="ko-KR" sz="2000" b="1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44</a:t>
            </a:r>
            <a:r>
              <a:rPr lang="ko-KR" altLang="en-US" sz="2000" b="1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절</a:t>
            </a:r>
            <a:endParaRPr lang="en-US" altLang="ko-KR" sz="2000" b="1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r>
              <a:rPr lang="ko-KR" altLang="en-US" sz="2000" b="1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또 </a:t>
            </a:r>
            <a:r>
              <a:rPr lang="ko-KR" altLang="en-US" sz="20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이르시되 내가 너희와 함께 있을 때에 너희에게 말한 바 곧 모세의 율법과 선지자의 글과 시편에 나를 가리켜 기록된 모든 것이 이루어져야 하리라 한 말이 이것이라 하시고</a:t>
            </a:r>
            <a:endParaRPr lang="en-US" altLang="ko-KR" sz="20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endParaRPr lang="en-US" altLang="ko-KR" sz="2800" spc="-150" dirty="0" smtClean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예수님이 말하신 오경의 저자는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‘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모세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’</a:t>
            </a:r>
            <a:endParaRPr lang="en-US" altLang="ko-KR" sz="2800" spc="-150" dirty="0" smtClean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390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50825" y="965200"/>
            <a:ext cx="8642349" cy="563245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1953" y="2729388"/>
            <a:ext cx="480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1200" dirty="0">
              <a:solidFill>
                <a:schemeClr val="bg1"/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" y="1409700"/>
            <a:ext cx="7848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spc="-15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저자</a:t>
            </a:r>
            <a:endParaRPr lang="en-US" altLang="ko-KR" sz="2800" spc="-150" dirty="0" smtClean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레위기 연구를 위한 기본 이해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700" y="2344667"/>
            <a:ext cx="78485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모세가 저자임을 밝혀주는 여러 자료</a:t>
            </a:r>
            <a:endParaRPr lang="en-US" altLang="ko-KR" sz="2400" b="1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endParaRPr lang="en-US" altLang="ko-KR" sz="2400" b="1" dirty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r>
              <a:rPr lang="ko-KR" altLang="en-US" sz="2400" b="1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첫째</a:t>
            </a:r>
            <a:r>
              <a:rPr lang="en-US" altLang="ko-KR" sz="24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, </a:t>
            </a:r>
            <a:r>
              <a:rPr lang="ko-KR" altLang="en-US" sz="24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본서에는 하나님께서 모세에게 율법을 주셨다는 </a:t>
            </a:r>
            <a:endParaRPr lang="en-US" altLang="ko-KR" sz="2400" b="1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r>
              <a:rPr lang="ko-KR" altLang="en-US" sz="24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r>
              <a:rPr lang="ko-KR" altLang="en-US" sz="2400" b="1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    기록이 </a:t>
            </a:r>
            <a:r>
              <a:rPr lang="ko-KR" altLang="en-US" sz="24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무려 </a:t>
            </a:r>
            <a:r>
              <a:rPr lang="en-US" altLang="ko-KR" sz="24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50</a:t>
            </a:r>
            <a:r>
              <a:rPr lang="ko-KR" altLang="en-US" sz="24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회나 언급되어 있습니다</a:t>
            </a:r>
            <a:r>
              <a:rPr lang="en-US" altLang="ko-KR" sz="2400" b="1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.</a:t>
            </a:r>
          </a:p>
          <a:p>
            <a:r>
              <a:rPr lang="en-US" altLang="ko-KR" sz="2400" b="1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endParaRPr lang="en-US" altLang="ko-KR" sz="2400" b="1" dirty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r>
              <a:rPr lang="ko-KR" altLang="en-US" sz="24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둘째</a:t>
            </a:r>
            <a:r>
              <a:rPr lang="en-US" altLang="ko-KR" sz="24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, </a:t>
            </a:r>
            <a:r>
              <a:rPr lang="ko-KR" altLang="en-US" sz="24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본서의 총 </a:t>
            </a:r>
            <a:r>
              <a:rPr lang="en-US" altLang="ko-KR" sz="24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27</a:t>
            </a:r>
            <a:r>
              <a:rPr lang="ko-KR" altLang="en-US" sz="24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장 가운데 단지 </a:t>
            </a:r>
            <a:r>
              <a:rPr lang="en-US" altLang="ko-KR" sz="24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7</a:t>
            </a:r>
            <a:r>
              <a:rPr lang="ko-KR" altLang="en-US" sz="24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장</a:t>
            </a:r>
            <a:r>
              <a:rPr lang="en-US" altLang="ko-KR" sz="24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(2,3,5,7,9,10,26)</a:t>
            </a:r>
            <a:r>
              <a:rPr lang="ko-KR" altLang="en-US" sz="24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을 </a:t>
            </a:r>
            <a:endParaRPr lang="en-US" altLang="ko-KR" sz="2400" b="1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r>
              <a:rPr lang="ko-KR" altLang="en-US" sz="24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r>
              <a:rPr lang="ko-KR" altLang="en-US" sz="2400" b="1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    제외한 </a:t>
            </a:r>
            <a:r>
              <a:rPr lang="en-US" altLang="ko-KR" sz="24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20</a:t>
            </a:r>
            <a:r>
              <a:rPr lang="ko-KR" altLang="en-US" sz="24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장이 ‘여호와께서 모세에게 일러 가라사대</a:t>
            </a:r>
            <a:r>
              <a:rPr lang="ko-KR" altLang="en-US" sz="2400" b="1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’</a:t>
            </a:r>
            <a:endParaRPr lang="en-US" altLang="ko-KR" sz="2400" b="1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r>
              <a:rPr lang="ko-KR" altLang="en-US" sz="24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r>
              <a:rPr lang="ko-KR" altLang="en-US" sz="2400" b="1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    라는 </a:t>
            </a:r>
            <a:r>
              <a:rPr lang="ko-KR" altLang="en-US" sz="24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말씀으로 시작하고 있습니다</a:t>
            </a:r>
            <a:r>
              <a:rPr lang="en-US" altLang="ko-KR" sz="24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. </a:t>
            </a:r>
            <a:endParaRPr lang="en-US" altLang="ko-KR" sz="2400" b="1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756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50825" y="965200"/>
            <a:ext cx="8642349" cy="563245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1953" y="2729388"/>
            <a:ext cx="480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1200" dirty="0">
              <a:solidFill>
                <a:schemeClr val="bg1"/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" y="1409700"/>
            <a:ext cx="7848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spc="-15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저자</a:t>
            </a:r>
            <a:endParaRPr lang="en-US" altLang="ko-KR" sz="2800" spc="-150" dirty="0" smtClean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레위기 연구를 위한 기본 이해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700" y="2344667"/>
            <a:ext cx="78485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셋째</a:t>
            </a:r>
            <a:r>
              <a:rPr lang="en-US" altLang="ko-KR" sz="24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, </a:t>
            </a:r>
            <a:r>
              <a:rPr lang="ko-KR" altLang="en-US" sz="24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에스라 </a:t>
            </a:r>
            <a:r>
              <a:rPr lang="en-US" altLang="ko-KR" sz="24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6</a:t>
            </a:r>
            <a:r>
              <a:rPr lang="ko-KR" altLang="en-US" sz="24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장 </a:t>
            </a:r>
            <a:r>
              <a:rPr lang="en-US" altLang="ko-KR" sz="24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18</a:t>
            </a:r>
            <a:r>
              <a:rPr lang="ko-KR" altLang="en-US" sz="24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절의 ‘제사장을 그 분반대로</a:t>
            </a:r>
            <a:r>
              <a:rPr lang="en-US" altLang="ko-KR" sz="24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, </a:t>
            </a:r>
            <a:r>
              <a:rPr lang="ko-KR" altLang="en-US" sz="24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레위 </a:t>
            </a:r>
            <a:r>
              <a:rPr lang="ko-KR" altLang="en-US" sz="2400" b="1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사람</a:t>
            </a:r>
            <a:endParaRPr lang="en-US" altLang="ko-KR" sz="2400" b="1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r>
              <a:rPr lang="ko-KR" altLang="en-US" sz="24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 </a:t>
            </a:r>
            <a:r>
              <a:rPr lang="ko-KR" altLang="en-US" sz="2400" b="1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  을 </a:t>
            </a:r>
            <a:r>
              <a:rPr lang="ko-KR" altLang="en-US" sz="24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그 반차대로 세워 예루살렘에서 하나님을 섬기게 </a:t>
            </a:r>
            <a:r>
              <a:rPr lang="ko-KR" altLang="en-US" sz="2400" b="1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하되</a:t>
            </a:r>
            <a:r>
              <a:rPr lang="en-US" altLang="ko-KR" sz="2400" b="1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. </a:t>
            </a:r>
          </a:p>
          <a:p>
            <a:r>
              <a:rPr lang="ko-KR" altLang="en-US" sz="24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r>
              <a:rPr lang="ko-KR" altLang="en-US" sz="2400" b="1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   모세의 </a:t>
            </a:r>
            <a:r>
              <a:rPr lang="ko-KR" altLang="en-US" sz="24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책에 기록된 대로 하게 </a:t>
            </a:r>
            <a:r>
              <a:rPr lang="ko-KR" altLang="en-US" sz="2400" b="1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하니라</a:t>
            </a:r>
            <a:r>
              <a:rPr lang="en-US" altLang="ko-KR" sz="2400" b="1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’</a:t>
            </a:r>
            <a:r>
              <a:rPr lang="ko-KR" altLang="en-US" sz="2400" b="1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는 내용에서도</a:t>
            </a:r>
            <a:r>
              <a:rPr lang="en-US" altLang="ko-KR" sz="2400" b="1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. </a:t>
            </a:r>
          </a:p>
          <a:p>
            <a:r>
              <a:rPr lang="ko-KR" altLang="en-US" sz="24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r>
              <a:rPr lang="ko-KR" altLang="en-US" sz="2400" b="1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   본서의 </a:t>
            </a:r>
            <a:r>
              <a:rPr lang="ko-KR" altLang="en-US" sz="24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저자가 모세임을 확인할 수 있습니다</a:t>
            </a:r>
            <a:r>
              <a:rPr lang="en-US" altLang="ko-KR" sz="24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. </a:t>
            </a:r>
            <a:endParaRPr lang="en-US" altLang="ko-KR" sz="2400" b="1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endParaRPr lang="en-US" altLang="ko-KR" sz="2400" b="1" dirty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r>
              <a:rPr lang="ko-KR" altLang="en-US" sz="24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넷째</a:t>
            </a:r>
            <a:r>
              <a:rPr lang="en-US" altLang="ko-KR" sz="24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, </a:t>
            </a:r>
            <a:r>
              <a:rPr lang="ko-KR" altLang="en-US" sz="24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예수님께서 문둥병 환자를 </a:t>
            </a:r>
            <a:r>
              <a:rPr lang="ko-KR" altLang="en-US" sz="2400" b="1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고치시면서</a:t>
            </a:r>
            <a:r>
              <a:rPr lang="en-US" altLang="ko-KR" sz="24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r>
              <a:rPr lang="en-US" altLang="ko-KR" sz="2400" b="1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(</a:t>
            </a:r>
            <a:r>
              <a:rPr lang="ko-KR" altLang="en-US" sz="2400" b="1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마 </a:t>
            </a:r>
            <a:r>
              <a:rPr lang="en-US" altLang="ko-KR" sz="24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8</a:t>
            </a:r>
            <a:r>
              <a:rPr lang="ko-KR" altLang="en-US" sz="24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장 </a:t>
            </a:r>
            <a:r>
              <a:rPr lang="en-US" altLang="ko-KR" sz="24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2-4</a:t>
            </a:r>
            <a:r>
              <a:rPr lang="ko-KR" altLang="en-US" sz="24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절</a:t>
            </a:r>
            <a:r>
              <a:rPr lang="en-US" altLang="ko-KR" sz="24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)</a:t>
            </a:r>
            <a:r>
              <a:rPr lang="ko-KR" altLang="en-US" sz="2400" b="1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endParaRPr lang="en-US" altLang="ko-KR" sz="2400" b="1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r>
              <a:rPr lang="ko-KR" altLang="en-US" sz="24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r>
              <a:rPr lang="ko-KR" altLang="en-US" sz="2400" b="1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   레위기 </a:t>
            </a:r>
            <a:r>
              <a:rPr lang="en-US" altLang="ko-KR" sz="2400" b="1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14:4-32</a:t>
            </a:r>
            <a:r>
              <a:rPr lang="ko-KR" altLang="en-US" sz="24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에 언급된 말씀을 </a:t>
            </a:r>
            <a:r>
              <a:rPr lang="ko-KR" altLang="en-US" sz="2400" b="1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요약하시고</a:t>
            </a:r>
            <a:r>
              <a:rPr lang="en-US" altLang="ko-KR" sz="2400" b="1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r>
              <a:rPr lang="ko-KR" altLang="en-US" sz="24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특히 </a:t>
            </a:r>
            <a:endParaRPr lang="en-US" altLang="ko-KR" sz="2400" b="1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r>
              <a:rPr lang="ko-KR" altLang="en-US" sz="24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r>
              <a:rPr lang="ko-KR" altLang="en-US" sz="2400" b="1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   ‘</a:t>
            </a:r>
            <a:r>
              <a:rPr lang="ko-KR" altLang="en-US" sz="24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모세’라는 이름을 명시하심으로써 모세가 본서의 </a:t>
            </a:r>
            <a:endParaRPr lang="en-US" altLang="ko-KR" sz="2400" b="1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r>
              <a:rPr lang="ko-KR" altLang="en-US" sz="24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r>
              <a:rPr lang="ko-KR" altLang="en-US" sz="2400" b="1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   저자임을 </a:t>
            </a:r>
            <a:r>
              <a:rPr lang="ko-KR" altLang="en-US" sz="24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분명히 시사하였습니다</a:t>
            </a:r>
            <a:r>
              <a:rPr lang="en-US" altLang="ko-KR" sz="24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.</a:t>
            </a: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2604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50825" y="965200"/>
            <a:ext cx="8642349" cy="563245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1953" y="2729388"/>
            <a:ext cx="480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1200" dirty="0">
              <a:solidFill>
                <a:schemeClr val="bg1"/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" y="1409700"/>
            <a:ext cx="7848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spc="-15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저자</a:t>
            </a:r>
            <a:endParaRPr lang="en-US" altLang="ko-KR" sz="2800" spc="-150" dirty="0" smtClean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레위기 연구를 위한 기본 이해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700" y="2344667"/>
            <a:ext cx="78485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뿐만 아니라 레위기에 나타난 도덕</a:t>
            </a:r>
            <a:r>
              <a:rPr lang="en-US" altLang="ko-KR" sz="28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, </a:t>
            </a:r>
            <a:r>
              <a:rPr lang="ko-KR" altLang="en-US" sz="28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종교</a:t>
            </a:r>
            <a:r>
              <a:rPr lang="en-US" altLang="ko-KR" sz="28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, </a:t>
            </a:r>
            <a:r>
              <a:rPr lang="ko-KR" altLang="en-US" sz="28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민사등 </a:t>
            </a:r>
            <a:endParaRPr lang="en-US" altLang="ko-KR" sz="2800" b="1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algn="ctr"/>
            <a:r>
              <a:rPr lang="ko-KR" altLang="en-US" sz="2800" b="1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각종 </a:t>
            </a:r>
            <a:r>
              <a:rPr lang="ko-KR" altLang="en-US" sz="28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율법 조항들이 모세 당시의 시대와 조화를 </a:t>
            </a:r>
            <a:endParaRPr lang="en-US" altLang="ko-KR" sz="2800" b="1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algn="ctr"/>
            <a:r>
              <a:rPr lang="ko-KR" altLang="en-US" sz="2800" b="1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이룬다는 </a:t>
            </a:r>
            <a:r>
              <a:rPr lang="ko-KR" altLang="en-US" sz="28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점에서 본서의 저자가 모세임을 </a:t>
            </a:r>
            <a:endParaRPr lang="en-US" altLang="ko-KR" sz="2800" b="1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algn="ctr"/>
            <a:r>
              <a:rPr lang="ko-KR" altLang="en-US" sz="2800" b="1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간접적으로 </a:t>
            </a:r>
            <a:r>
              <a:rPr lang="ko-KR" altLang="en-US" sz="28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증명하고 있습니다</a:t>
            </a:r>
            <a:r>
              <a:rPr lang="en-US" altLang="ko-KR" sz="28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. </a:t>
            </a:r>
            <a:endParaRPr lang="ko-KR" altLang="en-US" sz="2800" b="1" dirty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3678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50825" y="965200"/>
            <a:ext cx="8642349" cy="563245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1953" y="2729388"/>
            <a:ext cx="480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1200" dirty="0">
              <a:solidFill>
                <a:schemeClr val="bg1"/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" y="1409700"/>
            <a:ext cx="7848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3)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기록연대</a:t>
            </a:r>
            <a:endParaRPr lang="en-US" altLang="ko-KR" sz="2800" spc="-150" dirty="0" smtClean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레위기 연구를 위한 기본 이해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700" y="2344667"/>
            <a:ext cx="784859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* 모세 오경에 속한 다른 책들과 동일한 시기에 기록된 </a:t>
            </a:r>
            <a:endParaRPr lang="en-US" altLang="ko-KR" sz="2400" b="1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것으로 추청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.(B.C. 1446~1406)</a:t>
            </a:r>
          </a:p>
          <a:p>
            <a:endParaRPr lang="en-US" altLang="ko-KR" sz="2400" b="1" spc="-150" dirty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* 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본서의 내용들이 출애굽 후 만 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1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년째 되던 해인</a:t>
            </a: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B.C. 1445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년 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1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월 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1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일 성막 건축을 필한 후로부터 </a:t>
            </a: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시내산을 떠나기 전인 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1445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년 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2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월 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20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일까지 </a:t>
            </a: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r>
              <a:rPr lang="ko-KR" altLang="en-US" sz="2400" b="1" spc="-150" dirty="0" smtClean="0">
                <a:solidFill>
                  <a:srgbClr val="FFFF00"/>
                </a:solidFill>
                <a:latin typeface="Nanum Gothic" charset="-127"/>
                <a:ea typeface="Nanum Gothic" charset="-127"/>
                <a:cs typeface="Nanum Gothic" charset="-127"/>
              </a:rPr>
              <a:t>약 </a:t>
            </a:r>
            <a:r>
              <a:rPr lang="en-US" altLang="ko-KR" sz="2400" b="1" spc="-150" dirty="0" smtClean="0">
                <a:solidFill>
                  <a:srgbClr val="FFFF00"/>
                </a:solidFill>
                <a:latin typeface="Nanum Gothic" charset="-127"/>
                <a:ea typeface="Nanum Gothic" charset="-127"/>
                <a:cs typeface="Nanum Gothic" charset="-127"/>
              </a:rPr>
              <a:t>1</a:t>
            </a:r>
            <a:r>
              <a:rPr lang="ko-KR" altLang="en-US" sz="2400" b="1" spc="-150" dirty="0" smtClean="0">
                <a:solidFill>
                  <a:srgbClr val="FFFF00"/>
                </a:solidFill>
                <a:latin typeface="Nanum Gothic" charset="-127"/>
                <a:ea typeface="Nanum Gothic" charset="-127"/>
                <a:cs typeface="Nanum Gothic" charset="-127"/>
              </a:rPr>
              <a:t>개월 </a:t>
            </a:r>
            <a:r>
              <a:rPr lang="en-US" altLang="ko-KR" sz="2400" b="1" spc="-150" dirty="0" smtClean="0">
                <a:solidFill>
                  <a:srgbClr val="FFFF00"/>
                </a:solidFill>
                <a:latin typeface="Nanum Gothic" charset="-127"/>
                <a:ea typeface="Nanum Gothic" charset="-127"/>
                <a:cs typeface="Nanum Gothic" charset="-127"/>
              </a:rPr>
              <a:t>20</a:t>
            </a:r>
            <a:r>
              <a:rPr lang="ko-KR" altLang="en-US" sz="2400" b="1" spc="-150" dirty="0" smtClean="0">
                <a:solidFill>
                  <a:srgbClr val="FFFF00"/>
                </a:solidFill>
                <a:latin typeface="Nanum Gothic" charset="-127"/>
                <a:ea typeface="Nanum Gothic" charset="-127"/>
                <a:cs typeface="Nanum Gothic" charset="-127"/>
              </a:rPr>
              <a:t>일 동안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에 주어진 계시</a:t>
            </a: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endParaRPr lang="en-US" altLang="ko-KR" sz="2400" b="1" spc="-150" dirty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algn="ctr"/>
            <a:r>
              <a:rPr lang="en-US" altLang="ko-KR" sz="28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=&gt;</a:t>
            </a:r>
            <a:r>
              <a:rPr lang="ko-KR" altLang="en-US" sz="28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r>
              <a:rPr lang="en-US" altLang="ko-KR" sz="28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B.C. 1445~1406</a:t>
            </a:r>
            <a:r>
              <a:rPr lang="ko-KR" altLang="en-US" sz="28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endParaRPr lang="en-US" altLang="ko-KR" sz="28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7759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50825" y="965200"/>
            <a:ext cx="8642349" cy="563245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1953" y="2729388"/>
            <a:ext cx="480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1200" dirty="0">
              <a:solidFill>
                <a:schemeClr val="bg1"/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" y="1409700"/>
            <a:ext cx="7848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4)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반복되는 주제</a:t>
            </a:r>
            <a:endParaRPr lang="en-US" altLang="ko-KR" sz="2800" spc="-150" dirty="0" smtClean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레위기 연구를 위한 기본 이해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700" y="2344667"/>
            <a:ext cx="78485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ko-KR" altLang="en-US" sz="28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하나님의 임재</a:t>
            </a:r>
            <a:r>
              <a:rPr lang="en-US" altLang="ko-KR" sz="2800" b="1" spc="-150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/>
            </a:r>
            <a:br>
              <a:rPr lang="en-US" altLang="ko-KR" sz="2800" b="1" spc="-150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</a:br>
            <a:r>
              <a:rPr lang="en-US" altLang="ko-KR" sz="2800" b="1" spc="-150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/>
            </a:r>
            <a:br>
              <a:rPr lang="en-US" altLang="ko-KR" sz="2800" b="1" spc="-150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</a:b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레위기에 두드러지는 일차적 신학 개념은 하나님의 임재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.</a:t>
            </a:r>
            <a:r>
              <a:rPr lang="en-US" altLang="ko-KR" sz="2400" b="1" spc="-150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/>
            </a:r>
            <a:br>
              <a:rPr lang="en-US" altLang="ko-KR" sz="2400" b="1" spc="-150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</a:b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본문의 핵심에는 하나님이 임재하시는 성소가 자리한다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4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50825" y="965200"/>
            <a:ext cx="8642349" cy="563245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1953" y="2729388"/>
            <a:ext cx="480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1200" dirty="0">
              <a:solidFill>
                <a:schemeClr val="bg1"/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" y="1409700"/>
            <a:ext cx="7848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4)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반복되는 주제</a:t>
            </a:r>
            <a:endParaRPr lang="en-US" altLang="ko-KR" sz="2800" spc="-150" dirty="0" smtClean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레위기 연구를 위한 기본 이해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700" y="2344667"/>
            <a:ext cx="78485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ko-KR" altLang="en-US" sz="28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거룩</a:t>
            </a:r>
            <a:r>
              <a:rPr lang="en-US" altLang="ko-KR" sz="2800" b="1" spc="-150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/>
            </a:r>
            <a:br>
              <a:rPr lang="en-US" altLang="ko-KR" sz="2800" b="1" spc="-150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</a:br>
            <a:r>
              <a:rPr lang="en-US" altLang="ko-KR" sz="2800" b="1" spc="-150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/>
            </a:r>
            <a:br>
              <a:rPr lang="en-US" altLang="ko-KR" sz="2800" b="1" spc="-150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</a:b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‘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코데쉬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’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r>
              <a:rPr lang="mr-IN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–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‘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구별하다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’</a:t>
            </a:r>
            <a:r>
              <a:rPr lang="en-US" altLang="ko-KR" sz="2400" b="1" spc="-150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/>
            </a:r>
            <a:br>
              <a:rPr lang="en-US" altLang="ko-KR" sz="2400" b="1" spc="-150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</a:b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하나님의 백성으로서 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삶의 모든 영역에서의 거룩을 요구</a:t>
            </a: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indent="-457200">
              <a:buFont typeface="Arial" charset="0"/>
              <a:buChar char="•"/>
            </a:pP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3791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50825" y="965200"/>
            <a:ext cx="8642349" cy="563245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1953" y="2729388"/>
            <a:ext cx="480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1200" dirty="0">
              <a:solidFill>
                <a:schemeClr val="bg1"/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" y="1409700"/>
            <a:ext cx="7848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4)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반복되는 주제</a:t>
            </a:r>
            <a:endParaRPr lang="en-US" altLang="ko-KR" sz="2800" spc="-150" dirty="0" smtClean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레위기 연구를 위한 기본 이해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700" y="2344667"/>
            <a:ext cx="78485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ko-KR" altLang="en-US" sz="28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희생제사</a:t>
            </a:r>
            <a:r>
              <a:rPr lang="en-US" altLang="ko-KR" sz="2800" b="1" spc="-150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/>
            </a:r>
            <a:br>
              <a:rPr lang="en-US" altLang="ko-KR" sz="2800" b="1" spc="-150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</a:br>
            <a:r>
              <a:rPr lang="en-US" altLang="ko-KR" sz="2800" b="1" spc="-150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/>
            </a:r>
            <a:br>
              <a:rPr lang="en-US" altLang="ko-KR" sz="2800" b="1" spc="-150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</a:b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부정의 문제를 다루는데 중요</a:t>
            </a:r>
            <a:r>
              <a:rPr lang="en-US" altLang="ko-KR" sz="2400" b="1" spc="-150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/>
            </a:r>
            <a:br>
              <a:rPr lang="en-US" altLang="ko-KR" sz="2400" b="1" spc="-150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</a:b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레위기의 첫 주요 핵심은 희생 제사에 관한 지침 제공</a:t>
            </a: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943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7485" y="2457481"/>
            <a:ext cx="285750" cy="307777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  <a:endParaRPr lang="ko-KR" altLang="en-US" sz="200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8650" y="2802970"/>
            <a:ext cx="1786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레위기의 중요성</a:t>
            </a:r>
            <a:endParaRPr lang="ko-KR" altLang="en-US" sz="2000" spc="-15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86051" y="3624560"/>
            <a:ext cx="17335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210 Manbalchungchun" charset="-127"/>
                <a:ea typeface="210 Manbalchungchun" charset="-127"/>
                <a:cs typeface="210 Manbalchungchun" charset="-127"/>
              </a:rPr>
              <a:t>1)</a:t>
            </a:r>
            <a:r>
              <a:rPr lang="ko-KR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210 Manbalchungchun" charset="-127"/>
                <a:ea typeface="210 Manbalchungchun" charset="-127"/>
                <a:cs typeface="210 Manbalchungchun" charset="-127"/>
              </a:rPr>
              <a:t>제목</a:t>
            </a:r>
            <a:endParaRPr lang="en-US" altLang="ko-KR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210 Manbalchungchun" charset="-127"/>
              <a:ea typeface="210 Manbalchungchun" charset="-127"/>
              <a:cs typeface="210 Manbalchungchun" charset="-127"/>
            </a:endParaRPr>
          </a:p>
          <a:p>
            <a:r>
              <a: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210 Manbalchungchun" charset="-127"/>
                <a:ea typeface="210 Manbalchungchun" charset="-127"/>
                <a:cs typeface="210 Manbalchungchun" charset="-127"/>
              </a:rPr>
              <a:t>2)</a:t>
            </a:r>
            <a:r>
              <a:rPr lang="ko-KR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210 Manbalchungchun" charset="-127"/>
                <a:ea typeface="210 Manbalchungchun" charset="-127"/>
                <a:cs typeface="210 Manbalchungchun" charset="-127"/>
              </a:rPr>
              <a:t>저자</a:t>
            </a:r>
            <a:endParaRPr lang="en-US" altLang="ko-KR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210 Manbalchungchun" charset="-127"/>
              <a:ea typeface="210 Manbalchungchun" charset="-127"/>
              <a:cs typeface="210 Manbalchungchun" charset="-127"/>
            </a:endParaRPr>
          </a:p>
          <a:p>
            <a:r>
              <a: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210 Manbalchungchun" charset="-127"/>
                <a:ea typeface="210 Manbalchungchun" charset="-127"/>
                <a:cs typeface="210 Manbalchungchun" charset="-127"/>
              </a:rPr>
              <a:t>3)</a:t>
            </a:r>
            <a:r>
              <a:rPr lang="ko-KR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210 Manbalchungchun" charset="-127"/>
                <a:ea typeface="210 Manbalchungchun" charset="-127"/>
                <a:cs typeface="210 Manbalchungchun" charset="-127"/>
              </a:rPr>
              <a:t>기록 연대</a:t>
            </a:r>
            <a:endParaRPr lang="en-US" altLang="ko-KR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210 Manbalchungchun" charset="-127"/>
              <a:ea typeface="210 Manbalchungchun" charset="-127"/>
              <a:cs typeface="210 Manbalchungchun" charset="-127"/>
            </a:endParaRPr>
          </a:p>
          <a:p>
            <a:r>
              <a: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210 Manbalchungchun" charset="-127"/>
                <a:ea typeface="210 Manbalchungchun" charset="-127"/>
                <a:cs typeface="210 Manbalchungchun" charset="-127"/>
              </a:rPr>
              <a:t>4)</a:t>
            </a:r>
            <a:r>
              <a:rPr lang="ko-KR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210 Manbalchungchun" charset="-127"/>
                <a:ea typeface="210 Manbalchungchun" charset="-127"/>
                <a:cs typeface="210 Manbalchungchun" charset="-127"/>
              </a:rPr>
              <a:t>반복되는 주제</a:t>
            </a:r>
            <a:endParaRPr lang="en-US" altLang="ko-KR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210 Manbalchungchun" charset="-127"/>
              <a:ea typeface="210 Manbalchungchun" charset="-127"/>
              <a:cs typeface="210 Manbalchungchun" charset="-127"/>
            </a:endParaRPr>
          </a:p>
          <a:p>
            <a:r>
              <a: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210 Manbalchungchun" charset="-127"/>
                <a:ea typeface="210 Manbalchungchun" charset="-127"/>
                <a:cs typeface="210 Manbalchungchun" charset="-127"/>
              </a:rPr>
              <a:t>5)</a:t>
            </a:r>
            <a:r>
              <a:rPr lang="ko-KR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210 Manbalchungchun" charset="-127"/>
                <a:ea typeface="210 Manbalchungchun" charset="-127"/>
                <a:cs typeface="210 Manbalchungchun" charset="-127"/>
              </a:rPr>
              <a:t>레위기 개요</a:t>
            </a:r>
            <a:endParaRPr lang="en-US" altLang="ko-KR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210 Manbalchungchun" charset="-127"/>
              <a:ea typeface="210 Manbalchungchun" charset="-127"/>
              <a:cs typeface="210 Manbalchungchun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92771" y="2802970"/>
            <a:ext cx="20601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레위기 연구를 위한</a:t>
            </a:r>
            <a:endParaRPr lang="en-US" altLang="ko-KR" sz="2000" spc="-150" dirty="0" smtClean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en-US" sz="20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기본 이해</a:t>
            </a:r>
            <a:endParaRPr lang="ko-KR" altLang="en-US" sz="2000" spc="-15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43018" y="3620095"/>
            <a:ext cx="1733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210 Manbalchungchun" charset="-127"/>
                <a:ea typeface="210 Manbalchungchun" charset="-127"/>
                <a:cs typeface="210 Manbalchungchun" charset="-127"/>
              </a:rPr>
              <a:t>1)</a:t>
            </a:r>
            <a:r>
              <a:rPr lang="ko-KR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210 Manbalchungchun" charset="-127"/>
                <a:ea typeface="210 Manbalchungchun" charset="-127"/>
                <a:cs typeface="210 Manbalchungchun" charset="-127"/>
              </a:rPr>
              <a:t>제사의 종류</a:t>
            </a:r>
            <a:endParaRPr lang="en-US" altLang="ko-KR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210 Manbalchungchun" charset="-127"/>
              <a:ea typeface="210 Manbalchungchun" charset="-127"/>
              <a:cs typeface="210 Manbalchungchun" charset="-127"/>
            </a:endParaRPr>
          </a:p>
          <a:p>
            <a:r>
              <a: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210 Manbalchungchun" charset="-127"/>
                <a:ea typeface="210 Manbalchungchun" charset="-127"/>
                <a:cs typeface="210 Manbalchungchun" charset="-127"/>
              </a:rPr>
              <a:t>2)</a:t>
            </a:r>
            <a:r>
              <a:rPr lang="ko-KR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210 Manbalchungchun" charset="-127"/>
                <a:ea typeface="210 Manbalchungchun" charset="-127"/>
                <a:cs typeface="210 Manbalchungchun" charset="-127"/>
              </a:rPr>
              <a:t>제사의 방식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210 Manbalchungchun" charset="-127"/>
              <a:ea typeface="210 Manbalchungchun" charset="-127"/>
              <a:cs typeface="210 Manbalchungchun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06152" y="2802970"/>
            <a:ext cx="20072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레위기에 나타나는</a:t>
            </a:r>
            <a:endParaRPr lang="en-US" altLang="ko-KR" sz="2000" spc="-150" dirty="0" smtClean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en-US" sz="20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제사</a:t>
            </a:r>
            <a:endParaRPr lang="ko-KR" altLang="en-US" sz="2000" spc="-15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99985" y="2802970"/>
            <a:ext cx="1343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제사의 종류</a:t>
            </a:r>
            <a:endParaRPr lang="en-US" altLang="ko-KR" sz="2000" spc="-150" dirty="0" smtClean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2476500" y="2533650"/>
            <a:ext cx="0" cy="1800225"/>
          </a:xfrm>
          <a:prstGeom prst="line">
            <a:avLst/>
          </a:prstGeom>
          <a:ln w="31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24375" y="2528887"/>
            <a:ext cx="0" cy="1800225"/>
          </a:xfrm>
          <a:prstGeom prst="line">
            <a:avLst/>
          </a:prstGeom>
          <a:ln w="31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600825" y="2533650"/>
            <a:ext cx="0" cy="1800225"/>
          </a:xfrm>
          <a:prstGeom prst="line">
            <a:avLst/>
          </a:prstGeom>
          <a:ln w="31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793459" y="2457481"/>
            <a:ext cx="285750" cy="307777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  <a:endParaRPr lang="ko-KR" altLang="en-US" sz="200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49023" y="2457481"/>
            <a:ext cx="285750" cy="307777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endParaRPr lang="ko-KR" altLang="en-US" sz="200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08258" y="2457481"/>
            <a:ext cx="285750" cy="307777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</a:t>
            </a:r>
            <a:endParaRPr lang="ko-KR" altLang="en-US" sz="200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레위기</a:t>
            </a:r>
            <a:endParaRPr lang="ko-KR" altLang="en-US" dirty="0"/>
          </a:p>
        </p:txBody>
      </p:sp>
      <p:sp>
        <p:nvSpPr>
          <p:cNvPr id="18" name="Rectangle 13"/>
          <p:cNvSpPr/>
          <p:nvPr/>
        </p:nvSpPr>
        <p:spPr>
          <a:xfrm>
            <a:off x="6705600" y="3620094"/>
            <a:ext cx="1733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210 Manbalchungchun" charset="-127"/>
                <a:ea typeface="210 Manbalchungchun" charset="-127"/>
                <a:cs typeface="210 Manbalchungchun" charset="-127"/>
              </a:rPr>
              <a:t>1)</a:t>
            </a:r>
            <a:r>
              <a:rPr lang="ko-KR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210 Manbalchungchun" charset="-127"/>
                <a:ea typeface="210 Manbalchungchun" charset="-127"/>
                <a:cs typeface="210 Manbalchungchun" charset="-127"/>
              </a:rPr>
              <a:t>번제</a:t>
            </a:r>
            <a:endParaRPr lang="en-US" altLang="ko-KR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210 Manbalchungchun" charset="-127"/>
              <a:ea typeface="210 Manbalchungchun" charset="-127"/>
              <a:cs typeface="210 Manbalchungchun" charset="-127"/>
            </a:endParaRPr>
          </a:p>
          <a:p>
            <a:r>
              <a: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210 Manbalchungchun" charset="-127"/>
                <a:ea typeface="210 Manbalchungchun" charset="-127"/>
                <a:cs typeface="210 Manbalchungchun" charset="-127"/>
              </a:rPr>
              <a:t>2</a:t>
            </a:r>
            <a:r>
              <a:rPr lang="ko-KR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210 Manbalchungchun" charset="-127"/>
                <a:ea typeface="210 Manbalchungchun" charset="-127"/>
                <a:cs typeface="210 Manbalchungchun" charset="-127"/>
              </a:rPr>
              <a:t>소제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210 Manbalchungchun" charset="-127"/>
              <a:ea typeface="210 Manbalchungchun" charset="-127"/>
              <a:cs typeface="210 Manbalchungchun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6069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50825" y="965200"/>
            <a:ext cx="8642349" cy="563245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1953" y="2729388"/>
            <a:ext cx="480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1200" dirty="0">
              <a:solidFill>
                <a:schemeClr val="bg1"/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" y="1409700"/>
            <a:ext cx="7848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4)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레위기 개요</a:t>
            </a:r>
            <a:endParaRPr lang="en-US" altLang="ko-KR" sz="2800" spc="-150" dirty="0" smtClean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레위기 연구를 위한 기본 이해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700" y="2344667"/>
            <a:ext cx="7848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13187"/>
              </p:ext>
            </p:extLst>
          </p:nvPr>
        </p:nvGraphicFramePr>
        <p:xfrm>
          <a:off x="533398" y="2237688"/>
          <a:ext cx="8077201" cy="3584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702"/>
                <a:gridCol w="685800"/>
                <a:gridCol w="825500"/>
                <a:gridCol w="685800"/>
                <a:gridCol w="572653"/>
                <a:gridCol w="734291"/>
                <a:gridCol w="734291"/>
                <a:gridCol w="734291"/>
                <a:gridCol w="734291"/>
                <a:gridCol w="734291"/>
                <a:gridCol w="734291"/>
              </a:tblGrid>
              <a:tr h="62108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i="0" dirty="0" smtClean="0">
                          <a:latin typeface="Nanum Gothic" charset="-127"/>
                          <a:ea typeface="Nanum Gothic" charset="-127"/>
                          <a:cs typeface="Nanum Gothic" charset="-127"/>
                        </a:rPr>
                        <a:t>대주제</a:t>
                      </a:r>
                      <a:endParaRPr lang="ko-KR" altLang="en-US" b="1" i="0" dirty="0">
                        <a:latin typeface="Nanum Gothic" charset="-127"/>
                        <a:ea typeface="Nanum Gothic" charset="-127"/>
                        <a:cs typeface="Nanum Gothic" charset="-127"/>
                      </a:endParaRPr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latinLnBrk="1"/>
                      <a:r>
                        <a:rPr lang="ko-KR" altLang="en-US" b="1" i="0" dirty="0" smtClean="0">
                          <a:latin typeface="Nanum Gothic" charset="-127"/>
                          <a:ea typeface="Nanum Gothic" charset="-127"/>
                          <a:cs typeface="Nanum Gothic" charset="-127"/>
                        </a:rPr>
                        <a:t>거룩 </a:t>
                      </a:r>
                      <a:endParaRPr lang="ko-KR" altLang="en-US" b="1" i="0" dirty="0">
                        <a:latin typeface="Nanum Gothic" charset="-127"/>
                        <a:ea typeface="Nanum Gothic" charset="-127"/>
                        <a:cs typeface="Nanum Gothic" charset="-12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84963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i="0" dirty="0" smtClean="0">
                          <a:latin typeface="Nanum Gothic" charset="-127"/>
                          <a:ea typeface="Nanum Gothic" charset="-127"/>
                          <a:cs typeface="Nanum Gothic" charset="-127"/>
                        </a:rPr>
                        <a:t>2</a:t>
                      </a:r>
                      <a:r>
                        <a:rPr lang="ko-KR" altLang="en-US" b="1" i="0" dirty="0" smtClean="0">
                          <a:latin typeface="Nanum Gothic" charset="-127"/>
                          <a:ea typeface="Nanum Gothic" charset="-127"/>
                          <a:cs typeface="Nanum Gothic" charset="-127"/>
                        </a:rPr>
                        <a:t>대 </a:t>
                      </a:r>
                      <a:endParaRPr lang="en-US" altLang="ko-KR" b="1" i="0" dirty="0" smtClean="0">
                        <a:latin typeface="Nanum Gothic" charset="-127"/>
                        <a:ea typeface="Nanum Gothic" charset="-127"/>
                        <a:cs typeface="Nanum Gothic" charset="-127"/>
                      </a:endParaRPr>
                    </a:p>
                    <a:p>
                      <a:pPr algn="ctr" latinLnBrk="1"/>
                      <a:r>
                        <a:rPr lang="ko-KR" altLang="en-US" b="1" i="0" dirty="0" smtClean="0">
                          <a:latin typeface="Nanum Gothic" charset="-127"/>
                          <a:ea typeface="Nanum Gothic" charset="-127"/>
                          <a:cs typeface="Nanum Gothic" charset="-127"/>
                        </a:rPr>
                        <a:t>목적</a:t>
                      </a:r>
                      <a:endParaRPr lang="ko-KR" altLang="en-US" b="1" i="0" dirty="0">
                        <a:latin typeface="Nanum Gothic" charset="-127"/>
                        <a:ea typeface="Nanum Gothic" charset="-127"/>
                        <a:cs typeface="Nanum Gothic" charset="-127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ko-KR" altLang="en-US" b="1" i="0" dirty="0" smtClean="0">
                          <a:latin typeface="Nanum Gothic" charset="-127"/>
                          <a:ea typeface="Nanum Gothic" charset="-127"/>
                          <a:cs typeface="Nanum Gothic" charset="-127"/>
                        </a:rPr>
                        <a:t>하나님께 나아가기 위해</a:t>
                      </a:r>
                      <a:endParaRPr lang="en-US" altLang="ko-KR" b="1" i="0" dirty="0" smtClean="0">
                        <a:latin typeface="Nanum Gothic" charset="-127"/>
                        <a:ea typeface="Nanum Gothic" charset="-127"/>
                        <a:cs typeface="Nanum Gothic" charset="-127"/>
                      </a:endParaRPr>
                    </a:p>
                    <a:p>
                      <a:pPr algn="ctr" latinLnBrk="1"/>
                      <a:r>
                        <a:rPr lang="en-US" altLang="ko-KR" b="1" i="0" dirty="0" smtClean="0">
                          <a:latin typeface="Nanum Gothic" charset="-127"/>
                          <a:ea typeface="Nanum Gothic" charset="-127"/>
                          <a:cs typeface="Nanum Gothic" charset="-127"/>
                        </a:rPr>
                        <a:t>(1-17</a:t>
                      </a:r>
                      <a:r>
                        <a:rPr lang="ko-KR" altLang="en-US" b="1" i="0" dirty="0" smtClean="0">
                          <a:latin typeface="Nanum Gothic" charset="-127"/>
                          <a:ea typeface="Nanum Gothic" charset="-127"/>
                          <a:cs typeface="Nanum Gothic" charset="-127"/>
                        </a:rPr>
                        <a:t>장</a:t>
                      </a:r>
                      <a:r>
                        <a:rPr lang="en-US" altLang="ko-KR" b="1" i="0" dirty="0" smtClean="0">
                          <a:latin typeface="Nanum Gothic" charset="-127"/>
                          <a:ea typeface="Nanum Gothic" charset="-127"/>
                          <a:cs typeface="Nanum Gothic" charset="-127"/>
                        </a:rPr>
                        <a:t>)</a:t>
                      </a:r>
                      <a:endParaRPr lang="ko-KR" altLang="en-US" b="1" i="0" dirty="0">
                        <a:latin typeface="Nanum Gothic" charset="-127"/>
                        <a:ea typeface="Nanum Gothic" charset="-127"/>
                        <a:cs typeface="Nanum Gothic" charset="-12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ko-KR" altLang="en-US" b="1" i="0" dirty="0" smtClean="0">
                          <a:latin typeface="Nanum Gothic" charset="-127"/>
                          <a:ea typeface="Nanum Gothic" charset="-127"/>
                          <a:cs typeface="Nanum Gothic" charset="-127"/>
                        </a:rPr>
                        <a:t>하나님과 교제하기 위해</a:t>
                      </a:r>
                      <a:endParaRPr lang="en-US" altLang="ko-KR" b="1" i="0" dirty="0" smtClean="0">
                        <a:latin typeface="Nanum Gothic" charset="-127"/>
                        <a:ea typeface="Nanum Gothic" charset="-127"/>
                        <a:cs typeface="Nanum Gothic" charset="-127"/>
                      </a:endParaRPr>
                    </a:p>
                    <a:p>
                      <a:pPr algn="ctr" latinLnBrk="1"/>
                      <a:r>
                        <a:rPr lang="en-US" altLang="ko-KR" b="1" i="0" dirty="0" smtClean="0">
                          <a:latin typeface="Nanum Gothic" charset="-127"/>
                          <a:ea typeface="Nanum Gothic" charset="-127"/>
                          <a:cs typeface="Nanum Gothic" charset="-127"/>
                        </a:rPr>
                        <a:t>(18-27</a:t>
                      </a:r>
                      <a:r>
                        <a:rPr lang="ko-KR" altLang="en-US" b="1" i="0" dirty="0" smtClean="0">
                          <a:latin typeface="Nanum Gothic" charset="-127"/>
                          <a:ea typeface="Nanum Gothic" charset="-127"/>
                          <a:cs typeface="Nanum Gothic" charset="-127"/>
                        </a:rPr>
                        <a:t>장</a:t>
                      </a:r>
                      <a:r>
                        <a:rPr lang="en-US" altLang="ko-KR" b="1" i="0" dirty="0" smtClean="0">
                          <a:latin typeface="Nanum Gothic" charset="-127"/>
                          <a:ea typeface="Nanum Gothic" charset="-127"/>
                          <a:cs typeface="Nanum Gothic" charset="-127"/>
                        </a:rPr>
                        <a:t>)</a:t>
                      </a:r>
                      <a:endParaRPr lang="ko-KR" altLang="en-US" b="1" i="0" dirty="0">
                        <a:latin typeface="Nanum Gothic" charset="-127"/>
                        <a:ea typeface="Nanum Gothic" charset="-127"/>
                        <a:cs typeface="Nanum Gothic" charset="-12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</a:tr>
              <a:tr h="211328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i="0" dirty="0" smtClean="0">
                          <a:latin typeface="Nanum Gothic" charset="-127"/>
                          <a:ea typeface="Nanum Gothic" charset="-127"/>
                          <a:cs typeface="Nanum Gothic" charset="-127"/>
                        </a:rPr>
                        <a:t>10</a:t>
                      </a:r>
                      <a:r>
                        <a:rPr lang="ko-KR" altLang="en-US" b="1" i="0" dirty="0" smtClean="0">
                          <a:latin typeface="Nanum Gothic" charset="-127"/>
                          <a:ea typeface="Nanum Gothic" charset="-127"/>
                          <a:cs typeface="Nanum Gothic" charset="-127"/>
                        </a:rPr>
                        <a:t>대 </a:t>
                      </a:r>
                      <a:endParaRPr lang="en-US" altLang="ko-KR" b="1" i="0" dirty="0" smtClean="0">
                        <a:latin typeface="Nanum Gothic" charset="-127"/>
                        <a:ea typeface="Nanum Gothic" charset="-127"/>
                        <a:cs typeface="Nanum Gothic" charset="-127"/>
                      </a:endParaRPr>
                    </a:p>
                    <a:p>
                      <a:pPr algn="ctr" latinLnBrk="1"/>
                      <a:r>
                        <a:rPr lang="ko-KR" altLang="en-US" b="1" i="0" dirty="0" smtClean="0">
                          <a:latin typeface="Nanum Gothic" charset="-127"/>
                          <a:ea typeface="Nanum Gothic" charset="-127"/>
                          <a:cs typeface="Nanum Gothic" charset="-127"/>
                        </a:rPr>
                        <a:t>분류</a:t>
                      </a:r>
                      <a:endParaRPr lang="ko-KR" altLang="en-US" b="1" i="0" dirty="0">
                        <a:latin typeface="Nanum Gothic" charset="-127"/>
                        <a:ea typeface="Nanum Gothic" charset="-127"/>
                        <a:cs typeface="Nanum Gothic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i="0" dirty="0" smtClean="0">
                          <a:latin typeface="Nanum Gothic" charset="-127"/>
                          <a:ea typeface="Nanum Gothic" charset="-127"/>
                          <a:cs typeface="Nanum Gothic" charset="-127"/>
                        </a:rPr>
                        <a:t>각 </a:t>
                      </a:r>
                      <a:endParaRPr lang="en-US" altLang="ko-KR" sz="1200" b="1" i="0" dirty="0" smtClean="0">
                        <a:latin typeface="Nanum Gothic" charset="-127"/>
                        <a:ea typeface="Nanum Gothic" charset="-127"/>
                        <a:cs typeface="Nanum Gothic" charset="-127"/>
                      </a:endParaRPr>
                    </a:p>
                    <a:p>
                      <a:pPr algn="ctr" latinLnBrk="1"/>
                      <a:r>
                        <a:rPr lang="ko-KR" altLang="en-US" sz="1200" b="1" i="0" dirty="0" smtClean="0">
                          <a:latin typeface="Nanum Gothic" charset="-127"/>
                          <a:ea typeface="Nanum Gothic" charset="-127"/>
                          <a:cs typeface="Nanum Gothic" charset="-127"/>
                        </a:rPr>
                        <a:t>제사와 </a:t>
                      </a:r>
                      <a:endParaRPr lang="en-US" altLang="ko-KR" sz="1200" b="1" i="0" dirty="0" smtClean="0">
                        <a:latin typeface="Nanum Gothic" charset="-127"/>
                        <a:ea typeface="Nanum Gothic" charset="-127"/>
                        <a:cs typeface="Nanum Gothic" charset="-127"/>
                      </a:endParaRPr>
                    </a:p>
                    <a:p>
                      <a:pPr algn="ctr" latinLnBrk="1"/>
                      <a:r>
                        <a:rPr lang="ko-KR" altLang="en-US" sz="1200" b="1" i="0" dirty="0" smtClean="0">
                          <a:latin typeface="Nanum Gothic" charset="-127"/>
                          <a:ea typeface="Nanum Gothic" charset="-127"/>
                          <a:cs typeface="Nanum Gothic" charset="-127"/>
                        </a:rPr>
                        <a:t>제물</a:t>
                      </a:r>
                      <a:endParaRPr lang="en-US" altLang="ko-KR" sz="1200" b="1" i="0" dirty="0" smtClean="0">
                        <a:latin typeface="Nanum Gothic" charset="-127"/>
                        <a:ea typeface="Nanum Gothic" charset="-127"/>
                        <a:cs typeface="Nanum Gothic" charset="-127"/>
                      </a:endParaRPr>
                    </a:p>
                    <a:p>
                      <a:pPr algn="ctr" latinLnBrk="1"/>
                      <a:r>
                        <a:rPr lang="en-US" altLang="ko-KR" sz="1200" b="1" i="0" dirty="0" smtClean="0">
                          <a:latin typeface="Nanum Gothic" charset="-127"/>
                          <a:ea typeface="Nanum Gothic" charset="-127"/>
                          <a:cs typeface="Nanum Gothic" charset="-127"/>
                        </a:rPr>
                        <a:t>(1-7</a:t>
                      </a:r>
                      <a:r>
                        <a:rPr lang="ko-KR" altLang="en-US" sz="1200" b="1" i="0" dirty="0" smtClean="0">
                          <a:latin typeface="Nanum Gothic" charset="-127"/>
                          <a:ea typeface="Nanum Gothic" charset="-127"/>
                          <a:cs typeface="Nanum Gothic" charset="-127"/>
                        </a:rPr>
                        <a:t>장</a:t>
                      </a:r>
                      <a:r>
                        <a:rPr lang="en-US" altLang="ko-KR" sz="1200" b="1" i="0" dirty="0" smtClean="0">
                          <a:latin typeface="Nanum Gothic" charset="-127"/>
                          <a:ea typeface="Nanum Gothic" charset="-127"/>
                          <a:cs typeface="Nanum Gothic" charset="-127"/>
                        </a:rPr>
                        <a:t>)</a:t>
                      </a:r>
                      <a:endParaRPr lang="ko-KR" altLang="en-US" sz="1200" b="1" i="0" dirty="0">
                        <a:latin typeface="Nanum Gothic" charset="-127"/>
                        <a:ea typeface="Nanum Gothic" charset="-127"/>
                        <a:cs typeface="Nanum Gothic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i="0" dirty="0" smtClean="0">
                          <a:latin typeface="Nanum Gothic" charset="-127"/>
                          <a:ea typeface="Nanum Gothic" charset="-127"/>
                          <a:cs typeface="Nanum Gothic" charset="-127"/>
                        </a:rPr>
                        <a:t>제사장의 </a:t>
                      </a:r>
                      <a:endParaRPr lang="en-US" altLang="ko-KR" sz="1200" b="1" i="0" dirty="0" smtClean="0">
                        <a:latin typeface="Nanum Gothic" charset="-127"/>
                        <a:ea typeface="Nanum Gothic" charset="-127"/>
                        <a:cs typeface="Nanum Gothic" charset="-127"/>
                      </a:endParaRPr>
                    </a:p>
                    <a:p>
                      <a:pPr algn="ctr" latinLnBrk="1"/>
                      <a:r>
                        <a:rPr lang="ko-KR" altLang="en-US" sz="1200" b="1" i="0" dirty="0" smtClean="0">
                          <a:latin typeface="Nanum Gothic" charset="-127"/>
                          <a:ea typeface="Nanum Gothic" charset="-127"/>
                          <a:cs typeface="Nanum Gothic" charset="-127"/>
                        </a:rPr>
                        <a:t>성별</a:t>
                      </a:r>
                      <a:endParaRPr lang="en-US" altLang="ko-KR" sz="1200" b="1" i="0" dirty="0" smtClean="0">
                        <a:latin typeface="Nanum Gothic" charset="-127"/>
                        <a:ea typeface="Nanum Gothic" charset="-127"/>
                        <a:cs typeface="Nanum Gothic" charset="-127"/>
                      </a:endParaRPr>
                    </a:p>
                    <a:p>
                      <a:pPr algn="ctr" latinLnBrk="1"/>
                      <a:r>
                        <a:rPr lang="en-US" altLang="ko-KR" sz="1200" b="1" i="0" dirty="0" smtClean="0">
                          <a:latin typeface="Nanum Gothic" charset="-127"/>
                          <a:ea typeface="Nanum Gothic" charset="-127"/>
                          <a:cs typeface="Nanum Gothic" charset="-127"/>
                        </a:rPr>
                        <a:t>(8-10</a:t>
                      </a:r>
                      <a:r>
                        <a:rPr lang="ko-KR" altLang="en-US" sz="1200" b="1" i="0" dirty="0" smtClean="0">
                          <a:latin typeface="Nanum Gothic" charset="-127"/>
                          <a:ea typeface="Nanum Gothic" charset="-127"/>
                          <a:cs typeface="Nanum Gothic" charset="-127"/>
                        </a:rPr>
                        <a:t>장</a:t>
                      </a:r>
                      <a:r>
                        <a:rPr lang="en-US" altLang="ko-KR" sz="1200" b="1" i="0" dirty="0" smtClean="0">
                          <a:latin typeface="Nanum Gothic" charset="-127"/>
                          <a:ea typeface="Nanum Gothic" charset="-127"/>
                          <a:cs typeface="Nanum Gothic" charset="-127"/>
                        </a:rPr>
                        <a:t>)</a:t>
                      </a:r>
                      <a:endParaRPr lang="ko-KR" altLang="en-US" sz="1200" b="1" i="0" dirty="0">
                        <a:latin typeface="Nanum Gothic" charset="-127"/>
                        <a:ea typeface="Nanum Gothic" charset="-127"/>
                        <a:cs typeface="Nanum Gothic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i="0" dirty="0" smtClean="0">
                          <a:latin typeface="Nanum Gothic" charset="-127"/>
                          <a:ea typeface="Nanum Gothic" charset="-127"/>
                          <a:cs typeface="Nanum Gothic" charset="-127"/>
                        </a:rPr>
                        <a:t>정결법</a:t>
                      </a:r>
                      <a:endParaRPr lang="en-US" altLang="ko-KR" sz="1400" b="1" i="0" dirty="0" smtClean="0">
                        <a:latin typeface="Nanum Gothic" charset="-127"/>
                        <a:ea typeface="Nanum Gothic" charset="-127"/>
                        <a:cs typeface="Nanum Gothic" charset="-127"/>
                      </a:endParaRPr>
                    </a:p>
                    <a:p>
                      <a:pPr algn="ctr" latinLnBrk="1"/>
                      <a:r>
                        <a:rPr lang="en-US" altLang="ko-KR" sz="900" b="1" i="0" dirty="0" smtClean="0">
                          <a:latin typeface="Nanum Gothic" charset="-127"/>
                          <a:ea typeface="Nanum Gothic" charset="-127"/>
                          <a:cs typeface="Nanum Gothic" charset="-127"/>
                        </a:rPr>
                        <a:t>(11-15</a:t>
                      </a:r>
                      <a:r>
                        <a:rPr lang="ko-KR" altLang="en-US" sz="900" b="1" i="0" dirty="0" smtClean="0">
                          <a:latin typeface="Nanum Gothic" charset="-127"/>
                          <a:ea typeface="Nanum Gothic" charset="-127"/>
                          <a:cs typeface="Nanum Gothic" charset="-127"/>
                        </a:rPr>
                        <a:t>장</a:t>
                      </a:r>
                      <a:r>
                        <a:rPr lang="en-US" altLang="ko-KR" sz="900" b="1" i="0" dirty="0" smtClean="0">
                          <a:latin typeface="Nanum Gothic" charset="-127"/>
                          <a:ea typeface="Nanum Gothic" charset="-127"/>
                          <a:cs typeface="Nanum Gothic" charset="-127"/>
                        </a:rPr>
                        <a:t>)</a:t>
                      </a:r>
                      <a:endParaRPr lang="ko-KR" altLang="en-US" sz="900" b="1" i="0" dirty="0">
                        <a:latin typeface="Nanum Gothic" charset="-127"/>
                        <a:ea typeface="Nanum Gothic" charset="-127"/>
                        <a:cs typeface="Nanum Gothic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1" i="0" dirty="0" smtClean="0">
                          <a:latin typeface="Nanum Gothic" charset="-127"/>
                          <a:ea typeface="Nanum Gothic" charset="-127"/>
                          <a:cs typeface="Nanum Gothic" charset="-127"/>
                        </a:rPr>
                        <a:t>대속죄일</a:t>
                      </a:r>
                      <a:endParaRPr lang="en-US" altLang="ko-KR" sz="800" b="1" i="0" dirty="0" smtClean="0">
                        <a:latin typeface="Nanum Gothic" charset="-127"/>
                        <a:ea typeface="Nanum Gothic" charset="-127"/>
                        <a:cs typeface="Nanum Gothic" charset="-127"/>
                      </a:endParaRPr>
                    </a:p>
                    <a:p>
                      <a:pPr algn="ctr" latinLnBrk="1"/>
                      <a:r>
                        <a:rPr lang="en-US" altLang="ko-KR" sz="800" b="1" i="0" dirty="0" smtClean="0">
                          <a:latin typeface="Nanum Gothic" charset="-127"/>
                          <a:ea typeface="Nanum Gothic" charset="-127"/>
                          <a:cs typeface="Nanum Gothic" charset="-127"/>
                        </a:rPr>
                        <a:t>(16</a:t>
                      </a:r>
                      <a:r>
                        <a:rPr lang="ko-KR" altLang="en-US" sz="800" b="1" i="0" dirty="0" smtClean="0">
                          <a:latin typeface="Nanum Gothic" charset="-127"/>
                          <a:ea typeface="Nanum Gothic" charset="-127"/>
                          <a:cs typeface="Nanum Gothic" charset="-127"/>
                        </a:rPr>
                        <a:t>장</a:t>
                      </a:r>
                      <a:r>
                        <a:rPr lang="en-US" altLang="ko-KR" sz="800" b="1" i="0" dirty="0" smtClean="0">
                          <a:latin typeface="Nanum Gothic" charset="-127"/>
                          <a:ea typeface="Nanum Gothic" charset="-127"/>
                          <a:cs typeface="Nanum Gothic" charset="-127"/>
                        </a:rPr>
                        <a:t>)</a:t>
                      </a:r>
                      <a:endParaRPr lang="ko-KR" altLang="en-US" sz="800" b="1" i="0" dirty="0">
                        <a:latin typeface="Nanum Gothic" charset="-127"/>
                        <a:ea typeface="Nanum Gothic" charset="-127"/>
                        <a:cs typeface="Nanum Gothic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i="0" dirty="0" smtClean="0">
                          <a:latin typeface="Nanum Gothic" charset="-127"/>
                          <a:ea typeface="Nanum Gothic" charset="-127"/>
                          <a:cs typeface="Nanum Gothic" charset="-127"/>
                        </a:rPr>
                        <a:t>화목제와 피</a:t>
                      </a:r>
                      <a:endParaRPr lang="en-US" altLang="ko-KR" sz="1400" b="1" i="0" dirty="0" smtClean="0">
                        <a:latin typeface="Nanum Gothic" charset="-127"/>
                        <a:ea typeface="Nanum Gothic" charset="-127"/>
                        <a:cs typeface="Nanum Gothic" charset="-127"/>
                      </a:endParaRPr>
                    </a:p>
                    <a:p>
                      <a:pPr algn="ctr" latinLnBrk="1"/>
                      <a:r>
                        <a:rPr lang="en-US" altLang="ko-KR" sz="1400" b="1" i="0" dirty="0" smtClean="0">
                          <a:latin typeface="Nanum Gothic" charset="-127"/>
                          <a:ea typeface="Nanum Gothic" charset="-127"/>
                          <a:cs typeface="Nanum Gothic" charset="-127"/>
                        </a:rPr>
                        <a:t>(17</a:t>
                      </a:r>
                      <a:r>
                        <a:rPr lang="ko-KR" altLang="en-US" sz="1400" b="1" i="0" dirty="0" smtClean="0">
                          <a:latin typeface="Nanum Gothic" charset="-127"/>
                          <a:ea typeface="Nanum Gothic" charset="-127"/>
                          <a:cs typeface="Nanum Gothic" charset="-127"/>
                        </a:rPr>
                        <a:t>장</a:t>
                      </a:r>
                      <a:r>
                        <a:rPr lang="en-US" altLang="ko-KR" sz="1400" b="1" i="0" dirty="0" smtClean="0">
                          <a:latin typeface="Nanum Gothic" charset="-127"/>
                          <a:ea typeface="Nanum Gothic" charset="-127"/>
                          <a:cs typeface="Nanum Gothic" charset="-127"/>
                        </a:rPr>
                        <a:t>)</a:t>
                      </a:r>
                      <a:endParaRPr lang="ko-KR" altLang="en-US" sz="1400" b="1" i="0" dirty="0">
                        <a:latin typeface="Nanum Gothic" charset="-127"/>
                        <a:ea typeface="Nanum Gothic" charset="-127"/>
                        <a:cs typeface="Nanum Gothic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i="0" dirty="0" smtClean="0">
                          <a:latin typeface="Nanum Gothic" charset="-127"/>
                          <a:ea typeface="Nanum Gothic" charset="-127"/>
                          <a:cs typeface="Nanum Gothic" charset="-127"/>
                        </a:rPr>
                        <a:t>백성의 성화를 위한 법</a:t>
                      </a:r>
                      <a:r>
                        <a:rPr lang="en-US" altLang="ko-KR" sz="1400" b="1" i="0" dirty="0" smtClean="0">
                          <a:latin typeface="Nanum Gothic" charset="-127"/>
                          <a:ea typeface="Nanum Gothic" charset="-127"/>
                          <a:cs typeface="Nanum Gothic" charset="-127"/>
                        </a:rPr>
                        <a:t/>
                      </a:r>
                      <a:br>
                        <a:rPr lang="en-US" altLang="ko-KR" sz="1400" b="1" i="0" dirty="0" smtClean="0">
                          <a:latin typeface="Nanum Gothic" charset="-127"/>
                          <a:ea typeface="Nanum Gothic" charset="-127"/>
                          <a:cs typeface="Nanum Gothic" charset="-127"/>
                        </a:rPr>
                      </a:br>
                      <a:r>
                        <a:rPr lang="en-US" altLang="ko-KR" sz="1400" b="1" i="0" dirty="0" smtClean="0">
                          <a:latin typeface="Nanum Gothic" charset="-127"/>
                          <a:ea typeface="Nanum Gothic" charset="-127"/>
                          <a:cs typeface="Nanum Gothic" charset="-127"/>
                        </a:rPr>
                        <a:t>(18-20</a:t>
                      </a:r>
                      <a:r>
                        <a:rPr lang="ko-KR" altLang="en-US" sz="1400" b="1" i="0" dirty="0" smtClean="0">
                          <a:latin typeface="Nanum Gothic" charset="-127"/>
                          <a:ea typeface="Nanum Gothic" charset="-127"/>
                          <a:cs typeface="Nanum Gothic" charset="-127"/>
                        </a:rPr>
                        <a:t>장</a:t>
                      </a:r>
                      <a:r>
                        <a:rPr lang="en-US" altLang="ko-KR" sz="1400" b="1" i="0" dirty="0" smtClean="0">
                          <a:latin typeface="Nanum Gothic" charset="-127"/>
                          <a:ea typeface="Nanum Gothic" charset="-127"/>
                          <a:cs typeface="Nanum Gothic" charset="-127"/>
                        </a:rPr>
                        <a:t>)</a:t>
                      </a:r>
                      <a:endParaRPr lang="ko-KR" altLang="en-US" sz="1400" b="1" i="0" dirty="0">
                        <a:latin typeface="Nanum Gothic" charset="-127"/>
                        <a:ea typeface="Nanum Gothic" charset="-127"/>
                        <a:cs typeface="Nanum Gothic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i="0" dirty="0" smtClean="0">
                          <a:latin typeface="Nanum Gothic" charset="-127"/>
                          <a:ea typeface="Nanum Gothic" charset="-127"/>
                          <a:cs typeface="Nanum Gothic" charset="-127"/>
                        </a:rPr>
                        <a:t>제사장의 성화를 위한 법</a:t>
                      </a:r>
                      <a:r>
                        <a:rPr lang="en-US" altLang="ko-KR" sz="1400" b="1" i="0" dirty="0" smtClean="0">
                          <a:latin typeface="Nanum Gothic" charset="-127"/>
                          <a:ea typeface="Nanum Gothic" charset="-127"/>
                          <a:cs typeface="Nanum Gothic" charset="-127"/>
                        </a:rPr>
                        <a:t>(21,22</a:t>
                      </a:r>
                      <a:r>
                        <a:rPr lang="ko-KR" altLang="en-US" sz="1400" b="1" i="0" dirty="0" smtClean="0">
                          <a:latin typeface="Nanum Gothic" charset="-127"/>
                          <a:ea typeface="Nanum Gothic" charset="-127"/>
                          <a:cs typeface="Nanum Gothic" charset="-127"/>
                        </a:rPr>
                        <a:t>장</a:t>
                      </a:r>
                      <a:r>
                        <a:rPr lang="en-US" altLang="ko-KR" sz="1400" b="1" i="0" dirty="0" smtClean="0">
                          <a:latin typeface="Nanum Gothic" charset="-127"/>
                          <a:ea typeface="Nanum Gothic" charset="-127"/>
                          <a:cs typeface="Nanum Gothic" charset="-127"/>
                        </a:rPr>
                        <a:t>)</a:t>
                      </a:r>
                      <a:endParaRPr lang="ko-KR" altLang="en-US" sz="1400" b="1" i="0" dirty="0">
                        <a:latin typeface="Nanum Gothic" charset="-127"/>
                        <a:ea typeface="Nanum Gothic" charset="-127"/>
                        <a:cs typeface="Nanum Gothic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i="0" dirty="0" smtClean="0">
                          <a:latin typeface="Nanum Gothic" charset="-127"/>
                          <a:ea typeface="Nanum Gothic" charset="-127"/>
                          <a:cs typeface="Nanum Gothic" charset="-127"/>
                        </a:rPr>
                        <a:t>거룩한 절기</a:t>
                      </a:r>
                      <a:endParaRPr lang="en-US" altLang="ko-KR" sz="1400" b="1" i="0" dirty="0" smtClean="0">
                        <a:latin typeface="Nanum Gothic" charset="-127"/>
                        <a:ea typeface="Nanum Gothic" charset="-127"/>
                        <a:cs typeface="Nanum Gothic" charset="-127"/>
                      </a:endParaRPr>
                    </a:p>
                    <a:p>
                      <a:pPr algn="ctr" latinLnBrk="1"/>
                      <a:r>
                        <a:rPr lang="en-US" altLang="ko-KR" sz="1400" b="1" i="0" dirty="0" smtClean="0">
                          <a:latin typeface="Nanum Gothic" charset="-127"/>
                          <a:ea typeface="Nanum Gothic" charset="-127"/>
                          <a:cs typeface="Nanum Gothic" charset="-127"/>
                        </a:rPr>
                        <a:t>(23,24)</a:t>
                      </a:r>
                      <a:endParaRPr lang="ko-KR" altLang="en-US" sz="1400" b="1" i="0" dirty="0">
                        <a:latin typeface="Nanum Gothic" charset="-127"/>
                        <a:ea typeface="Nanum Gothic" charset="-127"/>
                        <a:cs typeface="Nanum Gothic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i="0" dirty="0" smtClean="0">
                          <a:latin typeface="Nanum Gothic" charset="-127"/>
                          <a:ea typeface="Nanum Gothic" charset="-127"/>
                          <a:cs typeface="Nanum Gothic" charset="-127"/>
                        </a:rPr>
                        <a:t>가나안에서 준수할 법</a:t>
                      </a:r>
                      <a:endParaRPr lang="en-US" altLang="ko-KR" sz="1400" b="1" i="0" dirty="0" smtClean="0">
                        <a:latin typeface="Nanum Gothic" charset="-127"/>
                        <a:ea typeface="Nanum Gothic" charset="-127"/>
                        <a:cs typeface="Nanum Gothic" charset="-127"/>
                      </a:endParaRPr>
                    </a:p>
                    <a:p>
                      <a:pPr algn="ctr" latinLnBrk="1"/>
                      <a:r>
                        <a:rPr lang="en-US" altLang="ko-KR" sz="1400" b="1" i="0" dirty="0" smtClean="0">
                          <a:latin typeface="Nanum Gothic" charset="-127"/>
                          <a:ea typeface="Nanum Gothic" charset="-127"/>
                          <a:cs typeface="Nanum Gothic" charset="-127"/>
                        </a:rPr>
                        <a:t>(25,26)</a:t>
                      </a:r>
                      <a:endParaRPr lang="ko-KR" altLang="en-US" sz="1400" b="1" i="0" dirty="0">
                        <a:latin typeface="Nanum Gothic" charset="-127"/>
                        <a:ea typeface="Nanum Gothic" charset="-127"/>
                        <a:cs typeface="Nanum Gothic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i="0" dirty="0" smtClean="0">
                          <a:latin typeface="Nanum Gothic" charset="-127"/>
                          <a:ea typeface="Nanum Gothic" charset="-127"/>
                          <a:cs typeface="Nanum Gothic" charset="-127"/>
                        </a:rPr>
                        <a:t>서원과 십일조</a:t>
                      </a:r>
                      <a:endParaRPr lang="en-US" altLang="ko-KR" sz="1400" b="1" i="0" dirty="0" smtClean="0">
                        <a:latin typeface="Nanum Gothic" charset="-127"/>
                        <a:ea typeface="Nanum Gothic" charset="-127"/>
                        <a:cs typeface="Nanum Gothic" charset="-127"/>
                      </a:endParaRPr>
                    </a:p>
                    <a:p>
                      <a:pPr algn="ctr" latinLnBrk="1"/>
                      <a:r>
                        <a:rPr lang="en-US" altLang="ko-KR" sz="1400" b="1" i="0" dirty="0" smtClean="0">
                          <a:latin typeface="Nanum Gothic" charset="-127"/>
                          <a:ea typeface="Nanum Gothic" charset="-127"/>
                          <a:cs typeface="Nanum Gothic" charset="-127"/>
                        </a:rPr>
                        <a:t>(27</a:t>
                      </a:r>
                      <a:r>
                        <a:rPr lang="ko-KR" altLang="en-US" sz="1400" b="1" i="0" dirty="0" smtClean="0">
                          <a:latin typeface="Nanum Gothic" charset="-127"/>
                          <a:ea typeface="Nanum Gothic" charset="-127"/>
                          <a:cs typeface="Nanum Gothic" charset="-127"/>
                        </a:rPr>
                        <a:t>장</a:t>
                      </a:r>
                      <a:r>
                        <a:rPr lang="en-US" altLang="ko-KR" sz="1400" b="1" i="0" dirty="0" smtClean="0">
                          <a:latin typeface="Nanum Gothic" charset="-127"/>
                          <a:ea typeface="Nanum Gothic" charset="-127"/>
                          <a:cs typeface="Nanum Gothic" charset="-127"/>
                        </a:rPr>
                        <a:t>)</a:t>
                      </a:r>
                      <a:endParaRPr lang="ko-KR" altLang="en-US" sz="1400" b="1" i="0" dirty="0">
                        <a:latin typeface="Nanum Gothic" charset="-127"/>
                        <a:ea typeface="Nanum Gothic" charset="-127"/>
                        <a:cs typeface="Nanum Gothic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428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50825" y="965200"/>
            <a:ext cx="8642349" cy="563245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1953" y="2729388"/>
            <a:ext cx="480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1200" dirty="0">
              <a:solidFill>
                <a:schemeClr val="bg1"/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" y="1409700"/>
            <a:ext cx="7848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4)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레위기 개요</a:t>
            </a:r>
            <a:endParaRPr lang="en-US" altLang="ko-KR" sz="2800" spc="-150" dirty="0" smtClean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레위기 연구를 위한 기본 이해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699" y="2391241"/>
            <a:ext cx="78485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1.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희생 제사 규례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(1-7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장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)</a:t>
            </a:r>
            <a:r>
              <a:rPr lang="en-US" altLang="ko-KR" sz="2400" b="1" spc="-150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/>
            </a:r>
            <a:br>
              <a:rPr lang="en-US" altLang="ko-KR" sz="2400" b="1" spc="-150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</a:b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r>
              <a:rPr lang="en-US" altLang="ko-KR" sz="20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a.</a:t>
            </a:r>
            <a:r>
              <a:rPr lang="ko-KR" altLang="en-US" sz="20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번제</a:t>
            </a:r>
            <a:r>
              <a:rPr lang="en-US" altLang="ko-KR" sz="20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(1:1-17)</a:t>
            </a:r>
            <a:br>
              <a:rPr lang="en-US" altLang="ko-KR" sz="20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</a:br>
            <a:r>
              <a:rPr lang="en-US" altLang="ko-KR" sz="20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b.</a:t>
            </a:r>
            <a:r>
              <a:rPr lang="ko-KR" altLang="en-US" sz="20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소제</a:t>
            </a:r>
            <a:r>
              <a:rPr lang="en-US" altLang="ko-KR" sz="20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(2:1-16)</a:t>
            </a:r>
            <a:r>
              <a:rPr lang="en-US" altLang="ko-KR" sz="2000" b="1" spc="-150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/>
            </a:r>
            <a:br>
              <a:rPr lang="en-US" altLang="ko-KR" sz="2000" b="1" spc="-150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</a:br>
            <a:r>
              <a:rPr lang="en-US" altLang="ko-KR" sz="20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c.</a:t>
            </a:r>
            <a:r>
              <a:rPr lang="ko-KR" altLang="en-US" sz="20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화목제</a:t>
            </a:r>
            <a:r>
              <a:rPr lang="en-US" altLang="ko-KR" sz="20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(3:1-17)</a:t>
            </a:r>
            <a:br>
              <a:rPr lang="en-US" altLang="ko-KR" sz="20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</a:br>
            <a:r>
              <a:rPr lang="en-US" altLang="ko-KR" sz="20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d.</a:t>
            </a:r>
            <a:r>
              <a:rPr lang="ko-KR" altLang="en-US" sz="20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속죄제</a:t>
            </a:r>
            <a:r>
              <a:rPr lang="en-US" altLang="ko-KR" sz="20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(4:1-5:13</a:t>
            </a:r>
            <a:br>
              <a:rPr lang="en-US" altLang="ko-KR" sz="20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</a:br>
            <a:r>
              <a:rPr lang="en-US" altLang="ko-KR" sz="20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e.</a:t>
            </a:r>
            <a:r>
              <a:rPr lang="ko-KR" altLang="en-US" sz="20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속건제</a:t>
            </a:r>
            <a:r>
              <a:rPr lang="en-US" altLang="ko-KR" sz="20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(5:14-6:7</a:t>
            </a:r>
            <a:br>
              <a:rPr lang="en-US" altLang="ko-KR" sz="20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</a:br>
            <a:r>
              <a:rPr lang="en-US" altLang="ko-KR" sz="20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f.</a:t>
            </a:r>
            <a:r>
              <a:rPr lang="ko-KR" altLang="en-US" sz="20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제사 시행 지침</a:t>
            </a:r>
            <a:r>
              <a:rPr lang="en-US" altLang="ko-KR" sz="20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(6:8-7:38)</a:t>
            </a:r>
          </a:p>
        </p:txBody>
      </p:sp>
    </p:spTree>
    <p:extLst>
      <p:ext uri="{BB962C8B-B14F-4D97-AF65-F5344CB8AC3E}">
        <p14:creationId xmlns:p14="http://schemas.microsoft.com/office/powerpoint/2010/main" val="84482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50825" y="965200"/>
            <a:ext cx="8642349" cy="563245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1953" y="2729388"/>
            <a:ext cx="480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1200" dirty="0">
              <a:solidFill>
                <a:schemeClr val="bg1"/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" y="1409700"/>
            <a:ext cx="7848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4)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레위기 개요</a:t>
            </a:r>
            <a:endParaRPr lang="en-US" altLang="ko-KR" sz="2800" spc="-150" dirty="0" smtClean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레위기 연구를 위한 기본 이해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699" y="2391241"/>
            <a:ext cx="78485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2.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역사적 내러티브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(8-10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장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)</a:t>
            </a:r>
            <a:b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</a:b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r>
              <a:rPr lang="en-US" altLang="ko-KR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a. </a:t>
            </a:r>
            <a:r>
              <a:rPr lang="ko-KR" altLang="en-US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제사장 위임식</a:t>
            </a:r>
            <a:r>
              <a:rPr lang="en-US" altLang="ko-KR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(8:1-36)</a:t>
            </a:r>
            <a:r>
              <a:rPr lang="en-US" altLang="ko-KR" b="1" spc="-150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/>
            </a:r>
            <a:br>
              <a:rPr lang="en-US" altLang="ko-KR" b="1" spc="-150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</a:br>
            <a:r>
              <a:rPr lang="en-US" altLang="ko-KR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b. </a:t>
            </a:r>
            <a:r>
              <a:rPr lang="ko-KR" altLang="en-US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제사 예배의 시작</a:t>
            </a:r>
            <a:r>
              <a:rPr lang="en-US" altLang="ko-KR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(9:1-24)</a:t>
            </a:r>
          </a:p>
          <a:p>
            <a:r>
              <a:rPr lang="en-US" altLang="ko-KR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c. </a:t>
            </a:r>
            <a:r>
              <a:rPr lang="ko-KR" altLang="en-US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나답과 아비후의 비극적 사건</a:t>
            </a:r>
            <a:r>
              <a:rPr lang="en-US" altLang="ko-KR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(10:1-20)</a:t>
            </a:r>
          </a:p>
        </p:txBody>
      </p:sp>
    </p:spTree>
    <p:extLst>
      <p:ext uri="{BB962C8B-B14F-4D97-AF65-F5344CB8AC3E}">
        <p14:creationId xmlns:p14="http://schemas.microsoft.com/office/powerpoint/2010/main" val="146453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50825" y="965200"/>
            <a:ext cx="8642349" cy="563245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1953" y="2729388"/>
            <a:ext cx="480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1200" dirty="0">
              <a:solidFill>
                <a:schemeClr val="bg1"/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" y="1409700"/>
            <a:ext cx="7848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4)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레위기 개요</a:t>
            </a:r>
            <a:endParaRPr lang="en-US" altLang="ko-KR" sz="2800" spc="-150" dirty="0" smtClean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레위기 연구를 위한 기본 이해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699" y="2391241"/>
            <a:ext cx="78485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spc="-150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3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.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정결 규례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(11-16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장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)</a:t>
            </a:r>
            <a:b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</a:b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r>
              <a:rPr lang="en-US" altLang="ko-KR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a. </a:t>
            </a:r>
            <a:r>
              <a:rPr lang="ko-KR" altLang="en-US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정한 짐승과 부정한 짐승</a:t>
            </a:r>
            <a:r>
              <a:rPr lang="en-US" altLang="ko-KR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(11:1-47)</a:t>
            </a:r>
            <a:r>
              <a:rPr lang="en-US" altLang="ko-KR" b="1" spc="-150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/>
            </a:r>
            <a:br>
              <a:rPr lang="en-US" altLang="ko-KR" b="1" spc="-150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</a:br>
            <a:r>
              <a:rPr lang="en-US" altLang="ko-KR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b. </a:t>
            </a:r>
            <a:r>
              <a:rPr lang="ko-KR" altLang="en-US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출산과 관련된 부정</a:t>
            </a:r>
            <a:r>
              <a:rPr lang="en-US" altLang="ko-KR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(12:1-8)</a:t>
            </a:r>
          </a:p>
          <a:p>
            <a:r>
              <a:rPr lang="en-US" altLang="ko-KR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c. </a:t>
            </a:r>
            <a:r>
              <a:rPr lang="ko-KR" altLang="en-US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피부병과 의복의 오염</a:t>
            </a:r>
            <a:r>
              <a:rPr lang="en-US" altLang="ko-KR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(13:1-59)</a:t>
            </a:r>
          </a:p>
          <a:p>
            <a:r>
              <a:rPr lang="en-US" altLang="ko-KR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d. </a:t>
            </a:r>
            <a:r>
              <a:rPr lang="ko-KR" altLang="en-US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오염의 정결</a:t>
            </a:r>
            <a:r>
              <a:rPr lang="en-US" altLang="ko-KR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(14:1-32)</a:t>
            </a:r>
          </a:p>
          <a:p>
            <a:r>
              <a:rPr lang="en-US" altLang="ko-KR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e.</a:t>
            </a:r>
            <a:r>
              <a:rPr lang="ko-KR" altLang="en-US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건물의 오염</a:t>
            </a:r>
            <a:r>
              <a:rPr lang="en-US" altLang="ko-KR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(14:33-57)</a:t>
            </a:r>
          </a:p>
          <a:p>
            <a:r>
              <a:rPr lang="en-US" altLang="ko-KR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f.</a:t>
            </a:r>
            <a:r>
              <a:rPr lang="ko-KR" altLang="en-US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몸의 유출</a:t>
            </a:r>
            <a:r>
              <a:rPr lang="en-US" altLang="ko-KR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(15:1-33)</a:t>
            </a:r>
          </a:p>
          <a:p>
            <a:r>
              <a:rPr lang="en-US" altLang="ko-KR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g. </a:t>
            </a:r>
            <a:r>
              <a:rPr lang="ko-KR" altLang="en-US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대속죄일</a:t>
            </a:r>
            <a:r>
              <a:rPr lang="en-US" altLang="ko-KR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(16:1-34)</a:t>
            </a:r>
          </a:p>
        </p:txBody>
      </p:sp>
    </p:spTree>
    <p:extLst>
      <p:ext uri="{BB962C8B-B14F-4D97-AF65-F5344CB8AC3E}">
        <p14:creationId xmlns:p14="http://schemas.microsoft.com/office/powerpoint/2010/main" val="88845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50825" y="965200"/>
            <a:ext cx="8642349" cy="563245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1953" y="2729388"/>
            <a:ext cx="480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1200" dirty="0">
              <a:solidFill>
                <a:schemeClr val="bg1"/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" y="1409700"/>
            <a:ext cx="7848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4)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레위기 개요</a:t>
            </a:r>
            <a:endParaRPr lang="en-US" altLang="ko-KR" sz="2800" spc="-150" dirty="0" smtClean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레위기 연구를 위한 기본 이해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699" y="2391241"/>
            <a:ext cx="784859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spc="-150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3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.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성결 법전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(17-24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장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)</a:t>
            </a:r>
            <a:b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</a:b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r>
              <a:rPr lang="en-US" altLang="ko-KR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a. </a:t>
            </a:r>
            <a:r>
              <a:rPr lang="ko-KR" altLang="en-US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짐승의 도살과 제사</a:t>
            </a:r>
            <a:r>
              <a:rPr lang="en-US" altLang="ko-KR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(17:1-16)</a:t>
            </a:r>
            <a:br>
              <a:rPr lang="en-US" altLang="ko-KR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</a:br>
            <a:r>
              <a:rPr lang="en-US" altLang="ko-KR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b. </a:t>
            </a:r>
            <a:r>
              <a:rPr lang="ko-KR" altLang="en-US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성관계</a:t>
            </a:r>
            <a:r>
              <a:rPr lang="en-US" altLang="ko-KR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(18:1-30)</a:t>
            </a:r>
          </a:p>
          <a:p>
            <a:r>
              <a:rPr lang="en-US" altLang="ko-KR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c. </a:t>
            </a:r>
            <a:r>
              <a:rPr lang="ko-KR" altLang="en-US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예배의 윤리와 지침</a:t>
            </a:r>
            <a:r>
              <a:rPr lang="en-US" altLang="ko-KR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(19:1-37)</a:t>
            </a:r>
          </a:p>
          <a:p>
            <a:r>
              <a:rPr lang="en-US" altLang="ko-KR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d. </a:t>
            </a:r>
            <a:r>
              <a:rPr lang="ko-KR" altLang="en-US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범죄에 관한 처벌</a:t>
            </a:r>
            <a:r>
              <a:rPr lang="en-US" altLang="ko-KR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(20:1-27)</a:t>
            </a:r>
          </a:p>
          <a:p>
            <a:r>
              <a:rPr lang="en-US" altLang="ko-KR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e.</a:t>
            </a:r>
            <a:r>
              <a:rPr lang="ko-KR" altLang="en-US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제사장과 제물</a:t>
            </a:r>
            <a:r>
              <a:rPr lang="en-US" altLang="ko-KR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(21:1-22:33)</a:t>
            </a:r>
          </a:p>
          <a:p>
            <a:r>
              <a:rPr lang="en-US" altLang="ko-KR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f.</a:t>
            </a:r>
            <a:r>
              <a:rPr lang="ko-KR" altLang="en-US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연중 절기</a:t>
            </a:r>
            <a:r>
              <a:rPr lang="en-US" altLang="ko-KR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(23:1-44)</a:t>
            </a:r>
          </a:p>
          <a:p>
            <a:r>
              <a:rPr lang="en-US" altLang="ko-KR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g. </a:t>
            </a:r>
            <a:r>
              <a:rPr lang="ko-KR" altLang="en-US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매일의 제사</a:t>
            </a:r>
            <a:r>
              <a:rPr lang="en-US" altLang="ko-KR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(24:1-9)</a:t>
            </a:r>
          </a:p>
          <a:p>
            <a:r>
              <a:rPr lang="en-US" altLang="ko-KR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h. </a:t>
            </a:r>
            <a:r>
              <a:rPr lang="ko-KR" altLang="en-US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신성모독 </a:t>
            </a:r>
            <a:r>
              <a:rPr lang="en-US" altLang="ko-KR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:</a:t>
            </a:r>
            <a:r>
              <a:rPr lang="ko-KR" altLang="en-US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한 가지 사건과 지침</a:t>
            </a:r>
            <a:r>
              <a:rPr lang="en-US" altLang="ko-KR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(24:10-23)</a:t>
            </a:r>
          </a:p>
          <a:p>
            <a:r>
              <a:rPr lang="en-US" altLang="ko-KR" b="1" spc="-150" dirty="0" err="1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i</a:t>
            </a:r>
            <a:r>
              <a:rPr lang="en-US" altLang="ko-KR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. </a:t>
            </a:r>
            <a:r>
              <a:rPr lang="ko-KR" altLang="en-US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안식년과 희년</a:t>
            </a:r>
            <a:r>
              <a:rPr lang="en-US" altLang="ko-KR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(25:1-55)</a:t>
            </a:r>
          </a:p>
          <a:p>
            <a:r>
              <a:rPr lang="en-US" altLang="ko-KR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j. </a:t>
            </a:r>
            <a:r>
              <a:rPr lang="ko-KR" altLang="en-US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축복과 저주</a:t>
            </a:r>
            <a:r>
              <a:rPr lang="en-US" altLang="ko-KR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(26:1-46)</a:t>
            </a:r>
          </a:p>
          <a:p>
            <a:r>
              <a:rPr lang="en-US" altLang="ko-KR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k.</a:t>
            </a:r>
            <a:r>
              <a:rPr lang="en-US" altLang="ko-KR" b="1" spc="-150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r>
              <a:rPr lang="ko-KR" altLang="en-US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속전과 서원</a:t>
            </a:r>
            <a:r>
              <a:rPr lang="en-US" altLang="ko-KR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(27:1-34)</a:t>
            </a:r>
          </a:p>
        </p:txBody>
      </p:sp>
    </p:spTree>
    <p:extLst>
      <p:ext uri="{BB962C8B-B14F-4D97-AF65-F5344CB8AC3E}">
        <p14:creationId xmlns:p14="http://schemas.microsoft.com/office/powerpoint/2010/main" val="62607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7700" y="1885593"/>
            <a:ext cx="800100" cy="738664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8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endParaRPr lang="ko-KR" altLang="en-US" sz="48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0" y="3277920"/>
            <a:ext cx="55771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레위기에 나타나는 제사</a:t>
            </a:r>
            <a:endParaRPr lang="ko-KR" altLang="en-US" sz="4400" spc="-15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레위기에 나타나는 제사</a:t>
            </a:r>
            <a:endParaRPr lang="ko-KR" altLang="en-US" dirty="0"/>
          </a:p>
        </p:txBody>
      </p:sp>
      <p:sp>
        <p:nvSpPr>
          <p:cNvPr id="6" name="Rectangle 10"/>
          <p:cNvSpPr/>
          <p:nvPr/>
        </p:nvSpPr>
        <p:spPr>
          <a:xfrm>
            <a:off x="647700" y="4248170"/>
            <a:ext cx="5676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210 Manbalchungchun" charset="-127"/>
                <a:ea typeface="210 Manbalchungchun" charset="-127"/>
                <a:cs typeface="210 Manbalchungchun" charset="-127"/>
              </a:rPr>
              <a:t>1)</a:t>
            </a:r>
            <a:r>
              <a:rPr lang="ko-KR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210 Manbalchungchun" charset="-127"/>
                <a:ea typeface="210 Manbalchungchun" charset="-127"/>
                <a:cs typeface="210 Manbalchungchun" charset="-127"/>
              </a:rPr>
              <a:t>제사의 종류</a:t>
            </a:r>
            <a:endParaRPr lang="en-US" altLang="ko-KR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210 Manbalchungchun" charset="-127"/>
              <a:ea typeface="210 Manbalchungchun" charset="-127"/>
              <a:cs typeface="210 Manbalchungchun" charset="-127"/>
            </a:endParaRPr>
          </a:p>
          <a:p>
            <a:r>
              <a:rPr lang="en-US" altLang="ko-K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210 Manbalchungchun" charset="-127"/>
                <a:ea typeface="210 Manbalchungchun" charset="-127"/>
                <a:cs typeface="210 Manbalchungchun" charset="-127"/>
              </a:rPr>
              <a:t>2)</a:t>
            </a:r>
            <a:r>
              <a:rPr lang="ko-KR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210 Manbalchungchun" charset="-127"/>
                <a:ea typeface="210 Manbalchungchun" charset="-127"/>
                <a:cs typeface="210 Manbalchungchun" charset="-127"/>
              </a:rPr>
              <a:t>제사의 방식</a:t>
            </a:r>
            <a:endParaRPr lang="en-US" altLang="ko-KR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210 Manbalchungchun" charset="-127"/>
              <a:ea typeface="210 Manbalchungchun" charset="-127"/>
              <a:cs typeface="210 Manbalchungchun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7854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50825" y="965200"/>
            <a:ext cx="8642349" cy="563245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1953" y="2729388"/>
            <a:ext cx="480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1200" dirty="0">
              <a:solidFill>
                <a:schemeClr val="bg1"/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" y="1409700"/>
            <a:ext cx="7848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spc="-15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ko-KR" altLang="en-US" sz="2800" spc="-15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제사의 종류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: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5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대 제사</a:t>
            </a:r>
            <a:endParaRPr lang="en-US" altLang="ko-KR" sz="2800" spc="-150" dirty="0" smtClean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레위기에 나타나는 제사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700" y="2344667"/>
            <a:ext cx="78485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ko-KR" altLang="en-US" sz="2400" b="1" spc="-150" dirty="0" smtClean="0">
                <a:latin typeface="Nanum Gothic" charset="-127"/>
                <a:ea typeface="Nanum Gothic" charset="-127"/>
                <a:cs typeface="Nanum Gothic" charset="-127"/>
              </a:rPr>
              <a:t>번제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: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전체를 태워 모두 바치는 수직적 헌신의 제사 </a:t>
            </a: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ko-KR" altLang="en-US" sz="2400" b="1" spc="-150" dirty="0" smtClean="0">
                <a:latin typeface="Nanum Gothic" charset="-127"/>
                <a:ea typeface="Nanum Gothic" charset="-127"/>
                <a:cs typeface="Nanum Gothic" charset="-127"/>
              </a:rPr>
              <a:t>소제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: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유일하게 곡식을 바치는 제사로서 주로 감사의 뜻을 표하는 제사</a:t>
            </a: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ko-KR" altLang="en-US" sz="2400" b="1" spc="-150" dirty="0" smtClean="0">
                <a:latin typeface="Nanum Gothic" charset="-127"/>
                <a:ea typeface="Nanum Gothic" charset="-127"/>
                <a:cs typeface="Nanum Gothic" charset="-127"/>
              </a:rPr>
              <a:t>화목제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: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감사와 찬양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,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하나님과의 관계 회복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,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수평적 나눔을 위한 제사</a:t>
            </a: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ko-KR" altLang="en-US" sz="2400" b="1" spc="-150" dirty="0" smtClean="0">
                <a:latin typeface="Nanum Gothic" charset="-127"/>
                <a:ea typeface="Nanum Gothic" charset="-127"/>
                <a:cs typeface="Nanum Gothic" charset="-127"/>
              </a:rPr>
              <a:t>속죄제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: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도덕적 죄와 신체적 부정결을 씻기 위한 제사</a:t>
            </a: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ko-KR" altLang="en-US" sz="2400" b="1" spc="-150" dirty="0" smtClean="0">
                <a:latin typeface="Nanum Gothic" charset="-127"/>
                <a:ea typeface="Nanum Gothic" charset="-127"/>
                <a:cs typeface="Nanum Gothic" charset="-127"/>
              </a:rPr>
              <a:t>속건제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: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재산상의 피해를 배상하는 제사</a:t>
            </a: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9245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50825" y="965200"/>
            <a:ext cx="8642349" cy="563245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1953" y="2729388"/>
            <a:ext cx="480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1200" dirty="0">
              <a:solidFill>
                <a:schemeClr val="bg1"/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699" y="1448475"/>
            <a:ext cx="7848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1-5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장                                               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6-7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장</a:t>
            </a:r>
            <a:endParaRPr lang="en-US" altLang="ko-KR" sz="2800" spc="-150" dirty="0" smtClean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레위기에 나타나는 제사</a:t>
            </a:r>
            <a:endParaRPr lang="ko-KR" altLang="en-US" dirty="0"/>
          </a:p>
        </p:txBody>
      </p:sp>
      <p:sp>
        <p:nvSpPr>
          <p:cNvPr id="6" name="Rectangle 115"/>
          <p:cNvSpPr/>
          <p:nvPr/>
        </p:nvSpPr>
        <p:spPr>
          <a:xfrm>
            <a:off x="647700" y="2083481"/>
            <a:ext cx="2817838" cy="2817840"/>
          </a:xfrm>
          <a:prstGeom prst="rect">
            <a:avLst/>
          </a:prstGeom>
          <a:noFill/>
          <a:ln w="63500">
            <a:solidFill>
              <a:srgbClr val="B9E6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latin typeface="210 Manbalchungchun" charset="-127"/>
                <a:ea typeface="210 Manbalchungchun" charset="-127"/>
                <a:cs typeface="210 Manbalchungchun" charset="-127"/>
              </a:rPr>
              <a:t>백성의 입장에서</a:t>
            </a:r>
            <a:endParaRPr lang="en-US" altLang="ko-KR" sz="2400" dirty="0" smtClean="0">
              <a:latin typeface="210 Manbalchungchun" charset="-127"/>
              <a:ea typeface="210 Manbalchungchun" charset="-127"/>
              <a:cs typeface="210 Manbalchungchun" charset="-127"/>
            </a:endParaRPr>
          </a:p>
          <a:p>
            <a:pPr algn="ctr"/>
            <a:r>
              <a:rPr lang="ko-KR" altLang="en-US" sz="2400" dirty="0" smtClean="0">
                <a:latin typeface="210 Manbalchungchun" charset="-127"/>
                <a:ea typeface="210 Manbalchungchun" charset="-127"/>
                <a:cs typeface="210 Manbalchungchun" charset="-127"/>
              </a:rPr>
              <a:t>다섯 가지 제사의 </a:t>
            </a:r>
            <a:endParaRPr lang="en-US" altLang="ko-KR" sz="2400" dirty="0" smtClean="0">
              <a:latin typeface="210 Manbalchungchun" charset="-127"/>
              <a:ea typeface="210 Manbalchungchun" charset="-127"/>
              <a:cs typeface="210 Manbalchungchun" charset="-127"/>
            </a:endParaRPr>
          </a:p>
          <a:p>
            <a:pPr algn="ctr"/>
            <a:r>
              <a:rPr lang="ko-KR" altLang="en-US" sz="2400" dirty="0" smtClean="0">
                <a:latin typeface="210 Manbalchungchun" charset="-127"/>
                <a:ea typeface="210 Manbalchungchun" charset="-127"/>
                <a:cs typeface="210 Manbalchungchun" charset="-127"/>
              </a:rPr>
              <a:t>절차와 방법을 규정</a:t>
            </a:r>
            <a:endParaRPr lang="en-US" altLang="ko-KR" sz="2400" dirty="0" smtClean="0">
              <a:latin typeface="210 Manbalchungchun" charset="-127"/>
              <a:ea typeface="210 Manbalchungchun" charset="-127"/>
              <a:cs typeface="210 Manbalchungchun" charset="-127"/>
            </a:endParaRPr>
          </a:p>
        </p:txBody>
      </p:sp>
      <p:sp>
        <p:nvSpPr>
          <p:cNvPr id="10" name="Rectangle 115"/>
          <p:cNvSpPr/>
          <p:nvPr/>
        </p:nvSpPr>
        <p:spPr>
          <a:xfrm>
            <a:off x="5247183" y="2083481"/>
            <a:ext cx="2817838" cy="2817840"/>
          </a:xfrm>
          <a:prstGeom prst="rect">
            <a:avLst/>
          </a:prstGeom>
          <a:noFill/>
          <a:ln w="63500">
            <a:solidFill>
              <a:srgbClr val="B9E6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300" dirty="0" smtClean="0">
                <a:latin typeface="210 Manbalchungchun" charset="-127"/>
                <a:ea typeface="210 Manbalchungchun" charset="-127"/>
                <a:cs typeface="210 Manbalchungchun" charset="-127"/>
              </a:rPr>
              <a:t>제사장의 입장에서</a:t>
            </a:r>
            <a:endParaRPr lang="en-US" altLang="ko-KR" sz="2300" dirty="0" smtClean="0">
              <a:latin typeface="210 Manbalchungchun" charset="-127"/>
              <a:ea typeface="210 Manbalchungchun" charset="-127"/>
              <a:cs typeface="210 Manbalchungchun" charset="-127"/>
            </a:endParaRPr>
          </a:p>
          <a:p>
            <a:pPr algn="ctr"/>
            <a:r>
              <a:rPr lang="ko-KR" altLang="en-US" sz="2300" dirty="0" smtClean="0">
                <a:latin typeface="210 Manbalchungchun" charset="-127"/>
                <a:ea typeface="210 Manbalchungchun" charset="-127"/>
                <a:cs typeface="210 Manbalchungchun" charset="-127"/>
              </a:rPr>
              <a:t>다섯 가지 제사를</a:t>
            </a:r>
            <a:endParaRPr lang="en-US" altLang="ko-KR" sz="2300" dirty="0" smtClean="0">
              <a:latin typeface="210 Manbalchungchun" charset="-127"/>
              <a:ea typeface="210 Manbalchungchun" charset="-127"/>
              <a:cs typeface="210 Manbalchungchun" charset="-127"/>
            </a:endParaRPr>
          </a:p>
          <a:p>
            <a:pPr algn="ctr"/>
            <a:r>
              <a:rPr lang="ko-KR" altLang="en-US" sz="2300" dirty="0" smtClean="0">
                <a:latin typeface="210 Manbalchungchun" charset="-127"/>
                <a:ea typeface="210 Manbalchungchun" charset="-127"/>
                <a:cs typeface="210 Manbalchungchun" charset="-127"/>
              </a:rPr>
              <a:t>상세하게 설명</a:t>
            </a:r>
            <a:endParaRPr lang="ko-KR" altLang="en-US" sz="2300" dirty="0">
              <a:latin typeface="210 Manbalchungchun" charset="-127"/>
              <a:ea typeface="210 Manbalchungchun" charset="-127"/>
              <a:cs typeface="210 Manbalchungchun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084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50825" y="965200"/>
            <a:ext cx="8642349" cy="563245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1953" y="2729388"/>
            <a:ext cx="480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1200" dirty="0">
              <a:solidFill>
                <a:schemeClr val="bg1"/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" y="1409700"/>
            <a:ext cx="7848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2)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제사의 방식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: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가지</a:t>
            </a:r>
            <a:endParaRPr lang="en-US" altLang="ko-KR" sz="2800" spc="-150" dirty="0" smtClean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레위기에 나타나는 제사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700" y="2344667"/>
            <a:ext cx="7848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거제 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: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들어 올려 바치는 제사방식</a:t>
            </a: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요제 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: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흔들어서 바치는 제사 방식</a:t>
            </a: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전제 </a:t>
            </a:r>
            <a:r>
              <a:rPr lang="en-US" altLang="ko-KR" sz="2400" b="1" spc="-150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: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포도주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,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기름을 제단에 붓는 제사 방식 </a:t>
            </a: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6618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7700" y="1885593"/>
            <a:ext cx="800100" cy="738664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8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</a:t>
            </a:r>
            <a:endParaRPr lang="ko-KR" altLang="en-US" sz="48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0" y="3277920"/>
            <a:ext cx="28809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제사의 종류</a:t>
            </a:r>
            <a:endParaRPr lang="ko-KR" altLang="en-US" sz="4400" spc="-15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제사의 종류</a:t>
            </a:r>
            <a:r>
              <a:rPr lang="en-US" altLang="ko-KR" dirty="0" smtClean="0"/>
              <a:t>(</a:t>
            </a:r>
            <a:r>
              <a:rPr lang="ko-KR" altLang="en-US" dirty="0" smtClean="0"/>
              <a:t>번제 </a:t>
            </a:r>
            <a:r>
              <a:rPr lang="en-US" altLang="ko-KR" dirty="0" smtClean="0"/>
              <a:t>/</a:t>
            </a:r>
            <a:r>
              <a:rPr lang="ko-KR" altLang="en-US" dirty="0" smtClean="0"/>
              <a:t> 소제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6" name="Rectangle 10"/>
          <p:cNvSpPr/>
          <p:nvPr/>
        </p:nvSpPr>
        <p:spPr>
          <a:xfrm>
            <a:off x="647700" y="4248170"/>
            <a:ext cx="5676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210 Manbalchungchun" charset="-127"/>
                <a:ea typeface="210 Manbalchungchun" charset="-127"/>
                <a:cs typeface="210 Manbalchungchun" charset="-127"/>
              </a:rPr>
              <a:t>1)</a:t>
            </a:r>
            <a:r>
              <a:rPr lang="ko-KR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210 Manbalchungchun" charset="-127"/>
                <a:ea typeface="210 Manbalchungchun" charset="-127"/>
                <a:cs typeface="210 Manbalchungchun" charset="-127"/>
              </a:rPr>
              <a:t>번제</a:t>
            </a:r>
            <a:endParaRPr lang="en-US" altLang="ko-KR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210 Manbalchungchun" charset="-127"/>
              <a:ea typeface="210 Manbalchungchun" charset="-127"/>
              <a:cs typeface="210 Manbalchungchun" charset="-127"/>
            </a:endParaRPr>
          </a:p>
          <a:p>
            <a:r>
              <a:rPr lang="en-US" altLang="ko-K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210 Manbalchungchun" charset="-127"/>
                <a:ea typeface="210 Manbalchungchun" charset="-127"/>
                <a:cs typeface="210 Manbalchungchun" charset="-127"/>
              </a:rPr>
              <a:t>2)</a:t>
            </a:r>
            <a:r>
              <a:rPr lang="ko-KR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210 Manbalchungchun" charset="-127"/>
                <a:ea typeface="210 Manbalchungchun" charset="-127"/>
                <a:cs typeface="210 Manbalchungchun" charset="-127"/>
              </a:rPr>
              <a:t>소제</a:t>
            </a:r>
            <a:endParaRPr lang="en-US" altLang="ko-KR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210 Manbalchungchun" charset="-127"/>
              <a:ea typeface="210 Manbalchungchun" charset="-127"/>
              <a:cs typeface="210 Manbalchungchun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5349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7700" y="1885593"/>
            <a:ext cx="800100" cy="738664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8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  <a:endParaRPr lang="ko-KR" altLang="en-US" sz="48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0" y="3277920"/>
            <a:ext cx="39036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레위기의 중요성</a:t>
            </a:r>
            <a:endParaRPr lang="ko-KR" altLang="en-US" sz="4400" spc="-15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레위기의 중요성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442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50825" y="965200"/>
            <a:ext cx="8642349" cy="563245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1953" y="2729388"/>
            <a:ext cx="480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1200" dirty="0">
              <a:solidFill>
                <a:schemeClr val="bg1"/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" y="1409700"/>
            <a:ext cx="7848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번제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(1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장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1-17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절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/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6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장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8-13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절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제사의 종류</a:t>
            </a:r>
            <a:r>
              <a:rPr lang="en-US" altLang="ko-KR" dirty="0" smtClean="0"/>
              <a:t>(</a:t>
            </a:r>
            <a:r>
              <a:rPr lang="ko-KR" altLang="en-US" dirty="0" smtClean="0"/>
              <a:t>번제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2093842"/>
            <a:ext cx="7848599" cy="443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50825" y="965200"/>
            <a:ext cx="8642349" cy="563245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1953" y="2729388"/>
            <a:ext cx="480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1200" dirty="0">
              <a:solidFill>
                <a:schemeClr val="bg1"/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" y="1409700"/>
            <a:ext cx="7848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번제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(1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장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1-17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절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/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6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장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8-13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절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제사의 종류</a:t>
            </a:r>
            <a:r>
              <a:rPr lang="en-US" altLang="ko-KR" dirty="0" smtClean="0"/>
              <a:t>(</a:t>
            </a:r>
            <a:r>
              <a:rPr lang="ko-KR" altLang="en-US" dirty="0" smtClean="0"/>
              <a:t>번제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700" y="2344667"/>
            <a:ext cx="7848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altLang="ko-KR" sz="2400" b="1" spc="-150" dirty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99" y="2130424"/>
            <a:ext cx="7848599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4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50825" y="965200"/>
            <a:ext cx="8642349" cy="563245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1953" y="2729388"/>
            <a:ext cx="480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1200" dirty="0">
              <a:solidFill>
                <a:schemeClr val="bg1"/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" y="1409700"/>
            <a:ext cx="7848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번제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(1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장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1-17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절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/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6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장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8-13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절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제사의 종류</a:t>
            </a:r>
            <a:r>
              <a:rPr lang="en-US" altLang="ko-KR" dirty="0" smtClean="0"/>
              <a:t>(</a:t>
            </a:r>
            <a:r>
              <a:rPr lang="ko-KR" altLang="en-US" dirty="0" smtClean="0"/>
              <a:t>번제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700" y="2344667"/>
            <a:ext cx="7848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altLang="ko-KR" sz="2400" b="1" spc="-150" dirty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99" y="2245658"/>
            <a:ext cx="7848599" cy="405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2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50825" y="965200"/>
            <a:ext cx="8642349" cy="563245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1953" y="2729388"/>
            <a:ext cx="480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1200" dirty="0">
              <a:solidFill>
                <a:schemeClr val="bg1"/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" y="1409700"/>
            <a:ext cx="7848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번제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(1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장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1-17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절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/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6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장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8-13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절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제사의 종류</a:t>
            </a:r>
            <a:r>
              <a:rPr lang="en-US" altLang="ko-KR" dirty="0" smtClean="0"/>
              <a:t>(</a:t>
            </a:r>
            <a:r>
              <a:rPr lang="ko-KR" altLang="en-US" dirty="0" smtClean="0"/>
              <a:t>번제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700" y="2344667"/>
            <a:ext cx="7848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1)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명칭</a:t>
            </a: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altLang="ko-KR" sz="2400" b="1" spc="-150" dirty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1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장 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: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번제의 절차 규정</a:t>
            </a: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6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장 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: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번제를 드리는 방법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,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태우고 남은 재의 처리 등 추가적 지침</a:t>
            </a:r>
            <a:r>
              <a:rPr lang="ko-KR" altLang="en-US" sz="2400" b="1" spc="-150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규정</a:t>
            </a:r>
            <a:endParaRPr lang="en-US" altLang="ko-KR" sz="2400" b="1" spc="-150" dirty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2140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50825" y="965200"/>
            <a:ext cx="8642349" cy="563245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1953" y="2729388"/>
            <a:ext cx="480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1200" dirty="0">
              <a:solidFill>
                <a:schemeClr val="bg1"/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" y="1409700"/>
            <a:ext cx="7848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번제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(1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장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1-17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절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제사의 종류</a:t>
            </a:r>
            <a:r>
              <a:rPr lang="en-US" altLang="ko-KR" dirty="0" smtClean="0"/>
              <a:t>(</a:t>
            </a:r>
            <a:r>
              <a:rPr lang="ko-KR" altLang="en-US" dirty="0" smtClean="0"/>
              <a:t>번제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700" y="2344667"/>
            <a:ext cx="78485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1)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명칭</a:t>
            </a: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altLang="ko-KR" sz="2400" b="1" spc="-150" dirty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우리 말로 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’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태우는 제사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’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를 뜻함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영어 성경 </a:t>
            </a: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번제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(Burn offering)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전번제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(whole burnt offering)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전체제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(whole offering)</a:t>
            </a:r>
          </a:p>
        </p:txBody>
      </p:sp>
    </p:spTree>
    <p:extLst>
      <p:ext uri="{BB962C8B-B14F-4D97-AF65-F5344CB8AC3E}">
        <p14:creationId xmlns:p14="http://schemas.microsoft.com/office/powerpoint/2010/main" val="120295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50825" y="965200"/>
            <a:ext cx="8642349" cy="563245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1953" y="2729388"/>
            <a:ext cx="480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1200" dirty="0">
              <a:solidFill>
                <a:schemeClr val="bg1"/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" y="1409700"/>
            <a:ext cx="7848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번제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(1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장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1-17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절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제사의 종류</a:t>
            </a:r>
            <a:r>
              <a:rPr lang="en-US" altLang="ko-KR" dirty="0" smtClean="0"/>
              <a:t>(</a:t>
            </a:r>
            <a:r>
              <a:rPr lang="ko-KR" altLang="en-US" dirty="0" smtClean="0"/>
              <a:t>번제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700" y="2344667"/>
            <a:ext cx="784859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2)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특징</a:t>
            </a: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희생 짐승이 바쳐지는 곳 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: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회막 입구</a:t>
            </a: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희생 짐승을 잡는 위치 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: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별도로 지정되있지 않지만 </a:t>
            </a: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ko-KR" altLang="en-US" sz="2400" b="1" spc="-150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                                       작은 가축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(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양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,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염소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)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은 제단 북편으로 명시</a:t>
            </a:r>
            <a:endParaRPr lang="en-US" altLang="ko-KR" sz="2400" b="1" spc="-150" dirty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가죽을 제외한 짐승 전체를 불태운다</a:t>
            </a:r>
            <a:endParaRPr lang="en-US" altLang="ko-KR" sz="2400" b="1" spc="-150" dirty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lvl="0" indent="-457200" latinLnBrk="0"/>
            <a:r>
              <a:rPr lang="ko-KR" altLang="en-US" b="1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레위기 </a:t>
            </a:r>
            <a:r>
              <a:rPr lang="en-US" altLang="ko-KR" b="1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7</a:t>
            </a:r>
            <a:r>
              <a:rPr lang="ko-KR" altLang="en-US" b="1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장 </a:t>
            </a:r>
            <a:r>
              <a:rPr lang="en-US" altLang="ko-KR" b="1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8</a:t>
            </a:r>
            <a:r>
              <a:rPr lang="ko-KR" altLang="en-US" b="1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절</a:t>
            </a:r>
            <a:endParaRPr lang="en-US" altLang="ko-KR" b="1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lvl="0" indent="-457200" latinLnBrk="0"/>
            <a:r>
              <a:rPr lang="ko-KR" altLang="en-US" b="1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사람을 </a:t>
            </a:r>
            <a:r>
              <a:rPr lang="ko-KR" altLang="en-US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위하여 번제를 드리는 제사장곧 그 제사장은 </a:t>
            </a:r>
            <a:r>
              <a:rPr lang="ko-KR" altLang="en-US" b="1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그 </a:t>
            </a:r>
            <a:r>
              <a:rPr lang="ko-KR" altLang="en-US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드린 번제물의 가죽을 자기가 가질 </a:t>
            </a:r>
            <a:r>
              <a:rPr lang="ko-KR" altLang="en-US" b="1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것이며</a:t>
            </a:r>
            <a:endParaRPr lang="en-US" altLang="ko-KR" b="1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96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50825" y="965200"/>
            <a:ext cx="8642349" cy="563245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1953" y="2729388"/>
            <a:ext cx="480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1200" dirty="0">
              <a:solidFill>
                <a:schemeClr val="bg1"/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" y="1409700"/>
            <a:ext cx="7848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번제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(1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장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1-17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절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제사의 종류</a:t>
            </a:r>
            <a:r>
              <a:rPr lang="en-US" altLang="ko-KR" dirty="0" smtClean="0"/>
              <a:t>(</a:t>
            </a:r>
            <a:r>
              <a:rPr lang="ko-KR" altLang="en-US" dirty="0" smtClean="0"/>
              <a:t>번제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700" y="2344667"/>
            <a:ext cx="784859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2)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특징</a:t>
            </a: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lvl="0" indent="-457200" algn="ctr" latinLnBrk="0"/>
            <a:r>
              <a:rPr lang="ko-KR" altLang="en-US" b="1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레위기 </a:t>
            </a:r>
            <a:r>
              <a:rPr lang="en-US" altLang="ko-KR" b="1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1</a:t>
            </a:r>
            <a:r>
              <a:rPr lang="ko-KR" altLang="en-US" b="1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장 </a:t>
            </a:r>
            <a:r>
              <a:rPr lang="en-US" altLang="ko-KR" b="1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9</a:t>
            </a:r>
            <a:r>
              <a:rPr lang="ko-KR" altLang="en-US" b="1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절 </a:t>
            </a:r>
            <a:endParaRPr lang="en-US" altLang="ko-KR" b="1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lvl="0" indent="-457200" algn="ctr" latinLnBrk="0"/>
            <a:r>
              <a:rPr lang="ko-KR" altLang="en-US" b="1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그 </a:t>
            </a:r>
            <a:r>
              <a:rPr lang="ko-KR" altLang="en-US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내장과 정강이를 물로 씻을 것이요 </a:t>
            </a:r>
            <a:endParaRPr lang="en-US" altLang="ko-KR" b="1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lvl="0" indent="-457200" algn="ctr" latinLnBrk="0"/>
            <a:r>
              <a:rPr lang="ko-KR" altLang="en-US" b="1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제사장은 그 전부를</a:t>
            </a:r>
            <a:r>
              <a:rPr lang="ko-KR" altLang="en-US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 제단위에서 불살라 번제를 드릴지니 </a:t>
            </a:r>
            <a:endParaRPr lang="en-US" altLang="ko-KR" b="1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lvl="0" indent="-457200" algn="ctr" latinLnBrk="0"/>
            <a:r>
              <a:rPr lang="ko-KR" altLang="en-US" b="1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이는</a:t>
            </a:r>
            <a:r>
              <a:rPr lang="ko-KR" altLang="en-US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 </a:t>
            </a:r>
            <a:r>
              <a:rPr lang="ko-KR" altLang="en-US" b="1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화제라 여호와께</a:t>
            </a:r>
            <a:r>
              <a:rPr lang="ko-KR" altLang="en-US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 향기로운 </a:t>
            </a:r>
            <a:r>
              <a:rPr lang="ko-KR" altLang="en-US" b="1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냄새니라</a:t>
            </a:r>
            <a:endParaRPr lang="en-US" altLang="ko-KR" b="1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lvl="0" indent="-457200" algn="ctr" latinLnBrk="0"/>
            <a:endParaRPr lang="en-US" altLang="ko-KR" b="1" spc="-150" dirty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lvl="0" indent="-457200" latinLnBrk="0"/>
            <a:r>
              <a:rPr lang="ko-KR" altLang="en-US" sz="20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가죽을 제외한 동물 전체를 태워 발생한 향기로운 연기를 올린다는 의미에서</a:t>
            </a:r>
            <a:endParaRPr lang="en-US" altLang="ko-KR" sz="20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lvl="0" indent="-457200" latinLnBrk="0"/>
            <a:r>
              <a:rPr lang="ko-KR" altLang="en-US" sz="20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올라가다인 히브리어 </a:t>
            </a:r>
            <a:r>
              <a:rPr lang="en-US" altLang="ko-KR" sz="20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‘</a:t>
            </a:r>
            <a:r>
              <a:rPr lang="ko-KR" altLang="en-US" sz="20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올라</a:t>
            </a:r>
            <a:r>
              <a:rPr lang="en-US" altLang="ko-KR" sz="20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’</a:t>
            </a:r>
            <a:r>
              <a:rPr lang="ko-KR" altLang="en-US" sz="2000" b="1" spc="-150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r>
              <a:rPr lang="ko-KR" altLang="en-US" sz="20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즉</a:t>
            </a:r>
            <a:r>
              <a:rPr lang="en-US" altLang="ko-KR" sz="20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,</a:t>
            </a:r>
            <a:r>
              <a:rPr lang="ko-KR" altLang="en-US" sz="20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번제라는 이름이 붙었다</a:t>
            </a:r>
            <a:r>
              <a:rPr lang="en-US" altLang="ko-KR" sz="20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.</a:t>
            </a:r>
            <a:endParaRPr lang="en-US" altLang="ko-KR" sz="20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5474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50825" y="965200"/>
            <a:ext cx="8642349" cy="563245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1953" y="2729388"/>
            <a:ext cx="480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1200" dirty="0">
              <a:solidFill>
                <a:schemeClr val="bg1"/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" y="1409700"/>
            <a:ext cx="7848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번제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(1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장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1-17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절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제사의 종류</a:t>
            </a:r>
            <a:r>
              <a:rPr lang="en-US" altLang="ko-KR" dirty="0" smtClean="0"/>
              <a:t>(</a:t>
            </a:r>
            <a:r>
              <a:rPr lang="ko-KR" altLang="en-US" dirty="0" smtClean="0"/>
              <a:t>번제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700" y="2344667"/>
            <a:ext cx="78485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2)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특징</a:t>
            </a: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랍비 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: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다른 제사들과 달리 인간에게 돌아가는 몫이 없이</a:t>
            </a:r>
            <a:r>
              <a:rPr lang="ko-KR" altLang="en-US" sz="2400" b="1" spc="-150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모두 하나님께 태워 바쳐졌으니 다른 희생제사보다 우월하다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!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altLang="ko-KR" sz="2400" b="1" spc="-150" dirty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중요한 특징은 가장 기본적인 감사와 헌신의 제사</a:t>
            </a: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305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50825" y="965200"/>
            <a:ext cx="8642349" cy="563245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1953" y="2729388"/>
            <a:ext cx="480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1200" dirty="0">
              <a:solidFill>
                <a:schemeClr val="bg1"/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" y="1409700"/>
            <a:ext cx="7848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번제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(1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장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1-17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절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제사의 종류</a:t>
            </a:r>
            <a:r>
              <a:rPr lang="en-US" altLang="ko-KR" dirty="0" smtClean="0"/>
              <a:t>(</a:t>
            </a:r>
            <a:r>
              <a:rPr lang="ko-KR" altLang="en-US" dirty="0" smtClean="0"/>
              <a:t>번제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700" y="2344667"/>
            <a:ext cx="78485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ko-KR" sz="2400" b="1" spc="-150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3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)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드리는 때</a:t>
            </a: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* 화목제와 더불어 자발적으로 드리는 제사</a:t>
            </a: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* 성경에서 번제는 대부분 공적인 행사에서 기본제사로 드려진다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* 하나님께 감사와 기쁨을 표현하기 위해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(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삼상 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6:13-14)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* 완전한 헌신을 다짐할 때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(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창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22:2,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삿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11:31)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* 고난 중에 하나님께 탄원하며 의지하고자 할 때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(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삿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2:1-4)</a:t>
            </a:r>
            <a:endParaRPr lang="en-US" altLang="ko-KR" sz="2400" b="1" spc="-150" dirty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* 자발적으로 드리기도 하지만 상번제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,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안식일과 절기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,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ko-KR" altLang="en-US" sz="2400" b="1" spc="-150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 경우에 따라 속죄제를 드릴 때 번제가 의무적으로 요구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666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50825" y="965200"/>
            <a:ext cx="8642349" cy="563245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1953" y="2729388"/>
            <a:ext cx="480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1200" dirty="0">
              <a:solidFill>
                <a:schemeClr val="bg1"/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" y="1409700"/>
            <a:ext cx="7848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번제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(1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장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1-17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절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제사의 종류</a:t>
            </a:r>
            <a:r>
              <a:rPr lang="en-US" altLang="ko-KR" dirty="0" smtClean="0"/>
              <a:t>(</a:t>
            </a:r>
            <a:r>
              <a:rPr lang="ko-KR" altLang="en-US" dirty="0" smtClean="0"/>
              <a:t>번제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700" y="2344667"/>
            <a:ext cx="78485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4)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기능과 목적</a:t>
            </a: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1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차 목적 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: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endParaRPr lang="en-US" altLang="ko-KR" sz="2400" b="1" spc="-150" dirty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하나님과 관계 유지를 위해 감사로 드리는 헌신과 봉헌</a:t>
            </a: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또다른 목적 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: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죄 된 본성을 용서받고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,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죄 사함을 받기 위해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,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하나님께 탄원을 할 때에도 번제를 드리기도 함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539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50825" y="965200"/>
            <a:ext cx="8642349" cy="563245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1953" y="2729388"/>
            <a:ext cx="480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1200" dirty="0">
              <a:solidFill>
                <a:schemeClr val="bg1"/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" y="1384300"/>
            <a:ext cx="78485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레위기에 대한 첫인상은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</a:t>
            </a:r>
          </a:p>
          <a:p>
            <a:endParaRPr lang="en-US" altLang="ko-KR" sz="2000" spc="-15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en-US" sz="20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지루하고 어려운 책</a:t>
            </a:r>
            <a:r>
              <a:rPr lang="en-US" altLang="ko-KR" sz="20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</a:t>
            </a:r>
            <a:r>
              <a:rPr lang="ko-KR" altLang="en-US" sz="20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성경통독을 포기하는 책</a:t>
            </a:r>
            <a:r>
              <a:rPr lang="en-US" altLang="ko-KR" sz="20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</a:p>
          <a:p>
            <a:endParaRPr lang="en-US" altLang="ko-KR" sz="2000" spc="-15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en-US" sz="20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가까이 있지만 가까이하기 어려운 레위기</a:t>
            </a:r>
            <a:endParaRPr lang="en-US" altLang="ko-KR" sz="2000" spc="-150" dirty="0" smtClean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레위기의 중요성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906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50825" y="965200"/>
            <a:ext cx="8642349" cy="563245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1953" y="2729388"/>
            <a:ext cx="480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1200" dirty="0">
              <a:solidFill>
                <a:schemeClr val="bg1"/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" y="1409700"/>
            <a:ext cx="7848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번제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(1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장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1-17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절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제사의 종류</a:t>
            </a:r>
            <a:r>
              <a:rPr lang="en-US" altLang="ko-KR" dirty="0" smtClean="0"/>
              <a:t>(</a:t>
            </a:r>
            <a:r>
              <a:rPr lang="ko-KR" altLang="en-US" dirty="0" smtClean="0"/>
              <a:t>번제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700" y="2344667"/>
            <a:ext cx="7848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ko-KR" sz="2400" b="1" spc="-150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5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)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종류</a:t>
            </a: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311746"/>
              </p:ext>
            </p:extLst>
          </p:nvPr>
        </p:nvGraphicFramePr>
        <p:xfrm>
          <a:off x="647698" y="3034950"/>
          <a:ext cx="7848600" cy="21342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5202"/>
                <a:gridCol w="2997198"/>
                <a:gridCol w="2616200"/>
              </a:tblGrid>
              <a:tr h="41945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신분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번제의 종류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성별 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8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부자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수소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수컷 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8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중산층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숫양과 숫염소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수컷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8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빈민층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집비둘기 </a:t>
                      </a:r>
                      <a:r>
                        <a:rPr lang="en-US" altLang="ko-KR" dirty="0" smtClean="0"/>
                        <a:t>/</a:t>
                      </a:r>
                      <a:r>
                        <a:rPr lang="ko-KR" altLang="en-US" dirty="0" smtClean="0"/>
                        <a:t> 산비둘기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암수 구분 없음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7698" y="5523154"/>
            <a:ext cx="7848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ko-KR" altLang="en-US" sz="20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하나님은 제물의 크기나 종류와 상관 없이 번제의 효력은 동일</a:t>
            </a:r>
            <a:r>
              <a:rPr lang="en-US" altLang="ko-KR" sz="20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ko-KR" altLang="en-US" sz="20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번제의 정신은 차별없는 제사 즉</a:t>
            </a:r>
            <a:r>
              <a:rPr lang="en-US" altLang="ko-KR" sz="20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,</a:t>
            </a:r>
            <a:r>
              <a:rPr lang="ko-KR" altLang="en-US" sz="20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어느 누구나 하나님 앞에 나와 예배할 </a:t>
            </a:r>
            <a:endParaRPr lang="en-US" altLang="ko-KR" sz="20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ko-KR" altLang="en-US" sz="20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자격이 있다는 것을 의미</a:t>
            </a:r>
            <a:r>
              <a:rPr lang="en-US" altLang="ko-KR" sz="20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284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50825" y="965200"/>
            <a:ext cx="8642349" cy="563245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1953" y="2729388"/>
            <a:ext cx="480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1200" dirty="0">
              <a:solidFill>
                <a:schemeClr val="bg1"/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" y="1409700"/>
            <a:ext cx="7848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번제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(1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장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1-17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절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제사의 종류</a:t>
            </a:r>
            <a:r>
              <a:rPr lang="en-US" altLang="ko-KR" dirty="0" smtClean="0"/>
              <a:t>(</a:t>
            </a:r>
            <a:r>
              <a:rPr lang="ko-KR" altLang="en-US" dirty="0" smtClean="0"/>
              <a:t>번제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700" y="2344667"/>
            <a:ext cx="78485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ko-KR" sz="2400" b="1" spc="-150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6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)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절차</a:t>
            </a: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r>
              <a:rPr lang="en-US" altLang="ko-KR" sz="24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1)</a:t>
            </a:r>
            <a:r>
              <a:rPr lang="ko-KR" altLang="en-US" sz="24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안수와 도살</a:t>
            </a:r>
            <a:r>
              <a:rPr lang="en-US" altLang="ko-KR" sz="24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-</a:t>
            </a:r>
            <a:r>
              <a:rPr lang="ko-KR" altLang="en-US" sz="24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제사자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2)</a:t>
            </a:r>
            <a:r>
              <a:rPr lang="ko-KR" altLang="en-US" sz="24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피 의례 </a:t>
            </a:r>
            <a:r>
              <a:rPr lang="en-US" altLang="ko-KR" sz="24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– </a:t>
            </a:r>
            <a:r>
              <a:rPr lang="ko-KR" altLang="en-US" sz="24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제사장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3)</a:t>
            </a:r>
            <a:r>
              <a:rPr lang="ko-KR" altLang="en-US" sz="24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각뜨기</a:t>
            </a:r>
            <a:r>
              <a:rPr lang="en-US" altLang="ko-KR" sz="24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-</a:t>
            </a:r>
            <a:r>
              <a:rPr lang="ko-KR" altLang="en-US" sz="24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제사자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4)</a:t>
            </a:r>
            <a:r>
              <a:rPr lang="ko-KR" altLang="en-US" sz="24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짐승 올려놓기</a:t>
            </a:r>
            <a:r>
              <a:rPr lang="en-US" altLang="ko-KR" sz="24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-</a:t>
            </a:r>
            <a:r>
              <a:rPr lang="ko-KR" altLang="en-US" sz="24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제사장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5)</a:t>
            </a:r>
            <a:r>
              <a:rPr lang="ko-KR" altLang="en-US" sz="24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내장과 정강이 세척</a:t>
            </a:r>
            <a:r>
              <a:rPr lang="en-US" altLang="ko-KR" sz="24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-</a:t>
            </a:r>
            <a:r>
              <a:rPr lang="ko-KR" altLang="en-US" sz="24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제사자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6)</a:t>
            </a:r>
            <a:r>
              <a:rPr lang="ko-KR" altLang="en-US" sz="24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짐승 태우기</a:t>
            </a:r>
            <a:r>
              <a:rPr lang="en-US" altLang="ko-KR" sz="24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-</a:t>
            </a:r>
            <a:r>
              <a:rPr lang="ko-KR" altLang="en-US" sz="24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제사장</a:t>
            </a: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0081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50825" y="965200"/>
            <a:ext cx="8642349" cy="563245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1953" y="2729388"/>
            <a:ext cx="480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1200" dirty="0">
              <a:solidFill>
                <a:schemeClr val="bg1"/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" y="1409700"/>
            <a:ext cx="7848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번제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(1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장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1-17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절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제사의 종류</a:t>
            </a:r>
            <a:r>
              <a:rPr lang="en-US" altLang="ko-KR" dirty="0" smtClean="0"/>
              <a:t>(</a:t>
            </a:r>
            <a:r>
              <a:rPr lang="ko-KR" altLang="en-US" dirty="0" smtClean="0"/>
              <a:t>번제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700" y="2344667"/>
            <a:ext cx="7848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7)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정리</a:t>
            </a:r>
            <a:endParaRPr lang="en-US" altLang="ko-KR" sz="2400" b="1" spc="-150" dirty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179473"/>
              </p:ext>
            </p:extLst>
          </p:nvPr>
        </p:nvGraphicFramePr>
        <p:xfrm>
          <a:off x="647698" y="3220368"/>
          <a:ext cx="8051802" cy="28002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4502"/>
                <a:gridCol w="1498600"/>
                <a:gridCol w="1000123"/>
                <a:gridCol w="1006477"/>
                <a:gridCol w="850900"/>
                <a:gridCol w="1130300"/>
                <a:gridCol w="838200"/>
                <a:gridCol w="1282700"/>
              </a:tblGrid>
              <a:tr h="449932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목적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제물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방법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하나님의 몫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제사장의 몫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예배자의 </a:t>
                      </a:r>
                      <a:endParaRPr lang="en-US" altLang="ko-KR" sz="1200" dirty="0" smtClean="0"/>
                    </a:p>
                    <a:p>
                      <a:pPr latinLnBrk="1"/>
                      <a:r>
                        <a:rPr lang="ko-KR" altLang="en-US" sz="1200" dirty="0" smtClean="0"/>
                        <a:t>몫</a:t>
                      </a:r>
                      <a:endParaRPr lang="ko-KR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영적 의미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066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번</a:t>
                      </a:r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r>
                        <a:rPr lang="ko-KR" altLang="en-US" dirty="0" smtClean="0"/>
                        <a:t>제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1)</a:t>
                      </a:r>
                      <a:r>
                        <a:rPr lang="ko-KR" altLang="en-US" sz="1400" dirty="0" smtClean="0"/>
                        <a:t> 하나님과의 관계 유지</a:t>
                      </a:r>
                      <a:endParaRPr lang="en-US" altLang="ko-KR" sz="1400" dirty="0" smtClean="0"/>
                    </a:p>
                    <a:p>
                      <a:pPr latinLnBrk="1"/>
                      <a:endParaRPr lang="en-US" altLang="ko-KR" sz="1400" dirty="0" smtClean="0"/>
                    </a:p>
                    <a:p>
                      <a:pPr latinLnBrk="1"/>
                      <a:r>
                        <a:rPr lang="en-US" altLang="ko-KR" sz="1400" dirty="0" smtClean="0"/>
                        <a:t>2)</a:t>
                      </a:r>
                      <a:r>
                        <a:rPr lang="ko-KR" altLang="en-US" sz="1400" dirty="0" smtClean="0"/>
                        <a:t> 하나님께 자신을 온전히 헌신과 감사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생활 현편에 따라</a:t>
                      </a:r>
                      <a:endParaRPr lang="en-US" altLang="ko-KR" sz="1200" dirty="0" smtClean="0"/>
                    </a:p>
                    <a:p>
                      <a:pPr latinLnBrk="1"/>
                      <a:r>
                        <a:rPr lang="en-US" altLang="ko-KR" sz="1200" dirty="0" smtClean="0"/>
                        <a:t>1)</a:t>
                      </a:r>
                      <a:r>
                        <a:rPr lang="ko-KR" altLang="en-US" sz="1200" dirty="0" smtClean="0"/>
                        <a:t>흠없는 수소</a:t>
                      </a:r>
                      <a:endParaRPr lang="en-US" altLang="ko-KR" sz="1200" dirty="0" smtClean="0"/>
                    </a:p>
                    <a:p>
                      <a:pPr latinLnBrk="1"/>
                      <a:r>
                        <a:rPr lang="en-US" altLang="ko-KR" sz="1200" dirty="0" smtClean="0"/>
                        <a:t/>
                      </a:r>
                      <a:br>
                        <a:rPr lang="en-US" altLang="ko-KR" sz="1200" dirty="0" smtClean="0"/>
                      </a:br>
                      <a:r>
                        <a:rPr lang="en-US" altLang="ko-KR" sz="1200" dirty="0" smtClean="0"/>
                        <a:t>2)</a:t>
                      </a:r>
                      <a:r>
                        <a:rPr lang="ko-KR" altLang="en-US" sz="1200" dirty="0" smtClean="0"/>
                        <a:t>흠없는 숫양</a:t>
                      </a:r>
                      <a:r>
                        <a:rPr lang="en-US" altLang="ko-KR" sz="1200" dirty="0" smtClean="0"/>
                        <a:t>/</a:t>
                      </a:r>
                      <a:r>
                        <a:rPr lang="ko-KR" altLang="en-US" sz="1200" dirty="0" smtClean="0"/>
                        <a:t>숫염소</a:t>
                      </a:r>
                      <a:endParaRPr lang="en-US" altLang="ko-KR" sz="1200" dirty="0" smtClean="0"/>
                    </a:p>
                    <a:p>
                      <a:pPr latinLnBrk="1"/>
                      <a:r>
                        <a:rPr lang="en-US" altLang="ko-KR" sz="1200" dirty="0" smtClean="0"/>
                        <a:t/>
                      </a:r>
                      <a:br>
                        <a:rPr lang="en-US" altLang="ko-KR" sz="1200" dirty="0" smtClean="0"/>
                      </a:br>
                      <a:r>
                        <a:rPr lang="en-US" altLang="ko-KR" sz="1200" dirty="0" smtClean="0"/>
                        <a:t>3)</a:t>
                      </a:r>
                      <a:r>
                        <a:rPr lang="ko-KR" altLang="en-US" sz="1200" dirty="0" smtClean="0"/>
                        <a:t>산비둘기</a:t>
                      </a:r>
                      <a:r>
                        <a:rPr lang="en-US" altLang="ko-KR" sz="1200" dirty="0" smtClean="0"/>
                        <a:t>,</a:t>
                      </a:r>
                      <a:r>
                        <a:rPr lang="ko-KR" altLang="en-US" sz="1200" dirty="0" smtClean="0"/>
                        <a:t> 집비둘기</a:t>
                      </a:r>
                      <a:endParaRPr lang="en-US" altLang="ko-KR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가죽을 제외한 모든 제물을 불로 태움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가죽을 제외한 모든 부분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가죽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없음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1)</a:t>
                      </a:r>
                      <a:r>
                        <a:rPr lang="ko-KR" altLang="en-US" sz="1400" dirty="0" smtClean="0"/>
                        <a:t>그리스도가 생명 전체를 바침을 뜻함</a:t>
                      </a:r>
                      <a:endParaRPr lang="en-US" altLang="ko-KR" sz="1400" dirty="0" smtClean="0"/>
                    </a:p>
                    <a:p>
                      <a:pPr latinLnBrk="1"/>
                      <a:endParaRPr lang="en-US" altLang="ko-KR" sz="1400" dirty="0" smtClean="0"/>
                    </a:p>
                    <a:p>
                      <a:pPr latinLnBrk="1"/>
                      <a:r>
                        <a:rPr lang="en-US" altLang="ko-KR" sz="1400" dirty="0" smtClean="0"/>
                        <a:t>2)</a:t>
                      </a:r>
                      <a:r>
                        <a:rPr lang="ko-KR" altLang="en-US" sz="1400" dirty="0" smtClean="0"/>
                        <a:t> 그리스도 안에서 그리스도인의 희생적인 헌신을 의미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947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50825" y="965200"/>
            <a:ext cx="8642349" cy="563245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1953" y="2729388"/>
            <a:ext cx="480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1200" dirty="0">
              <a:solidFill>
                <a:schemeClr val="bg1"/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" y="1409700"/>
            <a:ext cx="7848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소제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(2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장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1-16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절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/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6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장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14-23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절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제사의 종류</a:t>
            </a:r>
            <a:r>
              <a:rPr lang="en-US" altLang="ko-KR" dirty="0" smtClean="0"/>
              <a:t>(</a:t>
            </a:r>
            <a:r>
              <a:rPr lang="ko-KR" altLang="en-US" dirty="0" smtClean="0"/>
              <a:t>소</a:t>
            </a:r>
            <a:r>
              <a:rPr lang="ko-KR" altLang="en-US" dirty="0" smtClean="0"/>
              <a:t>제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700" y="2344667"/>
            <a:ext cx="7848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1)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명칭</a:t>
            </a:r>
            <a:endParaRPr lang="en-US" altLang="ko-KR" sz="2400" b="1" spc="-150" dirty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-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소제를 지칭하는 히브리어 단어</a:t>
            </a:r>
            <a:r>
              <a:rPr lang="ko-KR" altLang="en-US" sz="2400" b="1" spc="-150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‘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민하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’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는 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‘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선물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’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이나 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‘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공물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’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을 의미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-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제의 법안에서는 곡식제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(grain offering)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라는 전문적 의미로 사용</a:t>
            </a: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-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곡식의 제사도 번제와 같이 고대부터 드려졌다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.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8861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50825" y="965200"/>
            <a:ext cx="8642349" cy="563245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1953" y="2729388"/>
            <a:ext cx="480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1200" dirty="0">
              <a:solidFill>
                <a:schemeClr val="bg1"/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" y="1409700"/>
            <a:ext cx="7848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소제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(2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장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1-16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절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/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6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장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14-23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절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제사의 종류</a:t>
            </a:r>
            <a:r>
              <a:rPr lang="en-US" altLang="ko-KR" dirty="0" smtClean="0"/>
              <a:t>(</a:t>
            </a:r>
            <a:r>
              <a:rPr lang="ko-KR" altLang="en-US" dirty="0" smtClean="0"/>
              <a:t>소</a:t>
            </a:r>
            <a:r>
              <a:rPr lang="ko-KR" altLang="en-US" dirty="0" smtClean="0"/>
              <a:t>제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700" y="2344667"/>
            <a:ext cx="7848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ko-KR" sz="2400" b="1" spc="-150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2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)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특징</a:t>
            </a:r>
            <a:endParaRPr lang="en-US" altLang="ko-KR" sz="2400" b="1" spc="-150" dirty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-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피 없이 드리는 유일한 제사</a:t>
            </a: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-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곡식을 비롯한 농산물을 바침</a:t>
            </a: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-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번제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,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화목제와 더불어 곡식으로 드리는 감사의 제사</a:t>
            </a: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866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50825" y="965200"/>
            <a:ext cx="8642349" cy="563245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1953" y="2729388"/>
            <a:ext cx="480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1200" dirty="0">
              <a:solidFill>
                <a:schemeClr val="bg1"/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" y="1409700"/>
            <a:ext cx="7848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소제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(2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장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1-16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절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/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6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장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14-23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절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제사의 종류</a:t>
            </a:r>
            <a:r>
              <a:rPr lang="en-US" altLang="ko-KR" dirty="0" smtClean="0"/>
              <a:t>(</a:t>
            </a:r>
            <a:r>
              <a:rPr lang="ko-KR" altLang="en-US" dirty="0" smtClean="0"/>
              <a:t>소</a:t>
            </a:r>
            <a:r>
              <a:rPr lang="ko-KR" altLang="en-US" dirty="0" smtClean="0"/>
              <a:t>제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700" y="2311351"/>
            <a:ext cx="78485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ko-KR" sz="2400" b="1" spc="-150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2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)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특징</a:t>
            </a:r>
            <a:endParaRPr lang="en-US" altLang="ko-KR" sz="2400" b="1" spc="-150" dirty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lvl="0" indent="-457200" algn="ctr" latinLnBrk="0"/>
            <a:r>
              <a:rPr lang="ko-KR" altLang="en-US" sz="1600" b="1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레위기 </a:t>
            </a:r>
            <a:r>
              <a:rPr lang="en-US" altLang="ko-KR" sz="1600" b="1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2</a:t>
            </a:r>
            <a:r>
              <a:rPr lang="ko-KR" altLang="en-US" sz="1600" b="1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장 </a:t>
            </a:r>
            <a:r>
              <a:rPr lang="en-US" altLang="ko-KR" sz="1600" b="1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2</a:t>
            </a:r>
            <a:r>
              <a:rPr lang="ko-KR" altLang="en-US" sz="1600" b="1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절</a:t>
            </a:r>
            <a:endParaRPr lang="en-US" altLang="ko-KR" sz="1600" b="1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lvl="0" indent="-457200" algn="ctr" latinLnBrk="0"/>
            <a:r>
              <a:rPr lang="ko-KR" altLang="en-US" sz="1600" b="1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아론의 </a:t>
            </a:r>
            <a:r>
              <a:rPr lang="ko-KR" altLang="en-US" sz="16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자손 제사장들에게로 가져갈 것이요 </a:t>
            </a:r>
            <a:endParaRPr lang="en-US" altLang="ko-KR" sz="1600" b="1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lvl="0" indent="-457200" algn="ctr" latinLnBrk="0"/>
            <a:r>
              <a:rPr lang="ko-KR" altLang="en-US" sz="1600" b="1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제사장은 그 고운 </a:t>
            </a:r>
            <a:r>
              <a:rPr lang="ko-KR" altLang="en-US" sz="16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가루 한 움큼과 기름과 </a:t>
            </a:r>
            <a:endParaRPr lang="en-US" altLang="ko-KR" sz="1600" b="1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lvl="0" indent="-457200" algn="ctr" latinLnBrk="0"/>
            <a:r>
              <a:rPr lang="ko-KR" altLang="en-US" sz="1600" b="1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그 </a:t>
            </a:r>
            <a:r>
              <a:rPr lang="ko-KR" altLang="en-US" sz="16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모든 </a:t>
            </a:r>
            <a:r>
              <a:rPr lang="ko-KR" altLang="en-US" sz="1600" b="1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유향을 가져다가</a:t>
            </a:r>
            <a:r>
              <a:rPr lang="ko-KR" altLang="en-US" sz="16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 기념물로 </a:t>
            </a:r>
            <a:endParaRPr lang="en-US" altLang="ko-KR" sz="1600" b="1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lvl="0" indent="-457200" algn="ctr" latinLnBrk="0"/>
            <a:r>
              <a:rPr lang="ko-KR" altLang="en-US" sz="1600" b="1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제단</a:t>
            </a:r>
            <a:r>
              <a:rPr lang="ko-KR" altLang="en-US" sz="1600" b="1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 위에서 불사를지니 이는 화제라 </a:t>
            </a:r>
            <a:r>
              <a:rPr lang="ko-KR" altLang="en-US" sz="1600" b="1" dirty="0">
                <a:solidFill>
                  <a:srgbClr val="FFFF00"/>
                </a:solidFill>
                <a:latin typeface="Nanum Gothic" charset="-127"/>
                <a:ea typeface="Nanum Gothic" charset="-127"/>
                <a:cs typeface="Nanum Gothic" charset="-127"/>
              </a:rPr>
              <a:t>여호와께 향기로운 </a:t>
            </a:r>
            <a:r>
              <a:rPr lang="ko-KR" altLang="en-US" sz="1600" b="1" dirty="0" smtClean="0">
                <a:solidFill>
                  <a:srgbClr val="FFFF00"/>
                </a:solidFill>
                <a:latin typeface="Nanum Gothic" charset="-127"/>
                <a:ea typeface="Nanum Gothic" charset="-127"/>
                <a:cs typeface="Nanum Gothic" charset="-127"/>
              </a:rPr>
              <a:t>냄새</a:t>
            </a:r>
            <a:r>
              <a:rPr lang="ko-KR" altLang="en-US" sz="1600" b="1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니라</a:t>
            </a:r>
            <a:endParaRPr lang="en-US" altLang="ko-KR" sz="1600" b="1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lvl="0" indent="-457200" algn="ctr" latinLnBrk="0"/>
            <a:endParaRPr lang="en-US" altLang="ko-KR" sz="1600" b="1" spc="-150" dirty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lvl="0" indent="-457200" algn="ctr" latinLnBrk="0"/>
            <a:endParaRPr lang="en-US" altLang="ko-KR" sz="16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lvl="0" indent="-457200" algn="ctr" latinLnBrk="0"/>
            <a:r>
              <a:rPr lang="ko-KR" altLang="en-US" sz="20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곱게 빻은 밀가루를 주재료로 하고 거기에 기름과 유향을 첨가했다</a:t>
            </a:r>
            <a:r>
              <a:rPr lang="en-US" altLang="ko-KR" sz="20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.</a:t>
            </a: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831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50825" y="965200"/>
            <a:ext cx="8642349" cy="563245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1953" y="2729388"/>
            <a:ext cx="480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1200" dirty="0">
              <a:solidFill>
                <a:schemeClr val="bg1"/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" y="1409700"/>
            <a:ext cx="7848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소제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(2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장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1-16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절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/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6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장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14-23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절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제사의 종류</a:t>
            </a:r>
            <a:r>
              <a:rPr lang="en-US" altLang="ko-KR" dirty="0" smtClean="0"/>
              <a:t>(</a:t>
            </a:r>
            <a:r>
              <a:rPr lang="ko-KR" altLang="en-US" dirty="0" smtClean="0"/>
              <a:t>소</a:t>
            </a:r>
            <a:r>
              <a:rPr lang="ko-KR" altLang="en-US" dirty="0" smtClean="0"/>
              <a:t>제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700" y="2344667"/>
            <a:ext cx="78485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ko-KR" sz="2400" b="1" spc="-150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2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)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특징</a:t>
            </a:r>
            <a:endParaRPr lang="en-US" altLang="ko-KR" sz="2400" b="1" spc="-150" dirty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-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밀가루로 만든 몇 가지 요리를 소제로 바치기도 했음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(2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장 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4-7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절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)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-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추수기에는 첫 수확한 밀과 보리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,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그리고 다른 여러 농산물들을</a:t>
            </a: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      소제로 바침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(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레위기 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2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장 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12-16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절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)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-</a:t>
            </a:r>
            <a:r>
              <a:rPr lang="ko-KR" altLang="en-US" sz="2400" b="1" spc="-150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랍비들은 소제가 극빈자를 위한 번제의 대체물이었다고 주장하기도 한다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.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endParaRPr lang="en-US" altLang="ko-KR" sz="2400" b="1" spc="-150" dirty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1010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50825" y="965200"/>
            <a:ext cx="8642349" cy="563245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1953" y="2729388"/>
            <a:ext cx="480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1200" dirty="0">
              <a:solidFill>
                <a:schemeClr val="bg1"/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" y="1409700"/>
            <a:ext cx="7848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소제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(2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장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1-16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절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/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6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장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14-23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절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제사의 종류</a:t>
            </a:r>
            <a:r>
              <a:rPr lang="en-US" altLang="ko-KR" dirty="0" smtClean="0"/>
              <a:t>(</a:t>
            </a:r>
            <a:r>
              <a:rPr lang="ko-KR" altLang="en-US" dirty="0" smtClean="0"/>
              <a:t>소</a:t>
            </a:r>
            <a:r>
              <a:rPr lang="ko-KR" altLang="en-US" dirty="0" smtClean="0"/>
              <a:t>제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700" y="2344667"/>
            <a:ext cx="78485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3)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드리는 때</a:t>
            </a:r>
            <a:endParaRPr lang="en-US" altLang="ko-KR" sz="2400" b="1" spc="-150" dirty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altLang="ko-KR" sz="2400" b="1" spc="-150" dirty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-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독자적으로 드릴 수 있다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.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(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누구든지 평상시에 개인의 일반적인 소제를 바칠 수 있다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.)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-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보통 소제는 독자적으로 따로 드려지기 보다는 다른 동물 제사에 수반되는 경우가 더 많았다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.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4276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50825" y="965200"/>
            <a:ext cx="8642349" cy="563245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1953" y="2729388"/>
            <a:ext cx="480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1200" dirty="0">
              <a:solidFill>
                <a:schemeClr val="bg1"/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" y="1409700"/>
            <a:ext cx="7848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소제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(2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장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1-16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절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/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6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장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14-23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절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제사의 종류</a:t>
            </a:r>
            <a:r>
              <a:rPr lang="en-US" altLang="ko-KR" dirty="0" smtClean="0"/>
              <a:t>(</a:t>
            </a:r>
            <a:r>
              <a:rPr lang="ko-KR" altLang="en-US" dirty="0" smtClean="0"/>
              <a:t>소</a:t>
            </a:r>
            <a:r>
              <a:rPr lang="ko-KR" altLang="en-US" dirty="0" smtClean="0"/>
              <a:t>제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700" y="2344667"/>
            <a:ext cx="784859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ctr" latinLnBrk="0"/>
            <a:r>
              <a:rPr lang="ko-KR" altLang="en-US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레위기 </a:t>
            </a:r>
            <a:r>
              <a:rPr lang="en-US" altLang="ko-KR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5</a:t>
            </a:r>
            <a:r>
              <a:rPr lang="ko-KR" altLang="en-US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장 </a:t>
            </a:r>
            <a:r>
              <a:rPr lang="en-US" altLang="ko-KR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11-12</a:t>
            </a:r>
            <a:r>
              <a:rPr lang="ko-KR" altLang="en-US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절</a:t>
            </a:r>
            <a:endParaRPr lang="en-US" altLang="ko-KR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lvl="0" indent="-457200" algn="ctr" latinLnBrk="0"/>
            <a:r>
              <a:rPr lang="en-US" altLang="ko-KR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11</a:t>
            </a:r>
            <a:r>
              <a:rPr lang="ko-KR" altLang="en-US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절 만일 </a:t>
            </a:r>
            <a:r>
              <a:rPr lang="ko-KR" altLang="en-US" b="1" spc="-150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그의 손이 산비둘기 두 마리나 집비둘기 두 마리에도 미치지 못하면 그의 범죄로 말미암아 </a:t>
            </a:r>
            <a:r>
              <a:rPr lang="ko-KR" altLang="en-US" b="1" spc="-150" dirty="0">
                <a:solidFill>
                  <a:srgbClr val="FFFF00"/>
                </a:solidFill>
                <a:latin typeface="Nanum Gothic" charset="-127"/>
                <a:ea typeface="Nanum Gothic" charset="-127"/>
                <a:cs typeface="Nanum Gothic" charset="-127"/>
              </a:rPr>
              <a:t>고운 가루 십분의 일 에바를 예물로 가져다가 속죄제물로 드리되 이는 속죄제인즉 그 위에 기름을 붓지 말며 유향을 놓지 </a:t>
            </a:r>
            <a:r>
              <a:rPr lang="ko-KR" altLang="en-US" b="1" spc="-150" dirty="0" smtClean="0">
                <a:solidFill>
                  <a:srgbClr val="FFFF00"/>
                </a:solidFill>
                <a:latin typeface="Nanum Gothic" charset="-127"/>
                <a:ea typeface="Nanum Gothic" charset="-127"/>
                <a:cs typeface="Nanum Gothic" charset="-127"/>
              </a:rPr>
              <a:t>말고</a:t>
            </a:r>
            <a:endParaRPr lang="en-US" altLang="ko-KR" b="1" spc="-150" dirty="0" smtClean="0">
              <a:solidFill>
                <a:srgbClr val="FFFF00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lvl="0" indent="-457200" algn="ctr" latinLnBrk="0"/>
            <a:r>
              <a:rPr lang="en-US" altLang="ko-KR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12</a:t>
            </a:r>
            <a:r>
              <a:rPr lang="ko-KR" altLang="en-US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절 그것을 </a:t>
            </a:r>
            <a:r>
              <a:rPr lang="ko-KR" altLang="en-US" b="1" spc="-150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제사장에게로 가져갈 것이요 제사장은 그것을 기념물로 한 움큼을 가져다가 제단 위 여호와의 화제물 위에서 불사를지니 이는 </a:t>
            </a:r>
            <a:r>
              <a:rPr lang="ko-KR" altLang="en-US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속죄제라</a:t>
            </a:r>
            <a:endParaRPr lang="en-US" altLang="ko-KR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lvl="0" indent="-457200" algn="ctr" latinLnBrk="0"/>
            <a:endParaRPr lang="en-US" altLang="ko-KR" b="1" spc="-150" dirty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lvl="0" indent="-457200" algn="ctr" latinLnBrk="0"/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소제가 최빈곤 계층을 위한 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‘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속죄제물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’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로 허용</a:t>
            </a: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lvl="0" indent="-457200" algn="ctr" latinLnBrk="0"/>
            <a:endParaRPr lang="en-US" altLang="ko-KR" sz="2400" b="1" spc="-150" dirty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lvl="0" indent="-457200" latinLnBrk="0"/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하나님은 자신의 재량으로 곡식에 마치 피와 같은 기능을 부여</a:t>
            </a: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lvl="0" indent="-457200" latinLnBrk="0"/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극빈자들의 속죄를 위한 방편으로 삼으심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.</a:t>
            </a:r>
          </a:p>
          <a:p>
            <a:pPr marL="457200" lvl="0" indent="-457200" latinLnBrk="0"/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=&gt;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하나님의 은혜로 </a:t>
            </a:r>
            <a:r>
              <a:rPr lang="ko-KR" altLang="en-US" sz="2400" b="1" spc="-150" dirty="0" smtClean="0">
                <a:solidFill>
                  <a:srgbClr val="FFFF00"/>
                </a:solidFill>
                <a:latin typeface="Nanum Gothic" charset="-127"/>
                <a:ea typeface="Nanum Gothic" charset="-127"/>
                <a:cs typeface="Nanum Gothic" charset="-127"/>
              </a:rPr>
              <a:t>누구에게나 죄의 문제를 해결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할 수 있게됨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471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50825" y="965200"/>
            <a:ext cx="8642349" cy="563245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1953" y="2729388"/>
            <a:ext cx="480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1200" dirty="0">
              <a:solidFill>
                <a:schemeClr val="bg1"/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" y="1409700"/>
            <a:ext cx="7848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소제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(2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장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1-16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절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/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6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장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14-23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절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제사의 종류</a:t>
            </a:r>
            <a:r>
              <a:rPr lang="en-US" altLang="ko-KR" dirty="0" smtClean="0"/>
              <a:t>(</a:t>
            </a:r>
            <a:r>
              <a:rPr lang="ko-KR" altLang="en-US" dirty="0" smtClean="0"/>
              <a:t>소</a:t>
            </a:r>
            <a:r>
              <a:rPr lang="ko-KR" altLang="en-US" dirty="0" smtClean="0"/>
              <a:t>제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700" y="2344667"/>
            <a:ext cx="7848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ko-KR" sz="2400" b="1" spc="-150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4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)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종류</a:t>
            </a:r>
            <a:endParaRPr lang="en-US" altLang="ko-KR" sz="2400" b="1" spc="-150" dirty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altLang="ko-KR" sz="2400" b="1" spc="-150" dirty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106399"/>
              </p:ext>
            </p:extLst>
          </p:nvPr>
        </p:nvGraphicFramePr>
        <p:xfrm>
          <a:off x="647699" y="3006387"/>
          <a:ext cx="7848600" cy="20228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16200"/>
                <a:gridCol w="2616200"/>
                <a:gridCol w="2616200"/>
              </a:tblGrid>
              <a:tr h="4476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기본 소제물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고운 밀가루 </a:t>
                      </a:r>
                      <a:r>
                        <a:rPr lang="en-US" altLang="ko-KR" dirty="0" smtClean="0"/>
                        <a:t>+</a:t>
                      </a:r>
                      <a:r>
                        <a:rPr lang="ko-KR" altLang="en-US" baseline="0" dirty="0" smtClean="0"/>
                        <a:t> 기름 </a:t>
                      </a:r>
                      <a:r>
                        <a:rPr lang="en-US" altLang="ko-KR" baseline="0" dirty="0" smtClean="0"/>
                        <a:t>+</a:t>
                      </a:r>
                      <a:r>
                        <a:rPr lang="ko-KR" altLang="en-US" baseline="0" dirty="0" smtClean="0"/>
                        <a:t> 향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 rowSpan="4"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dirty="0" smtClean="0"/>
                        <a:t>요리한 소제물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화덕에 구운</a:t>
                      </a:r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dirty="0" smtClean="0"/>
                        <a:t>무교병 두 가지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기름을 섞은 것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877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기름을 바른 것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823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철판에 부친 것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494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냄비에 요리한 것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7699" y="5304382"/>
            <a:ext cx="7848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기본날것과 조리한 음식으로 나뉜다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어떠한 경우에도 누룩 사용은 금지</a:t>
            </a:r>
            <a:endParaRPr lang="en-US" altLang="ko-KR" sz="2400" b="1" spc="-150" dirty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altLang="ko-KR" sz="2400" b="1" spc="-150" dirty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560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50825" y="965200"/>
            <a:ext cx="8642349" cy="563245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1953" y="2729388"/>
            <a:ext cx="480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1200" dirty="0">
              <a:solidFill>
                <a:schemeClr val="bg1"/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" y="1384300"/>
            <a:ext cx="78485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유대인</a:t>
            </a:r>
            <a:endParaRPr lang="en-US" altLang="ko-KR" sz="2800" spc="-150" dirty="0" smtClean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endParaRPr lang="en-US" altLang="ko-KR" sz="2000" spc="-15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en-US" sz="20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자녀가 </a:t>
            </a:r>
            <a:r>
              <a:rPr lang="en-US" altLang="ko-KR" sz="20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5</a:t>
            </a:r>
            <a:r>
              <a:rPr lang="ko-KR" altLang="en-US" sz="20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살이 되면 토라 중 </a:t>
            </a:r>
            <a:r>
              <a:rPr lang="en-US" altLang="ko-KR" sz="20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’</a:t>
            </a:r>
            <a:r>
              <a:rPr lang="ko-KR" altLang="en-US" sz="20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레위기</a:t>
            </a:r>
            <a:r>
              <a:rPr lang="en-US" altLang="ko-KR" sz="20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’</a:t>
            </a:r>
            <a:r>
              <a:rPr lang="ko-KR" altLang="en-US" sz="20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를 가장 먼저 가르친다</a:t>
            </a:r>
            <a:r>
              <a:rPr lang="en-US" altLang="ko-KR" sz="20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</a:p>
          <a:p>
            <a:endParaRPr lang="en-US" altLang="ko-KR" sz="2000" spc="-15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endParaRPr lang="en-US" altLang="ko-KR" sz="2000" spc="-150" dirty="0" smtClean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endParaRPr lang="en-US" altLang="ko-KR" sz="2000" spc="-15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endParaRPr lang="en-US" altLang="ko-KR" sz="2000" spc="-150" dirty="0" smtClean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토라</a:t>
            </a:r>
            <a:r>
              <a:rPr lang="ko-KR" altLang="en-US" spc="-15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:</a:t>
            </a:r>
            <a:r>
              <a:rPr lang="ko-KR" altLang="en-US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흔히 오경을 가리키지만 때로는 구약 전체를 가리키기도 합니다</a:t>
            </a:r>
            <a:r>
              <a:rPr lang="en-US" altLang="ko-KR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.)</a:t>
            </a:r>
            <a:endParaRPr lang="en-US" altLang="ko-KR" spc="-15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레위기의 중요성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093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50825" y="965200"/>
            <a:ext cx="8642349" cy="563245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1953" y="2729388"/>
            <a:ext cx="480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1200" dirty="0">
              <a:solidFill>
                <a:schemeClr val="bg1"/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" y="1409700"/>
            <a:ext cx="7848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소제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(2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장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1-16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절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/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6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장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14-23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절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제사의 종류</a:t>
            </a:r>
            <a:r>
              <a:rPr lang="en-US" altLang="ko-KR" dirty="0" smtClean="0"/>
              <a:t>(</a:t>
            </a:r>
            <a:r>
              <a:rPr lang="ko-KR" altLang="en-US" dirty="0" smtClean="0"/>
              <a:t>소</a:t>
            </a:r>
            <a:r>
              <a:rPr lang="ko-KR" altLang="en-US" dirty="0" smtClean="0"/>
              <a:t>제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700" y="2344667"/>
            <a:ext cx="7848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ko-KR" sz="2400" b="1" spc="-150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4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)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종류</a:t>
            </a:r>
            <a:endParaRPr lang="en-US" altLang="ko-KR" sz="2400" b="1" spc="-150" dirty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altLang="ko-KR" sz="2400" b="1" spc="-150" dirty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699" y="3171913"/>
            <a:ext cx="78485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-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직접 요리한 제물에는 유향이 첨가되지 않는다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-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밀가루는 조리하면 양이 많이 늘어나기에 가난한 자들을 위한 소제물 이었을 것으로 추정</a:t>
            </a: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altLang="ko-KR" sz="2400" b="1" spc="-150" dirty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altLang="ko-KR" sz="2400" b="1" spc="-150" dirty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20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50825" y="965200"/>
            <a:ext cx="8642349" cy="563245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1953" y="2729388"/>
            <a:ext cx="480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1200" dirty="0">
              <a:solidFill>
                <a:schemeClr val="bg1"/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" y="1409700"/>
            <a:ext cx="7848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소제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(2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장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1-16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절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/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6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장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14-23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절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제사의 종류</a:t>
            </a:r>
            <a:r>
              <a:rPr lang="en-US" altLang="ko-KR" dirty="0" smtClean="0"/>
              <a:t>(</a:t>
            </a:r>
            <a:r>
              <a:rPr lang="ko-KR" altLang="en-US" dirty="0" smtClean="0"/>
              <a:t>소</a:t>
            </a:r>
            <a:r>
              <a:rPr lang="ko-KR" altLang="en-US" dirty="0" smtClean="0"/>
              <a:t>제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700" y="2344667"/>
            <a:ext cx="7848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ko-KR" sz="2400" b="1" spc="-150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4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)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종류</a:t>
            </a:r>
            <a:endParaRPr lang="en-US" altLang="ko-KR" sz="2400" b="1" spc="-150" dirty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altLang="ko-KR" sz="2400" b="1" spc="-150" dirty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699" y="3171913"/>
            <a:ext cx="78485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-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필요한 요리도구 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3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가지</a:t>
            </a: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화덕 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: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밀가루 반죽을 발라 떡을 구웠을 것으로 봄</a:t>
            </a: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철판 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: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떡을 굽는 납작한 철제판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.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누륵을 넣지 않고 기름을 부어 구움</a:t>
            </a:r>
            <a:endParaRPr lang="en-US" altLang="ko-KR" sz="2400" b="1" spc="-150" dirty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냄비 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: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전골냄비처럼 평평한 요리기구로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,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기름에 튀길때 사용</a:t>
            </a: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altLang="ko-KR" sz="2400" b="1" spc="-150" dirty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altLang="ko-KR" sz="2400" b="1" spc="-150" dirty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613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50825" y="965200"/>
            <a:ext cx="8642349" cy="563245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1953" y="2729388"/>
            <a:ext cx="480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1200" dirty="0">
              <a:solidFill>
                <a:schemeClr val="bg1"/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" y="1409700"/>
            <a:ext cx="7848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소제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(2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장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1-16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절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/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6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장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14-23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절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제사의 종류</a:t>
            </a:r>
            <a:r>
              <a:rPr lang="en-US" altLang="ko-KR" dirty="0" smtClean="0"/>
              <a:t>(</a:t>
            </a:r>
            <a:r>
              <a:rPr lang="ko-KR" altLang="en-US" dirty="0" smtClean="0"/>
              <a:t>소</a:t>
            </a:r>
            <a:r>
              <a:rPr lang="ko-KR" altLang="en-US" dirty="0" smtClean="0"/>
              <a:t>제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700" y="2344667"/>
            <a:ext cx="7848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ko-KR" sz="2400" b="1" spc="-150" dirty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4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)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종류</a:t>
            </a:r>
            <a:endParaRPr lang="en-US" altLang="ko-KR" sz="2400" b="1" spc="-150" dirty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altLang="ko-KR" sz="2400" b="1" spc="-150" dirty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699" y="3171913"/>
            <a:ext cx="78485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-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소제물중 남은 것은 지극히 거룩했으므로 제사장들은 이것을 성막 뜰에 지정된 거룩한 장소에서 먹어야 함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-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하나님께 소제로 바쳐진 음식을 집으로 가져가 가족과 함께 먹는 것은 원천적으로 금지</a:t>
            </a:r>
            <a:endParaRPr lang="en-US" altLang="ko-KR" sz="2400" b="1" spc="-150" dirty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-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봉헌된 제물의 양이 너무 많은 경우 제사장의 재량으로 집으로 가져가거나 다른 방식으로 소비했을 것으로 추정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(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레 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2:10;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endParaRPr lang="en-US" altLang="ko-KR" sz="2400" b="1" spc="-150" dirty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      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7:9-10)</a:t>
            </a:r>
            <a:endParaRPr lang="en-US" altLang="ko-KR" sz="2400" b="1" spc="-150" dirty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altLang="ko-KR" sz="2400" b="1" spc="-150" dirty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9643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50825" y="965200"/>
            <a:ext cx="8642349" cy="563245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1953" y="2729388"/>
            <a:ext cx="480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1200" dirty="0">
              <a:solidFill>
                <a:schemeClr val="bg1"/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" y="1409700"/>
            <a:ext cx="7848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소제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(2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장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1-16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절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/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6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장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14-23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절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제사의 종류</a:t>
            </a:r>
            <a:r>
              <a:rPr lang="en-US" altLang="ko-KR" dirty="0" smtClean="0"/>
              <a:t>(</a:t>
            </a:r>
            <a:r>
              <a:rPr lang="ko-KR" altLang="en-US" dirty="0" smtClean="0"/>
              <a:t>소</a:t>
            </a:r>
            <a:r>
              <a:rPr lang="ko-KR" altLang="en-US" dirty="0" smtClean="0"/>
              <a:t>제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700" y="2344667"/>
            <a:ext cx="7848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5)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특이사항</a:t>
            </a:r>
            <a:endParaRPr lang="en-US" altLang="ko-KR" sz="2400" b="1" spc="-150" dirty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altLang="ko-KR" sz="2400" b="1" spc="-150" dirty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699" y="3171913"/>
            <a:ext cx="78485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-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소제물에 누룩과 꿀을 첨가해서는 안됨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.(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레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2:11)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altLang="ko-KR" sz="2400" b="1" spc="-150" dirty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ko-KR" sz="20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Q. </a:t>
            </a:r>
            <a:r>
              <a:rPr lang="ko-KR" altLang="en-US" sz="20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누룩이 금지된 이유는</a:t>
            </a:r>
            <a:r>
              <a:rPr lang="en-US" altLang="ko-KR" sz="20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?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ko-KR" altLang="en-US" sz="20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변질과 부패라는 부정적 변화를 상징하기 때문</a:t>
            </a:r>
            <a:r>
              <a:rPr lang="en-US" altLang="ko-KR" sz="20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ko-KR" sz="20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(</a:t>
            </a:r>
            <a:r>
              <a:rPr lang="ko-KR" altLang="en-US" sz="20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마 </a:t>
            </a:r>
            <a:r>
              <a:rPr lang="en-US" altLang="ko-KR" sz="20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16:6;</a:t>
            </a:r>
            <a:r>
              <a:rPr lang="ko-KR" altLang="en-US" sz="20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눅</a:t>
            </a:r>
            <a:r>
              <a:rPr lang="en-US" altLang="ko-KR" sz="20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12:1;</a:t>
            </a:r>
            <a:r>
              <a:rPr lang="ko-KR" altLang="en-US" sz="20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고전 </a:t>
            </a:r>
            <a:r>
              <a:rPr lang="en-US" altLang="ko-KR" sz="20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5:6;</a:t>
            </a:r>
            <a:r>
              <a:rPr lang="ko-KR" altLang="en-US" sz="20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갈 </a:t>
            </a:r>
            <a:r>
              <a:rPr lang="en-US" altLang="ko-KR" sz="20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5:9)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ko-KR" altLang="en-US" sz="20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아마 꿀 역시 변질되기 쉽다는 이유로 금지되었을 것</a:t>
            </a:r>
            <a:r>
              <a:rPr lang="en-US" altLang="ko-KR" sz="20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.</a:t>
            </a:r>
            <a:endParaRPr lang="en-US" altLang="ko-KR" sz="2000" b="1" spc="-150" dirty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altLang="ko-KR" sz="2400" b="1" spc="-150" dirty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7401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50825" y="965200"/>
            <a:ext cx="8642349" cy="563245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1953" y="2729388"/>
            <a:ext cx="480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1200" dirty="0">
              <a:solidFill>
                <a:schemeClr val="bg1"/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" y="1409700"/>
            <a:ext cx="7848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소제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(2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장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1-16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절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/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6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장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14-23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절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제사의 종류</a:t>
            </a:r>
            <a:r>
              <a:rPr lang="en-US" altLang="ko-KR" dirty="0" smtClean="0"/>
              <a:t>(</a:t>
            </a:r>
            <a:r>
              <a:rPr lang="ko-KR" altLang="en-US" dirty="0" smtClean="0"/>
              <a:t>소</a:t>
            </a:r>
            <a:r>
              <a:rPr lang="ko-KR" altLang="en-US" dirty="0" smtClean="0"/>
              <a:t>제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700" y="2344667"/>
            <a:ext cx="7848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5)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특이사항</a:t>
            </a:r>
            <a:endParaRPr lang="en-US" altLang="ko-KR" sz="2400" b="1" spc="-150" dirty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altLang="ko-KR" sz="2400" b="1" spc="-150" dirty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699" y="3171913"/>
            <a:ext cx="7848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-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반드시 소금은 넣으라는 명령을 함</a:t>
            </a: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altLang="ko-KR" sz="2400" b="1" spc="-150" dirty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누룩과 정 반대로 소금은 반부패와 불변성을 상징하기 때문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altLang="ko-KR" sz="2400" b="1" spc="-150" dirty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9133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50825" y="965200"/>
            <a:ext cx="8642349" cy="563245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1953" y="2729388"/>
            <a:ext cx="480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1200" dirty="0">
              <a:solidFill>
                <a:schemeClr val="bg1"/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" y="1409700"/>
            <a:ext cx="7848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소제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(2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장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1-16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절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/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6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장 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14-23</a:t>
            </a:r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절</a:t>
            </a:r>
            <a:r>
              <a:rPr lang="en-US" altLang="ko-KR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제사의 종류</a:t>
            </a:r>
            <a:r>
              <a:rPr lang="en-US" altLang="ko-KR" dirty="0" smtClean="0"/>
              <a:t>(</a:t>
            </a:r>
            <a:r>
              <a:rPr lang="ko-KR" altLang="en-US" dirty="0" smtClean="0"/>
              <a:t>소</a:t>
            </a:r>
            <a:r>
              <a:rPr lang="ko-KR" altLang="en-US" dirty="0" smtClean="0"/>
              <a:t>제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700" y="2344667"/>
            <a:ext cx="7848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5)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특이사항</a:t>
            </a:r>
            <a:endParaRPr lang="en-US" altLang="ko-KR" sz="2400" b="1" spc="-150" dirty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altLang="ko-KR" sz="2400" b="1" spc="-150" dirty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699" y="3171913"/>
            <a:ext cx="7848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제단에 제물을 올릴 때마다 언약의 소금을 치는 이유는 </a:t>
            </a: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하나님과의 언약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,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곧 그들과 하나님의 변치 않는 결속을  상징</a:t>
            </a:r>
            <a:endParaRPr lang="en-US" altLang="ko-KR" sz="2400" b="1" spc="-150" dirty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8222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50825" y="965200"/>
            <a:ext cx="8642349" cy="563245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1953" y="2729388"/>
            <a:ext cx="480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1200" dirty="0">
              <a:solidFill>
                <a:schemeClr val="bg1"/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" y="1409700"/>
            <a:ext cx="7848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소제</a:t>
            </a:r>
            <a:r>
              <a:rPr lang="en-US" altLang="ko-KR" sz="2800" spc="-15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(2</a:t>
            </a:r>
            <a:r>
              <a:rPr lang="ko-KR" altLang="en-US" sz="2800" spc="-15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장 </a:t>
            </a:r>
            <a:r>
              <a:rPr lang="en-US" altLang="ko-KR" sz="2800" spc="-15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1-16</a:t>
            </a:r>
            <a:r>
              <a:rPr lang="ko-KR" altLang="en-US" sz="2800" spc="-15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절 </a:t>
            </a:r>
            <a:r>
              <a:rPr lang="en-US" altLang="ko-KR" sz="2800" spc="-15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/</a:t>
            </a:r>
            <a:r>
              <a:rPr lang="ko-KR" altLang="en-US" sz="2800" spc="-15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2800" spc="-15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6</a:t>
            </a:r>
            <a:r>
              <a:rPr lang="ko-KR" altLang="en-US" sz="2800" spc="-15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장 </a:t>
            </a:r>
            <a:r>
              <a:rPr lang="en-US" altLang="ko-KR" sz="2800" spc="-15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14-23</a:t>
            </a:r>
            <a:r>
              <a:rPr lang="ko-KR" altLang="en-US" sz="2800" spc="-15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절</a:t>
            </a:r>
            <a:r>
              <a:rPr lang="en-US" altLang="ko-KR" sz="2800" spc="-15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제사의 종류</a:t>
            </a:r>
            <a:r>
              <a:rPr lang="en-US" altLang="ko-KR" dirty="0" smtClean="0"/>
              <a:t>(</a:t>
            </a:r>
            <a:r>
              <a:rPr lang="ko-KR" altLang="en-US" dirty="0" smtClean="0"/>
              <a:t>소</a:t>
            </a:r>
            <a:r>
              <a:rPr lang="ko-KR" altLang="en-US" dirty="0" smtClean="0"/>
              <a:t>제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700" y="2344667"/>
            <a:ext cx="7848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7)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 정리</a:t>
            </a:r>
            <a:endParaRPr lang="en-US" altLang="ko-KR" sz="2400" b="1" spc="-150" dirty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419892"/>
              </p:ext>
            </p:extLst>
          </p:nvPr>
        </p:nvGraphicFramePr>
        <p:xfrm>
          <a:off x="647698" y="3220368"/>
          <a:ext cx="8051802" cy="2956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4502"/>
                <a:gridCol w="1498600"/>
                <a:gridCol w="1000123"/>
                <a:gridCol w="1006477"/>
                <a:gridCol w="850900"/>
                <a:gridCol w="1130300"/>
                <a:gridCol w="838200"/>
                <a:gridCol w="1282700"/>
              </a:tblGrid>
              <a:tr h="449932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목적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제물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방법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하나님의 몫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제사장의 몫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예배자의 </a:t>
                      </a:r>
                      <a:endParaRPr lang="en-US" altLang="ko-KR" sz="1200" dirty="0" smtClean="0"/>
                    </a:p>
                    <a:p>
                      <a:pPr latinLnBrk="1"/>
                      <a:r>
                        <a:rPr lang="ko-KR" altLang="en-US" sz="1200" dirty="0" smtClean="0"/>
                        <a:t>몫</a:t>
                      </a:r>
                      <a:endParaRPr lang="ko-KR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영적 의미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066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소</a:t>
                      </a:r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r>
                        <a:rPr lang="ko-KR" altLang="en-US" dirty="0" smtClean="0"/>
                        <a:t>제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1)</a:t>
                      </a:r>
                      <a:r>
                        <a:rPr lang="ko-KR" altLang="en-US" sz="1400" dirty="0" smtClean="0"/>
                        <a:t> 하나님께 충성과 감사를 표시</a:t>
                      </a:r>
                      <a:endParaRPr lang="en-US" altLang="ko-KR" sz="1400" dirty="0" smtClean="0"/>
                    </a:p>
                    <a:p>
                      <a:pPr latinLnBrk="1"/>
                      <a:endParaRPr lang="en-US" altLang="ko-KR" sz="1400" dirty="0" smtClean="0"/>
                    </a:p>
                    <a:p>
                      <a:pPr latinLnBrk="1"/>
                      <a:r>
                        <a:rPr lang="en-US" altLang="ko-KR" sz="1400" dirty="0" smtClean="0"/>
                        <a:t>2)</a:t>
                      </a:r>
                      <a:r>
                        <a:rPr lang="ko-KR" altLang="en-US" sz="1400" dirty="0" smtClean="0"/>
                        <a:t> 하나님 앞에 삶을 성별</a:t>
                      </a:r>
                      <a:r>
                        <a:rPr lang="en-US" altLang="ko-KR" sz="1400" dirty="0" smtClean="0"/>
                        <a:t>,</a:t>
                      </a:r>
                      <a:r>
                        <a:rPr lang="ko-KR" altLang="en-US" sz="1400" dirty="0" smtClean="0"/>
                        <a:t> 하나님의 뜻을 따르기 위해 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피 없는 곡식 제사</a:t>
                      </a:r>
                      <a:endParaRPr lang="en-US" altLang="ko-KR" sz="1200" dirty="0" smtClean="0"/>
                    </a:p>
                    <a:p>
                      <a:pPr latinLnBrk="1"/>
                      <a:endParaRPr lang="en-US" altLang="ko-KR" sz="1200" dirty="0" smtClean="0"/>
                    </a:p>
                    <a:p>
                      <a:pPr latinLnBrk="1"/>
                      <a:r>
                        <a:rPr lang="en-US" altLang="ko-KR" sz="1200" dirty="0" smtClean="0"/>
                        <a:t>1)</a:t>
                      </a:r>
                      <a:r>
                        <a:rPr lang="ko-KR" altLang="en-US" sz="1200" dirty="0" smtClean="0"/>
                        <a:t>고운 가루</a:t>
                      </a:r>
                      <a:r>
                        <a:rPr lang="en-US" altLang="ko-KR" sz="1200" dirty="0" smtClean="0"/>
                        <a:t>,</a:t>
                      </a:r>
                      <a:r>
                        <a:rPr lang="ko-KR" altLang="en-US" sz="1200" dirty="0" smtClean="0"/>
                        <a:t> 기름</a:t>
                      </a:r>
                      <a:r>
                        <a:rPr lang="en-US" altLang="ko-KR" sz="1200" dirty="0" smtClean="0"/>
                        <a:t>,</a:t>
                      </a:r>
                      <a:r>
                        <a:rPr lang="ko-KR" altLang="en-US" sz="1200" dirty="0" smtClean="0"/>
                        <a:t> 유향</a:t>
                      </a:r>
                      <a:r>
                        <a:rPr lang="en-US" altLang="ko-KR" sz="1200" dirty="0" smtClean="0"/>
                        <a:t>,</a:t>
                      </a:r>
                      <a:r>
                        <a:rPr lang="ko-KR" altLang="en-US" sz="1200" dirty="0" smtClean="0"/>
                        <a:t> 소금</a:t>
                      </a:r>
                      <a:endParaRPr lang="en-US" altLang="ko-KR" sz="1200" dirty="0" smtClean="0"/>
                    </a:p>
                    <a:p>
                      <a:pPr latinLnBrk="1"/>
                      <a:r>
                        <a:rPr lang="en-US" altLang="ko-KR" sz="1200" dirty="0" smtClean="0"/>
                        <a:t/>
                      </a:r>
                      <a:br>
                        <a:rPr lang="en-US" altLang="ko-KR" sz="1200" dirty="0" smtClean="0"/>
                      </a:br>
                      <a:r>
                        <a:rPr lang="en-US" altLang="ko-KR" sz="1200" dirty="0" smtClean="0"/>
                        <a:t>2)</a:t>
                      </a:r>
                      <a:r>
                        <a:rPr lang="ko-KR" altLang="en-US" sz="1200" baseline="0" dirty="0" smtClean="0"/>
                        <a:t>화덕에 구운 무교병</a:t>
                      </a:r>
                      <a:r>
                        <a:rPr lang="en-US" altLang="ko-KR" sz="1200" baseline="0" dirty="0" smtClean="0"/>
                        <a:t>,</a:t>
                      </a:r>
                      <a:r>
                        <a:rPr lang="ko-KR" altLang="en-US" sz="1200" baseline="0" dirty="0" smtClean="0"/>
                        <a:t> 무교전병</a:t>
                      </a:r>
                      <a:endParaRPr lang="en-US" altLang="ko-KR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1)</a:t>
                      </a:r>
                      <a:r>
                        <a:rPr lang="ko-KR" altLang="en-US" sz="1400" baseline="0" dirty="0" smtClean="0"/>
                        <a:t> 번제 및 화목제와 함께 드려짐</a:t>
                      </a:r>
                      <a:endParaRPr lang="en-US" altLang="ko-KR" sz="1400" baseline="0" dirty="0" smtClean="0"/>
                    </a:p>
                    <a:p>
                      <a:pPr latinLnBrk="1"/>
                      <a:endParaRPr lang="en-US" altLang="ko-KR" sz="1400" dirty="0" smtClean="0"/>
                    </a:p>
                    <a:p>
                      <a:pPr latinLnBrk="1"/>
                      <a:r>
                        <a:rPr lang="en-US" altLang="ko-KR" sz="1400" dirty="0" smtClean="0"/>
                        <a:t>2)</a:t>
                      </a:r>
                      <a:r>
                        <a:rPr lang="ko-KR" altLang="en-US" sz="1400" dirty="0" smtClean="0"/>
                        <a:t>고운 가루에 기름과 유향과 소금을 섞어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소제물중 기념물로 여호와께 불사른 부분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여호와께 불사라지지 않은 나머지 부분</a:t>
                      </a:r>
                      <a:r>
                        <a:rPr lang="en-US" altLang="ko-KR" sz="1400" dirty="0" smtClean="0"/>
                        <a:t>(</a:t>
                      </a:r>
                      <a:r>
                        <a:rPr lang="ko-KR" altLang="en-US" sz="1400" dirty="0" smtClean="0"/>
                        <a:t>재량</a:t>
                      </a:r>
                      <a:r>
                        <a:rPr lang="en-US" altLang="ko-KR" sz="1400" dirty="0" smtClean="0"/>
                        <a:t>)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없음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1)</a:t>
                      </a:r>
                      <a:r>
                        <a:rPr lang="ko-KR" altLang="en-US" sz="1400" dirty="0" smtClean="0"/>
                        <a:t>그리스도인의 인격의 무죄성을 의미</a:t>
                      </a:r>
                      <a:endParaRPr lang="en-US" altLang="ko-KR" sz="1400" dirty="0" smtClean="0"/>
                    </a:p>
                    <a:p>
                      <a:pPr latinLnBrk="1"/>
                      <a:endParaRPr lang="en-US" altLang="ko-KR" sz="1400" dirty="0" smtClean="0"/>
                    </a:p>
                    <a:p>
                      <a:pPr latinLnBrk="1"/>
                      <a:r>
                        <a:rPr lang="en-US" altLang="ko-KR" sz="1400" dirty="0" smtClean="0"/>
                        <a:t>2)</a:t>
                      </a:r>
                      <a:r>
                        <a:rPr lang="ko-KR" altLang="en-US" sz="1400" dirty="0" smtClean="0"/>
                        <a:t>그리스도의 순수한 충성을 의미</a:t>
                      </a:r>
                      <a:endParaRPr lang="en-US" altLang="ko-KR" sz="1400" dirty="0" smtClean="0"/>
                    </a:p>
                    <a:p>
                      <a:pPr latinLnBrk="1"/>
                      <a:endParaRPr lang="en-US" altLang="ko-KR" sz="1400" dirty="0" smtClean="0"/>
                    </a:p>
                    <a:p>
                      <a:pPr latinLnBrk="1"/>
                      <a:r>
                        <a:rPr lang="en-US" altLang="ko-KR" sz="1400" dirty="0" smtClean="0"/>
                        <a:t>3)</a:t>
                      </a:r>
                      <a:r>
                        <a:rPr lang="ko-KR" altLang="en-US" sz="1400" smtClean="0"/>
                        <a:t> 그리스도인들의 순수한 충성을 의미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680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540948" y="1815844"/>
            <a:ext cx="1849488" cy="2338255"/>
            <a:chOff x="5540948" y="1815844"/>
            <a:chExt cx="1849488" cy="2338255"/>
          </a:xfrm>
        </p:grpSpPr>
        <p:sp>
          <p:nvSpPr>
            <p:cNvPr id="27" name="Rectangle 26"/>
            <p:cNvSpPr/>
            <p:nvPr/>
          </p:nvSpPr>
          <p:spPr>
            <a:xfrm rot="2700000">
              <a:off x="5540567" y="2304230"/>
              <a:ext cx="1850250" cy="1849488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624139" y="1815844"/>
              <a:ext cx="71032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4000" smtClean="0">
                  <a:solidFill>
                    <a:schemeClr val="bg1"/>
                  </a:solidFill>
                  <a:latin typeface="나눔바른고딕 UltraLight" panose="020B0603020101020101" pitchFamily="50" charset="-127"/>
                  <a:ea typeface="나눔바른고딕 UltraLight" panose="020B0603020101020101" pitchFamily="50" charset="-127"/>
                </a:rPr>
                <a:t>3</a:t>
              </a:r>
              <a:endParaRPr lang="ko-KR" altLang="en-US" sz="4000">
                <a:solidFill>
                  <a:schemeClr val="bg1"/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610744" y="1815845"/>
            <a:ext cx="1975004" cy="2338255"/>
            <a:chOff x="3610744" y="1815845"/>
            <a:chExt cx="1975004" cy="2338255"/>
          </a:xfrm>
        </p:grpSpPr>
        <p:sp>
          <p:nvSpPr>
            <p:cNvPr id="26" name="Rectangle 25"/>
            <p:cNvSpPr/>
            <p:nvPr/>
          </p:nvSpPr>
          <p:spPr>
            <a:xfrm rot="2700000">
              <a:off x="3610363" y="2304231"/>
              <a:ext cx="1850250" cy="1849488"/>
            </a:xfrm>
            <a:prstGeom prst="rect">
              <a:avLst/>
            </a:prstGeom>
            <a:solidFill>
              <a:srgbClr val="6ED0F7">
                <a:alpha val="80000"/>
              </a:srgbClr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Rectangle 28"/>
            <p:cNvSpPr/>
            <p:nvPr/>
          </p:nvSpPr>
          <p:spPr>
            <a:xfrm rot="2700000">
              <a:off x="5440888" y="3156557"/>
              <a:ext cx="144890" cy="144830"/>
            </a:xfrm>
            <a:prstGeom prst="rect">
              <a:avLst/>
            </a:prstGeom>
            <a:solidFill>
              <a:srgbClr val="6ED0F7">
                <a:alpha val="80000"/>
              </a:srgbClr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646217" y="1815845"/>
              <a:ext cx="71032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4000" smtClean="0">
                  <a:solidFill>
                    <a:schemeClr val="bg1"/>
                  </a:solidFill>
                  <a:latin typeface="나눔바른고딕 UltraLight" panose="020B0603020101020101" pitchFamily="50" charset="-127"/>
                  <a:ea typeface="나눔바른고딕 UltraLight" panose="020B0603020101020101" pitchFamily="50" charset="-127"/>
                </a:rPr>
                <a:t>2</a:t>
              </a:r>
              <a:endParaRPr lang="ko-KR" altLang="en-US" sz="4000">
                <a:solidFill>
                  <a:schemeClr val="bg1"/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671213" y="1815844"/>
            <a:ext cx="1975004" cy="2337257"/>
            <a:chOff x="1680540" y="1816843"/>
            <a:chExt cx="1975004" cy="2337257"/>
          </a:xfrm>
        </p:grpSpPr>
        <p:grpSp>
          <p:nvGrpSpPr>
            <p:cNvPr id="3" name="Group 2"/>
            <p:cNvGrpSpPr/>
            <p:nvPr/>
          </p:nvGrpSpPr>
          <p:grpSpPr>
            <a:xfrm>
              <a:off x="1680540" y="2303850"/>
              <a:ext cx="1975004" cy="1850250"/>
              <a:chOff x="1680540" y="2303850"/>
              <a:chExt cx="1975004" cy="1850250"/>
            </a:xfrm>
          </p:grpSpPr>
          <p:sp>
            <p:nvSpPr>
              <p:cNvPr id="25" name="Rectangle 24"/>
              <p:cNvSpPr/>
              <p:nvPr/>
            </p:nvSpPr>
            <p:spPr>
              <a:xfrm rot="2700000">
                <a:off x="1680159" y="2304231"/>
                <a:ext cx="1850250" cy="1849488"/>
              </a:xfrm>
              <a:prstGeom prst="rect">
                <a:avLst/>
              </a:prstGeom>
              <a:solidFill>
                <a:srgbClr val="6ED0F7">
                  <a:alpha val="80000"/>
                </a:srgbClr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 rot="2700000">
                <a:off x="3510684" y="3156559"/>
                <a:ext cx="144890" cy="144830"/>
              </a:xfrm>
              <a:prstGeom prst="rect">
                <a:avLst/>
              </a:prstGeom>
              <a:solidFill>
                <a:srgbClr val="6ED0F7">
                  <a:alpha val="80000"/>
                </a:srgbClr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1846492" y="1816843"/>
              <a:ext cx="71032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4000" smtClean="0">
                  <a:solidFill>
                    <a:schemeClr val="bg1"/>
                  </a:solidFill>
                  <a:latin typeface="나눔바른고딕 UltraLight" panose="020B0603020101020101" pitchFamily="50" charset="-127"/>
                  <a:ea typeface="나눔바른고딕 UltraLight" panose="020B0603020101020101" pitchFamily="50" charset="-127"/>
                </a:rPr>
                <a:t>1</a:t>
              </a:r>
              <a:endParaRPr lang="ko-KR" altLang="en-US" sz="4000">
                <a:solidFill>
                  <a:schemeClr val="bg1"/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TITLE HERE</a:t>
            </a:r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1782871" y="2721143"/>
            <a:ext cx="1444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PLEASE ENTER</a:t>
            </a:r>
          </a:p>
          <a:p>
            <a:pPr algn="ctr"/>
            <a:r>
              <a:rPr lang="en-US" altLang="ko-KR" sz="20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THE TEXT</a:t>
            </a:r>
            <a:endParaRPr lang="ko-KR" altLang="en-US" sz="2000" spc="-15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094673" y="5016063"/>
            <a:ext cx="48816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200" smtClean="0">
                <a:solidFill>
                  <a:schemeClr val="bg1"/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Lorem ipsum dolor sit amet, cu pro tation ornatus intellegebat, ne idque ullum minim ius. Omnium labores utroque sit te. </a:t>
            </a:r>
            <a:endParaRPr lang="ko-KR" altLang="en-US" sz="1200">
              <a:solidFill>
                <a:schemeClr val="bg1"/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49718" y="2721140"/>
            <a:ext cx="1444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spc="-15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PLEASE ENTER</a:t>
            </a:r>
          </a:p>
          <a:p>
            <a:pPr algn="ctr"/>
            <a:r>
              <a:rPr lang="en-US" altLang="ko-KR" sz="2000" spc="-15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THE TEXT</a:t>
            </a:r>
            <a:endParaRPr lang="ko-KR" altLang="en-US" sz="2000" spc="-15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79922" y="2721140"/>
            <a:ext cx="1444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spc="-15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PLEASE ENTER</a:t>
            </a:r>
          </a:p>
          <a:p>
            <a:pPr algn="ctr"/>
            <a:r>
              <a:rPr lang="en-US" altLang="ko-KR" sz="2000" spc="-15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THE TEXT</a:t>
            </a:r>
            <a:endParaRPr lang="ko-KR" altLang="en-US" sz="2000" spc="-150">
              <a:solidFill>
                <a:schemeClr val="tx1">
                  <a:lumMod val="85000"/>
                  <a:lumOff val="1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6358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" r="8240"/>
          <a:stretch/>
        </p:blipFill>
        <p:spPr>
          <a:xfrm>
            <a:off x="3730625" y="1595437"/>
            <a:ext cx="4889500" cy="3667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9431" y="1595437"/>
            <a:ext cx="26312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800" spc="-15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PLEASE ENTER</a:t>
            </a:r>
          </a:p>
          <a:p>
            <a:pPr>
              <a:lnSpc>
                <a:spcPts val="3000"/>
              </a:lnSpc>
            </a:pPr>
            <a:r>
              <a:rPr lang="en-US" altLang="ko-KR" sz="2800" spc="-15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THE </a:t>
            </a:r>
            <a:r>
              <a:rPr lang="en-US" altLang="ko-KR" sz="2800" spc="-15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TEXT</a:t>
            </a:r>
            <a:endParaRPr lang="ko-KR" altLang="en-US" sz="2800" spc="-15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9431" y="4246899"/>
            <a:ext cx="21145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smtClean="0">
                <a:solidFill>
                  <a:schemeClr val="bg1"/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Lorem ipsum dolor sit amet, cu pro tation ornatus intellegebat, ne idque ullum minim ius. Omnium labores utroque sit te. </a:t>
            </a:r>
            <a:endParaRPr lang="ko-KR" altLang="en-US" sz="1200">
              <a:solidFill>
                <a:schemeClr val="bg1"/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0625" y="1595437"/>
            <a:ext cx="4889500" cy="3667125"/>
          </a:xfrm>
          <a:prstGeom prst="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TITLE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909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TITLE HERE</a:t>
            </a:r>
            <a:endParaRPr lang="ko-KR" altLang="en-US"/>
          </a:p>
        </p:txBody>
      </p:sp>
      <p:sp>
        <p:nvSpPr>
          <p:cNvPr id="113" name="TextBox 112"/>
          <p:cNvSpPr txBox="1"/>
          <p:nvPr/>
        </p:nvSpPr>
        <p:spPr>
          <a:xfrm>
            <a:off x="3480597" y="2486709"/>
            <a:ext cx="1365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spc="-15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70 </a:t>
            </a:r>
            <a:r>
              <a:rPr lang="en-US" altLang="ko-KR" sz="3600" spc="-15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%</a:t>
            </a:r>
            <a:endParaRPr lang="ko-KR" altLang="en-US" sz="6000" spc="-150" dirty="0">
              <a:solidFill>
                <a:schemeClr val="accent4">
                  <a:lumMod val="60000"/>
                  <a:lumOff val="40000"/>
                </a:schemeClr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576103" y="3259541"/>
            <a:ext cx="2411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spc="-150" smtClean="0">
                <a:solidFill>
                  <a:srgbClr val="356577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PLEASE ENTER</a:t>
            </a:r>
          </a:p>
          <a:p>
            <a:r>
              <a:rPr lang="en-US" altLang="ko-KR" sz="2000" spc="-150" smtClean="0">
                <a:solidFill>
                  <a:srgbClr val="356577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THE TEXT</a:t>
            </a:r>
            <a:endParaRPr lang="ko-KR" altLang="en-US" sz="2000" spc="-150">
              <a:solidFill>
                <a:srgbClr val="356577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3576103" y="3981097"/>
            <a:ext cx="19187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smtClean="0">
                <a:solidFill>
                  <a:schemeClr val="bg1"/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Lorem ipsum dolor sit amet, cu pro tation ornatus intellegebat, </a:t>
            </a:r>
            <a:r>
              <a:rPr lang="en-US" altLang="ko-KR" sz="1200" smtClean="0">
                <a:solidFill>
                  <a:schemeClr val="bg1"/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…</a:t>
            </a:r>
            <a:endParaRPr lang="ko-KR" altLang="en-US" sz="1200">
              <a:solidFill>
                <a:schemeClr val="bg1"/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3126569" y="2204564"/>
            <a:ext cx="2817838" cy="2817840"/>
          </a:xfrm>
          <a:prstGeom prst="rect">
            <a:avLst/>
          </a:prstGeom>
          <a:noFill/>
          <a:ln w="63500">
            <a:solidFill>
              <a:srgbClr val="B9E6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519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50825" y="965200"/>
            <a:ext cx="8642349" cy="563245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1953" y="2729388"/>
            <a:ext cx="480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1200" dirty="0">
              <a:solidFill>
                <a:schemeClr val="bg1"/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" y="1384300"/>
            <a:ext cx="784859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spc="-150" dirty="0" err="1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A.P.Ross</a:t>
            </a:r>
            <a:endParaRPr lang="en-US" altLang="ko-KR" sz="2800" spc="-150" dirty="0" smtClean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endParaRPr lang="en-US" altLang="ko-KR" sz="2000" spc="-15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sz="20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“</a:t>
            </a:r>
            <a:r>
              <a:rPr lang="ko-KR" altLang="en-US" sz="20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레위기는 백성들에게 거룩이 요구하는 삶과 예배의 방식을 가르치는 책</a:t>
            </a:r>
            <a:r>
              <a:rPr lang="en-US" altLang="ko-KR" sz="20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”</a:t>
            </a:r>
            <a:endParaRPr lang="en-US" altLang="ko-KR" sz="2000" spc="-15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레위기의 중요성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208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TITLE HERE</a:t>
            </a:r>
            <a:endParaRPr lang="ko-KR" altLang="en-US"/>
          </a:p>
        </p:txBody>
      </p:sp>
      <p:sp>
        <p:nvSpPr>
          <p:cNvPr id="46" name="TextBox 45"/>
          <p:cNvSpPr txBox="1"/>
          <p:nvPr/>
        </p:nvSpPr>
        <p:spPr>
          <a:xfrm>
            <a:off x="1220975" y="3150185"/>
            <a:ext cx="15204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600" spc="-15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TEXT HERE</a:t>
            </a:r>
            <a:endParaRPr lang="ko-KR" altLang="en-US" sz="1600" spc="-15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220975" y="3547060"/>
            <a:ext cx="15204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600" spc="-15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TEXT HERE</a:t>
            </a:r>
            <a:endParaRPr lang="ko-KR" altLang="en-US" sz="1600" spc="-15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220975" y="3943935"/>
            <a:ext cx="15204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600" spc="-15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TEXT HERE</a:t>
            </a:r>
            <a:endParaRPr lang="ko-KR" altLang="en-US" sz="1600" spc="-15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76551" y="3248025"/>
            <a:ext cx="3390900" cy="142875"/>
            <a:chOff x="2876551" y="3248025"/>
            <a:chExt cx="3390900" cy="142875"/>
          </a:xfrm>
        </p:grpSpPr>
        <p:sp>
          <p:nvSpPr>
            <p:cNvPr id="4" name="Rectangle 3"/>
            <p:cNvSpPr/>
            <p:nvPr/>
          </p:nvSpPr>
          <p:spPr>
            <a:xfrm>
              <a:off x="2876551" y="3248025"/>
              <a:ext cx="3390900" cy="1428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876552" y="3248025"/>
              <a:ext cx="1909731" cy="142875"/>
            </a:xfrm>
            <a:prstGeom prst="rect">
              <a:avLst/>
            </a:prstGeom>
            <a:solidFill>
              <a:srgbClr val="3565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76551" y="3644900"/>
            <a:ext cx="3390900" cy="142875"/>
            <a:chOff x="2876551" y="3644900"/>
            <a:chExt cx="3390900" cy="142875"/>
          </a:xfrm>
        </p:grpSpPr>
        <p:sp>
          <p:nvSpPr>
            <p:cNvPr id="59" name="Rectangle 58"/>
            <p:cNvSpPr/>
            <p:nvPr/>
          </p:nvSpPr>
          <p:spPr>
            <a:xfrm>
              <a:off x="2876551" y="3644900"/>
              <a:ext cx="3390900" cy="1428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876551" y="3644900"/>
              <a:ext cx="2669112" cy="142875"/>
            </a:xfrm>
            <a:prstGeom prst="rect">
              <a:avLst/>
            </a:prstGeom>
            <a:solidFill>
              <a:srgbClr val="3565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876551" y="4041775"/>
            <a:ext cx="3390900" cy="142875"/>
            <a:chOff x="2876551" y="4041775"/>
            <a:chExt cx="3390900" cy="142875"/>
          </a:xfrm>
        </p:grpSpPr>
        <p:sp>
          <p:nvSpPr>
            <p:cNvPr id="62" name="Rectangle 61"/>
            <p:cNvSpPr/>
            <p:nvPr/>
          </p:nvSpPr>
          <p:spPr>
            <a:xfrm>
              <a:off x="2876551" y="4041775"/>
              <a:ext cx="3390900" cy="1428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876551" y="4041775"/>
              <a:ext cx="2248069" cy="142875"/>
            </a:xfrm>
            <a:prstGeom prst="rect">
              <a:avLst/>
            </a:prstGeom>
            <a:solidFill>
              <a:srgbClr val="3565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876551" y="4438650"/>
            <a:ext cx="3390900" cy="142875"/>
            <a:chOff x="2876551" y="4438650"/>
            <a:chExt cx="3390900" cy="142875"/>
          </a:xfrm>
        </p:grpSpPr>
        <p:sp>
          <p:nvSpPr>
            <p:cNvPr id="65" name="Rectangle 64"/>
            <p:cNvSpPr/>
            <p:nvPr/>
          </p:nvSpPr>
          <p:spPr>
            <a:xfrm>
              <a:off x="2876551" y="4438650"/>
              <a:ext cx="3390900" cy="1428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876551" y="4438650"/>
              <a:ext cx="1517162" cy="142875"/>
            </a:xfrm>
            <a:prstGeom prst="rect">
              <a:avLst/>
            </a:prstGeom>
            <a:solidFill>
              <a:srgbClr val="3565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1220975" y="4340810"/>
            <a:ext cx="15204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600" spc="-15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TEXT HERE</a:t>
            </a:r>
            <a:endParaRPr lang="ko-KR" altLang="en-US" sz="1600" spc="-15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89037" y="1606887"/>
            <a:ext cx="20285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spc="-15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TEXT HERE</a:t>
            </a:r>
            <a:endParaRPr lang="en-US" altLang="ko-KR" sz="2000" spc="-15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sz="2000" spc="-15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PLEASE ENTER</a:t>
            </a:r>
          </a:p>
          <a:p>
            <a:r>
              <a:rPr lang="en-US" altLang="ko-KR" sz="2000" spc="-15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THE TEXT</a:t>
            </a:r>
            <a:endParaRPr lang="ko-KR" altLang="en-US" sz="2000" spc="-15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02578" y="3150185"/>
            <a:ext cx="15204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spc="-15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60 %</a:t>
            </a:r>
            <a:endParaRPr lang="ko-KR" altLang="en-US" sz="1600" spc="-150" dirty="0">
              <a:solidFill>
                <a:schemeClr val="accent4">
                  <a:lumMod val="60000"/>
                  <a:lumOff val="40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02578" y="3547060"/>
            <a:ext cx="15204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spc="-15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80 </a:t>
            </a:r>
            <a:r>
              <a:rPr lang="en-US" altLang="ko-KR" sz="1600" spc="-150">
                <a:solidFill>
                  <a:schemeClr val="accent4">
                    <a:lumMod val="60000"/>
                    <a:lumOff val="4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%</a:t>
            </a:r>
            <a:endParaRPr lang="ko-KR" altLang="en-US" sz="1600" spc="-150" dirty="0">
              <a:solidFill>
                <a:schemeClr val="accent4">
                  <a:lumMod val="60000"/>
                  <a:lumOff val="40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02578" y="3943935"/>
            <a:ext cx="15204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spc="-15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70 </a:t>
            </a:r>
            <a:r>
              <a:rPr lang="en-US" altLang="ko-KR" sz="1600" spc="-150">
                <a:solidFill>
                  <a:schemeClr val="accent4">
                    <a:lumMod val="60000"/>
                    <a:lumOff val="4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%</a:t>
            </a:r>
            <a:endParaRPr lang="ko-KR" altLang="en-US" sz="1600" spc="-150" dirty="0">
              <a:solidFill>
                <a:schemeClr val="accent4">
                  <a:lumMod val="60000"/>
                  <a:lumOff val="40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02578" y="4340810"/>
            <a:ext cx="15204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spc="-15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40 </a:t>
            </a:r>
            <a:r>
              <a:rPr lang="en-US" altLang="ko-KR" sz="1600" spc="-150">
                <a:solidFill>
                  <a:schemeClr val="accent4">
                    <a:lumMod val="60000"/>
                    <a:lumOff val="4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%</a:t>
            </a:r>
            <a:endParaRPr lang="ko-KR" altLang="en-US" sz="1600" spc="-150" dirty="0">
              <a:solidFill>
                <a:schemeClr val="accent4">
                  <a:lumMod val="60000"/>
                  <a:lumOff val="40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95619" y="5238164"/>
            <a:ext cx="59243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smtClean="0">
                <a:solidFill>
                  <a:schemeClr val="bg1"/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Lorem ipsum dolor sit amet, cu pro tation ornatus intellegebat, ne idque ullum minim ius. Omnium labores utroque sit te. </a:t>
            </a:r>
            <a:endParaRPr lang="ko-KR" altLang="en-US" sz="1200">
              <a:solidFill>
                <a:schemeClr val="bg1"/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769575" y="2905125"/>
            <a:ext cx="5248275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769575" y="4924425"/>
            <a:ext cx="5248275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60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772229" y="3853069"/>
            <a:ext cx="3599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spc="-15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THANKS</a:t>
            </a:r>
            <a:endParaRPr lang="ko-KR" altLang="en-US" sz="3600" spc="-15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49398" y="2964302"/>
            <a:ext cx="645203" cy="645204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63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952500" y="1825146"/>
            <a:ext cx="229115" cy="229021"/>
          </a:xfrm>
          <a:prstGeom prst="rect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68092" y="1738552"/>
            <a:ext cx="2398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레위기의 전반부</a:t>
            </a:r>
            <a:endParaRPr lang="ko-KR" altLang="en-US" sz="2000" spc="-15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68092" y="2564361"/>
            <a:ext cx="31324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210 Manbalchungchun" charset="-127"/>
                <a:ea typeface="210 Manbalchungchun" charset="-127"/>
                <a:cs typeface="210 Manbalchungchun" charset="-127"/>
              </a:rPr>
              <a:t>거룩한 제사법</a:t>
            </a:r>
            <a:r>
              <a:rPr lang="en-US" altLang="ko-KR" dirty="0" smtClean="0">
                <a:solidFill>
                  <a:schemeClr val="bg1"/>
                </a:solidFill>
                <a:latin typeface="210 Manbalchungchun" charset="-127"/>
                <a:ea typeface="210 Manbalchungchun" charset="-127"/>
                <a:cs typeface="210 Manbalchungchun" charset="-127"/>
              </a:rPr>
              <a:t>(</a:t>
            </a:r>
            <a:r>
              <a:rPr lang="ko-KR" altLang="en-US" dirty="0" smtClean="0">
                <a:solidFill>
                  <a:schemeClr val="bg1"/>
                </a:solidFill>
                <a:latin typeface="210 Manbalchungchun" charset="-127"/>
                <a:ea typeface="210 Manbalchungchun" charset="-127"/>
                <a:cs typeface="210 Manbalchungchun" charset="-127"/>
              </a:rPr>
              <a:t>예배</a:t>
            </a:r>
            <a:r>
              <a:rPr lang="en-US" altLang="ko-KR" dirty="0" smtClean="0">
                <a:solidFill>
                  <a:schemeClr val="bg1"/>
                </a:solidFill>
                <a:latin typeface="210 Manbalchungchun" charset="-127"/>
                <a:ea typeface="210 Manbalchungchun" charset="-127"/>
                <a:cs typeface="210 Manbalchungchun" charset="-127"/>
              </a:rPr>
              <a:t>)</a:t>
            </a:r>
            <a:endParaRPr lang="ko-KR" altLang="en-US" sz="1200" dirty="0">
              <a:solidFill>
                <a:schemeClr val="bg1"/>
              </a:solidFill>
              <a:latin typeface="210 Manbalchungchun" charset="-127"/>
              <a:ea typeface="210 Manbalchungchun" charset="-127"/>
              <a:cs typeface="210 Manbalchungchun" charset="-127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14900" y="1825146"/>
            <a:ext cx="229115" cy="229021"/>
          </a:xfrm>
          <a:prstGeom prst="rect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30492" y="1738552"/>
            <a:ext cx="2398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레위기의 후반부</a:t>
            </a:r>
            <a:endParaRPr lang="ko-KR" altLang="en-US" sz="2000" spc="-15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30492" y="2564361"/>
            <a:ext cx="31324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 smtClean="0">
                <a:solidFill>
                  <a:schemeClr val="bg1"/>
                </a:solidFill>
                <a:latin typeface="210 Manbalchungchun" charset="-127"/>
                <a:ea typeface="210 Manbalchungchun" charset="-127"/>
                <a:cs typeface="210 Manbalchungchun" charset="-127"/>
              </a:rPr>
              <a:t>성결한 도덕법에 관한 지침 제공</a:t>
            </a:r>
            <a:endParaRPr lang="ko-KR" altLang="en-US" sz="1600" dirty="0">
              <a:solidFill>
                <a:schemeClr val="bg1"/>
              </a:solidFill>
              <a:latin typeface="210 Manbalchungchun" charset="-127"/>
              <a:ea typeface="210 Manbalchungchun" charset="-127"/>
              <a:cs typeface="210 Manbalchungchun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레위기의 중요성</a:t>
            </a:r>
            <a:endParaRPr lang="ko-KR" alt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50475" y="2490198"/>
            <a:ext cx="28691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321848" y="2490198"/>
            <a:ext cx="28691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17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50825" y="965200"/>
            <a:ext cx="8642349" cy="563245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1953" y="2729388"/>
            <a:ext cx="480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1200" dirty="0">
              <a:solidFill>
                <a:schemeClr val="bg1"/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699" y="1448475"/>
            <a:ext cx="7848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구약                                                예수님</a:t>
            </a:r>
            <a:endParaRPr lang="en-US" altLang="ko-KR" sz="2800" spc="-150" dirty="0" smtClean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레위기의 중요성</a:t>
            </a:r>
            <a:endParaRPr lang="ko-KR" altLang="en-US" dirty="0"/>
          </a:p>
        </p:txBody>
      </p:sp>
      <p:sp>
        <p:nvSpPr>
          <p:cNvPr id="6" name="Rectangle 115"/>
          <p:cNvSpPr/>
          <p:nvPr/>
        </p:nvSpPr>
        <p:spPr>
          <a:xfrm>
            <a:off x="647700" y="2083481"/>
            <a:ext cx="2817838" cy="2817840"/>
          </a:xfrm>
          <a:prstGeom prst="rect">
            <a:avLst/>
          </a:prstGeom>
          <a:noFill/>
          <a:ln w="63500">
            <a:solidFill>
              <a:srgbClr val="B9E6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latin typeface="210 Manbalchungchun" charset="-127"/>
                <a:ea typeface="210 Manbalchungchun" charset="-127"/>
                <a:cs typeface="210 Manbalchungchun" charset="-127"/>
              </a:rPr>
              <a:t>십계명</a:t>
            </a:r>
            <a:endParaRPr lang="ko-KR" altLang="en-US" sz="2800" dirty="0">
              <a:latin typeface="210 Manbalchungchun" charset="-127"/>
              <a:ea typeface="210 Manbalchungchun" charset="-127"/>
              <a:cs typeface="210 Manbalchungchun" charset="-127"/>
            </a:endParaRPr>
          </a:p>
        </p:txBody>
      </p:sp>
      <p:sp>
        <p:nvSpPr>
          <p:cNvPr id="10" name="Rectangle 115"/>
          <p:cNvSpPr/>
          <p:nvPr/>
        </p:nvSpPr>
        <p:spPr>
          <a:xfrm>
            <a:off x="5247183" y="2083481"/>
            <a:ext cx="2817838" cy="2817840"/>
          </a:xfrm>
          <a:prstGeom prst="rect">
            <a:avLst/>
          </a:prstGeom>
          <a:noFill/>
          <a:ln w="63500">
            <a:solidFill>
              <a:srgbClr val="B9E6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300" dirty="0" smtClean="0">
                <a:latin typeface="210 Manbalchungchun" charset="-127"/>
                <a:ea typeface="210 Manbalchungchun" charset="-127"/>
                <a:cs typeface="210 Manbalchungchun" charset="-127"/>
              </a:rPr>
              <a:t>네 하나님을 사랑하고</a:t>
            </a:r>
            <a:endParaRPr lang="en-US" altLang="ko-KR" sz="2300" dirty="0" smtClean="0">
              <a:latin typeface="210 Manbalchungchun" charset="-127"/>
              <a:ea typeface="210 Manbalchungchun" charset="-127"/>
              <a:cs typeface="210 Manbalchungchun" charset="-127"/>
            </a:endParaRPr>
          </a:p>
          <a:p>
            <a:pPr algn="ctr"/>
            <a:r>
              <a:rPr lang="ko-KR" altLang="en-US" sz="2300" dirty="0" smtClean="0">
                <a:latin typeface="210 Manbalchungchun" charset="-127"/>
                <a:ea typeface="210 Manbalchungchun" charset="-127"/>
                <a:cs typeface="210 Manbalchungchun" charset="-127"/>
              </a:rPr>
              <a:t>네 이웃을 사랑하라</a:t>
            </a:r>
            <a:endParaRPr lang="ko-KR" altLang="en-US" sz="2300" dirty="0">
              <a:latin typeface="210 Manbalchungchun" charset="-127"/>
              <a:ea typeface="210 Manbalchungchun" charset="-127"/>
              <a:cs typeface="210 Manbalchungchun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5822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50825" y="965200"/>
            <a:ext cx="8642349" cy="563245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1953" y="2729388"/>
            <a:ext cx="480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1200" dirty="0">
              <a:solidFill>
                <a:schemeClr val="bg1"/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" y="1384300"/>
            <a:ext cx="784859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레위기</a:t>
            </a:r>
            <a:endParaRPr lang="en-US" altLang="ko-KR" sz="2800" spc="-150" dirty="0" smtClean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endParaRPr lang="en-US" altLang="ko-KR" sz="2000" spc="-15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en-US" sz="20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하나님을 사랑하는 법인 제사에 대해 가르쳐주는 책</a:t>
            </a:r>
            <a:r>
              <a:rPr lang="en-US" altLang="ko-KR" sz="2000" spc="-15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</a:p>
          <a:p>
            <a:endParaRPr lang="en-US" altLang="ko-KR" sz="2000" spc="-15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endParaRPr lang="en-US" altLang="ko-KR" sz="2000" dirty="0" smtClean="0">
              <a:latin typeface="210 Manbalchungchun" charset="-127"/>
              <a:ea typeface="210 Manbalchungchun" charset="-127"/>
              <a:cs typeface="210 Manbalchungchun" charset="-127"/>
            </a:endParaRPr>
          </a:p>
          <a:p>
            <a:r>
              <a:rPr lang="ko-KR" altLang="en-US" dirty="0" smtClean="0">
                <a:latin typeface="210 Manbalchungchun" charset="-127"/>
                <a:ea typeface="210 Manbalchungchun" charset="-127"/>
                <a:cs typeface="210 Manbalchungchun" charset="-127"/>
              </a:rPr>
              <a:t>레위기 </a:t>
            </a:r>
            <a:r>
              <a:rPr lang="en-US" altLang="ko-KR" dirty="0" smtClean="0">
                <a:latin typeface="210 Manbalchungchun" charset="-127"/>
                <a:ea typeface="210 Manbalchungchun" charset="-127"/>
                <a:cs typeface="210 Manbalchungchun" charset="-127"/>
              </a:rPr>
              <a:t>19</a:t>
            </a:r>
            <a:r>
              <a:rPr lang="ko-KR" altLang="en-US" dirty="0" smtClean="0">
                <a:latin typeface="210 Manbalchungchun" charset="-127"/>
                <a:ea typeface="210 Manbalchungchun" charset="-127"/>
                <a:cs typeface="210 Manbalchungchun" charset="-127"/>
              </a:rPr>
              <a:t>장 </a:t>
            </a:r>
            <a:r>
              <a:rPr lang="en-US" altLang="ko-KR" dirty="0" smtClean="0">
                <a:latin typeface="210 Manbalchungchun" charset="-127"/>
                <a:ea typeface="210 Manbalchungchun" charset="-127"/>
                <a:cs typeface="210 Manbalchungchun" charset="-127"/>
              </a:rPr>
              <a:t>18</a:t>
            </a:r>
            <a:r>
              <a:rPr lang="ko-KR" altLang="en-US" dirty="0" smtClean="0">
                <a:latin typeface="210 Manbalchungchun" charset="-127"/>
                <a:ea typeface="210 Manbalchungchun" charset="-127"/>
                <a:cs typeface="210 Manbalchungchun" charset="-127"/>
              </a:rPr>
              <a:t>절</a:t>
            </a:r>
            <a:endParaRPr lang="en-US" altLang="ko-KR" dirty="0" smtClean="0">
              <a:latin typeface="210 Manbalchungchun" charset="-127"/>
              <a:ea typeface="210 Manbalchungchun" charset="-127"/>
              <a:cs typeface="210 Manbalchungchun" charset="-127"/>
            </a:endParaRPr>
          </a:p>
          <a:p>
            <a:r>
              <a:rPr lang="ko-KR" altLang="en-US" dirty="0" smtClean="0">
                <a:latin typeface="210 Manbalchungchun" charset="-127"/>
                <a:ea typeface="210 Manbalchungchun" charset="-127"/>
                <a:cs typeface="210 Manbalchungchun" charset="-127"/>
              </a:rPr>
              <a:t>원수를 </a:t>
            </a:r>
            <a:r>
              <a:rPr lang="ko-KR" altLang="en-US" dirty="0">
                <a:latin typeface="210 Manbalchungchun" charset="-127"/>
                <a:ea typeface="210 Manbalchungchun" charset="-127"/>
                <a:cs typeface="210 Manbalchungchun" charset="-127"/>
              </a:rPr>
              <a:t>갚지 말며 동포를 원망하지 말며 네 이웃 사랑하기를 네 자신과 같이 사랑하라 나는 </a:t>
            </a:r>
            <a:r>
              <a:rPr lang="ko-KR" altLang="en-US" dirty="0" smtClean="0">
                <a:latin typeface="210 Manbalchungchun" charset="-127"/>
                <a:ea typeface="210 Manbalchungchun" charset="-127"/>
                <a:cs typeface="210 Manbalchungchun" charset="-127"/>
              </a:rPr>
              <a:t>여호와이니라</a:t>
            </a:r>
            <a:endParaRPr lang="en-US" altLang="ko-KR" dirty="0" smtClean="0">
              <a:latin typeface="210 Manbalchungchun" charset="-127"/>
              <a:ea typeface="210 Manbalchungchun" charset="-127"/>
              <a:cs typeface="210 Manbalchungchun" charset="-127"/>
            </a:endParaRPr>
          </a:p>
          <a:p>
            <a:endParaRPr lang="en-US" altLang="ko-KR" spc="-150" dirty="0">
              <a:latin typeface="210 Manbalchungchun" charset="-127"/>
              <a:ea typeface="210 Manbalchungchun" charset="-127"/>
              <a:cs typeface="210 Manbalchungchun" charset="-127"/>
            </a:endParaRPr>
          </a:p>
          <a:p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그리스도인의 삶의 규범</a:t>
            </a: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기독교의 주요 교리</a:t>
            </a: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죄와 인간에 대한 이해</a:t>
            </a: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구원의 개념</a:t>
            </a:r>
            <a:endParaRPr lang="en-US" altLang="ko-KR" sz="2400" b="1" spc="-150" dirty="0" smtClean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하나님의 본질적 속성인 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‘</a:t>
            </a:r>
            <a:r>
              <a:rPr lang="ko-KR" altLang="en-US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거룩</a:t>
            </a:r>
            <a:r>
              <a:rPr lang="en-US" altLang="ko-KR" sz="2400" b="1" spc="-150" dirty="0" smtClean="0">
                <a:solidFill>
                  <a:schemeClr val="bg1"/>
                </a:solidFill>
                <a:latin typeface="Nanum Gothic" charset="-127"/>
                <a:ea typeface="Nanum Gothic" charset="-127"/>
                <a:cs typeface="Nanum Gothic" charset="-127"/>
              </a:rPr>
              <a:t>’</a:t>
            </a:r>
            <a:endParaRPr lang="en-US" altLang="ko-KR" sz="2400" b="1" spc="-150" dirty="0">
              <a:solidFill>
                <a:schemeClr val="bg1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레위기의 중요성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4562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5116</TotalTime>
  <Words>2403</Words>
  <Application>Microsoft Macintosh PowerPoint</Application>
  <PresentationFormat>화면 슬라이드 쇼(4:3)</PresentationFormat>
  <Paragraphs>583</Paragraphs>
  <Slides>61</Slides>
  <Notes>49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61</vt:i4>
      </vt:variant>
    </vt:vector>
  </HeadingPairs>
  <TitlesOfParts>
    <vt:vector size="69" baseType="lpstr">
      <vt:lpstr>210 Manbalchungchun</vt:lpstr>
      <vt:lpstr>나눔고딕 ExtraBold</vt:lpstr>
      <vt:lpstr>나눔바른고딕 UltraLight</vt:lpstr>
      <vt:lpstr>맑은 고딕</vt:lpstr>
      <vt:lpstr>Calibri</vt:lpstr>
      <vt:lpstr>Nanum Gothic</vt:lpstr>
      <vt:lpstr>Arial</vt:lpstr>
      <vt:lpstr>Office Theme</vt:lpstr>
      <vt:lpstr>PowerPoint 프레젠테이션</vt:lpstr>
      <vt:lpstr>레위기</vt:lpstr>
      <vt:lpstr>레위기의 중요성</vt:lpstr>
      <vt:lpstr>레위기의 중요성</vt:lpstr>
      <vt:lpstr>레위기의 중요성</vt:lpstr>
      <vt:lpstr>레위기의 중요성</vt:lpstr>
      <vt:lpstr>레위기의 중요성</vt:lpstr>
      <vt:lpstr>레위기의 중요성</vt:lpstr>
      <vt:lpstr>레위기의 중요성</vt:lpstr>
      <vt:lpstr>레위기 연구를 위한 기본 이해</vt:lpstr>
      <vt:lpstr>레위기 연구를 위한 기본 이해</vt:lpstr>
      <vt:lpstr>레위기 연구를 위한 기본 이해</vt:lpstr>
      <vt:lpstr>레위기 연구를 위한 기본 이해</vt:lpstr>
      <vt:lpstr>레위기 연구를 위한 기본 이해</vt:lpstr>
      <vt:lpstr>레위기 연구를 위한 기본 이해</vt:lpstr>
      <vt:lpstr>레위기 연구를 위한 기본 이해</vt:lpstr>
      <vt:lpstr>레위기 연구를 위한 기본 이해</vt:lpstr>
      <vt:lpstr>레위기 연구를 위한 기본 이해</vt:lpstr>
      <vt:lpstr>레위기 연구를 위한 기본 이해</vt:lpstr>
      <vt:lpstr>레위기 연구를 위한 기본 이해</vt:lpstr>
      <vt:lpstr>레위기 연구를 위한 기본 이해</vt:lpstr>
      <vt:lpstr>레위기 연구를 위한 기본 이해</vt:lpstr>
      <vt:lpstr>레위기 연구를 위한 기본 이해</vt:lpstr>
      <vt:lpstr>레위기 연구를 위한 기본 이해</vt:lpstr>
      <vt:lpstr>레위기에 나타나는 제사</vt:lpstr>
      <vt:lpstr>레위기에 나타나는 제사</vt:lpstr>
      <vt:lpstr>레위기에 나타나는 제사</vt:lpstr>
      <vt:lpstr>레위기에 나타나는 제사</vt:lpstr>
      <vt:lpstr>제사의 종류(번제 / 소제)</vt:lpstr>
      <vt:lpstr>제사의 종류(번제)</vt:lpstr>
      <vt:lpstr>제사의 종류(번제)</vt:lpstr>
      <vt:lpstr>제사의 종류(번제)</vt:lpstr>
      <vt:lpstr>제사의 종류(번제)</vt:lpstr>
      <vt:lpstr>제사의 종류(번제)</vt:lpstr>
      <vt:lpstr>제사의 종류(번제)</vt:lpstr>
      <vt:lpstr>제사의 종류(번제)</vt:lpstr>
      <vt:lpstr>제사의 종류(번제)</vt:lpstr>
      <vt:lpstr>제사의 종류(번제)</vt:lpstr>
      <vt:lpstr>제사의 종류(번제)</vt:lpstr>
      <vt:lpstr>제사의 종류(번제)</vt:lpstr>
      <vt:lpstr>제사의 종류(번제)</vt:lpstr>
      <vt:lpstr>제사의 종류(번제)</vt:lpstr>
      <vt:lpstr>제사의 종류(소제)</vt:lpstr>
      <vt:lpstr>제사의 종류(소제)</vt:lpstr>
      <vt:lpstr>제사의 종류(소제)</vt:lpstr>
      <vt:lpstr>제사의 종류(소제)</vt:lpstr>
      <vt:lpstr>제사의 종류(소제)</vt:lpstr>
      <vt:lpstr>제사의 종류(소제)</vt:lpstr>
      <vt:lpstr>제사의 종류(소제)</vt:lpstr>
      <vt:lpstr>제사의 종류(소제)</vt:lpstr>
      <vt:lpstr>제사의 종류(소제)</vt:lpstr>
      <vt:lpstr>제사의 종류(소제)</vt:lpstr>
      <vt:lpstr>제사의 종류(소제)</vt:lpstr>
      <vt:lpstr>제사의 종류(소제)</vt:lpstr>
      <vt:lpstr>제사의 종류(소제)</vt:lpstr>
      <vt:lpstr>제사의 종류(소제)</vt:lpstr>
      <vt:lpstr>TITLE HERE</vt:lpstr>
      <vt:lpstr>TITLE HERE</vt:lpstr>
      <vt:lpstr>TITLE HERE</vt:lpstr>
      <vt:lpstr>TITLE HERE</vt:lpstr>
      <vt:lpstr>PowerPoint 프레젠테이션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canonnam</dc:creator>
  <cp:lastModifiedBy>서동준</cp:lastModifiedBy>
  <cp:revision>170</cp:revision>
  <dcterms:created xsi:type="dcterms:W3CDTF">2016-05-30T14:39:35Z</dcterms:created>
  <dcterms:modified xsi:type="dcterms:W3CDTF">2017-11-20T01:02:59Z</dcterms:modified>
</cp:coreProperties>
</file>