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56" r:id="rId5"/>
    <p:sldId id="271" r:id="rId6"/>
    <p:sldId id="263" r:id="rId7"/>
    <p:sldId id="272" r:id="rId8"/>
    <p:sldId id="274" r:id="rId9"/>
    <p:sldId id="273" r:id="rId10"/>
    <p:sldId id="258" r:id="rId11"/>
    <p:sldId id="264" r:id="rId12"/>
    <p:sldId id="275" r:id="rId13"/>
    <p:sldId id="276" r:id="rId14"/>
    <p:sldId id="259" r:id="rId15"/>
    <p:sldId id="277" r:id="rId16"/>
    <p:sldId id="278" r:id="rId17"/>
    <p:sldId id="265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66" r:id="rId27"/>
    <p:sldId id="261" r:id="rId28"/>
    <p:sldId id="270" r:id="rId2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98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 showGuides="1">
      <p:cViewPr>
        <p:scale>
          <a:sx n="123" d="100"/>
          <a:sy n="123" d="100"/>
        </p:scale>
        <p:origin x="-108" y="30"/>
      </p:cViewPr>
      <p:guideLst>
        <p:guide orient="horz" pos="2160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rgbClr val="F8981D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2.1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824832"/>
        <c:axId val="87633856"/>
      </c:barChart>
      <c:catAx>
        <c:axId val="328248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633856"/>
        <c:crosses val="autoZero"/>
        <c:auto val="1"/>
        <c:lblAlgn val="ctr"/>
        <c:lblOffset val="100"/>
        <c:noMultiLvlLbl val="0"/>
      </c:catAx>
      <c:valAx>
        <c:axId val="8763385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282483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170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8711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553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543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14068" y="14068"/>
            <a:ext cx="12154486" cy="6822830"/>
          </a:xfrm>
          <a:prstGeom prst="rect">
            <a:avLst/>
          </a:prstGeom>
          <a:noFill/>
          <a:ln w="47625">
            <a:solidFill>
              <a:srgbClr val="F898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 flipH="1">
            <a:off x="211018" y="1519310"/>
            <a:ext cx="2208626" cy="10551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 flipH="1">
            <a:off x="211018" y="228597"/>
            <a:ext cx="2208626" cy="10551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175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627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777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829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8130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690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305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14068" y="14068"/>
            <a:ext cx="12154486" cy="6822830"/>
          </a:xfrm>
          <a:prstGeom prst="rect">
            <a:avLst/>
          </a:prstGeom>
          <a:noFill/>
          <a:ln w="47625">
            <a:solidFill>
              <a:srgbClr val="F898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 userDrawn="1"/>
        </p:nvCxnSpPr>
        <p:spPr>
          <a:xfrm flipH="1">
            <a:off x="211018" y="1519310"/>
            <a:ext cx="2208626" cy="10551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 flipH="1">
            <a:off x="211018" y="228597"/>
            <a:ext cx="2208626" cy="10551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0391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1186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26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0845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6779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14068" y="14068"/>
            <a:ext cx="12154486" cy="6822830"/>
          </a:xfrm>
          <a:prstGeom prst="rect">
            <a:avLst/>
          </a:prstGeom>
          <a:noFill/>
          <a:ln w="47625">
            <a:solidFill>
              <a:srgbClr val="F898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 flipH="1">
            <a:off x="211018" y="1519310"/>
            <a:ext cx="2208626" cy="10551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 flipH="1">
            <a:off x="211018" y="228597"/>
            <a:ext cx="2208626" cy="10551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3092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550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1113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0162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891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63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8293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5926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7382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9270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046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0365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14068" y="14068"/>
            <a:ext cx="12154486" cy="6822830"/>
          </a:xfrm>
          <a:prstGeom prst="rect">
            <a:avLst/>
          </a:prstGeom>
          <a:noFill/>
          <a:ln w="47625">
            <a:solidFill>
              <a:srgbClr val="F898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 flipH="1">
            <a:off x="211018" y="1519310"/>
            <a:ext cx="2208626" cy="10551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 flipH="1">
            <a:off x="211018" y="228597"/>
            <a:ext cx="2208626" cy="10551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42692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1163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3303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0871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1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682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903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2850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6932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135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3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986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40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8966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18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748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23A8-828F-4344-BEBF-19FF83A5DA11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FFCD-0BF5-4C3F-9821-DD9435042B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493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6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33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23A8-828F-4344-BEBF-19FF83A5DA1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2014-12-05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FFCD-0BF5-4C3F-9821-DD9435042B3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43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왼쪽 대괄호 4"/>
          <p:cNvSpPr/>
          <p:nvPr/>
        </p:nvSpPr>
        <p:spPr>
          <a:xfrm>
            <a:off x="2110155" y="2841673"/>
            <a:ext cx="365760" cy="1223889"/>
          </a:xfrm>
          <a:prstGeom prst="leftBracket">
            <a:avLst>
              <a:gd name="adj" fmla="val 167308"/>
            </a:avLst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왼쪽 대괄호 5"/>
          <p:cNvSpPr/>
          <p:nvPr/>
        </p:nvSpPr>
        <p:spPr>
          <a:xfrm flipH="1">
            <a:off x="4009294" y="2841673"/>
            <a:ext cx="365760" cy="1223889"/>
          </a:xfrm>
          <a:prstGeom prst="leftBracket">
            <a:avLst>
              <a:gd name="adj" fmla="val 167308"/>
            </a:avLst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483664" y="2877354"/>
            <a:ext cx="15011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0"/>
            <a:r>
              <a:rPr lang="en-US" altLang="ko-KR" sz="1400" b="1" dirty="0">
                <a:solidFill>
                  <a:schemeClr val="bg1"/>
                </a:solidFill>
              </a:rPr>
              <a:t>4132021 </a:t>
            </a:r>
            <a:r>
              <a:rPr lang="ko-KR" altLang="en-US" sz="1400" b="1" dirty="0" err="1">
                <a:solidFill>
                  <a:schemeClr val="bg1"/>
                </a:solidFill>
              </a:rPr>
              <a:t>김진리</a:t>
            </a:r>
            <a:endParaRPr lang="ko-KR" altLang="en-US" sz="1400" dirty="0">
              <a:solidFill>
                <a:schemeClr val="bg1"/>
              </a:solidFill>
            </a:endParaRPr>
          </a:p>
          <a:p>
            <a:pPr fontAlgn="base" latinLnBrk="0"/>
            <a:r>
              <a:rPr lang="en-US" altLang="ko-KR" sz="1400" b="1" dirty="0">
                <a:solidFill>
                  <a:schemeClr val="bg1"/>
                </a:solidFill>
              </a:rPr>
              <a:t>4142089 </a:t>
            </a:r>
            <a:r>
              <a:rPr lang="ko-KR" altLang="en-US" sz="1400" b="1" dirty="0">
                <a:solidFill>
                  <a:schemeClr val="bg1"/>
                </a:solidFill>
              </a:rPr>
              <a:t>김병구</a:t>
            </a:r>
            <a:endParaRPr lang="ko-KR" altLang="en-US" sz="1400" dirty="0">
              <a:solidFill>
                <a:schemeClr val="bg1"/>
              </a:solidFill>
            </a:endParaRPr>
          </a:p>
          <a:p>
            <a:pPr fontAlgn="base" latinLnBrk="0"/>
            <a:r>
              <a:rPr lang="en-US" altLang="ko-KR" sz="1400" b="1" dirty="0">
                <a:solidFill>
                  <a:schemeClr val="bg1"/>
                </a:solidFill>
              </a:rPr>
              <a:t>4132018 </a:t>
            </a:r>
            <a:r>
              <a:rPr lang="ko-KR" altLang="en-US" sz="1400" b="1" dirty="0" err="1">
                <a:solidFill>
                  <a:schemeClr val="bg1"/>
                </a:solidFill>
              </a:rPr>
              <a:t>김여명</a:t>
            </a:r>
            <a:endParaRPr lang="ko-KR" altLang="en-US" sz="1400" dirty="0">
              <a:solidFill>
                <a:schemeClr val="bg1"/>
              </a:solidFill>
            </a:endParaRPr>
          </a:p>
          <a:p>
            <a:pPr fontAlgn="base" latinLnBrk="0"/>
            <a:r>
              <a:rPr lang="en-US" altLang="ko-KR" sz="1400" b="1" dirty="0">
                <a:solidFill>
                  <a:schemeClr val="bg1"/>
                </a:solidFill>
              </a:rPr>
              <a:t>4142032 </a:t>
            </a:r>
            <a:r>
              <a:rPr lang="ko-KR" altLang="en-US" sz="1400" b="1" dirty="0">
                <a:solidFill>
                  <a:schemeClr val="bg1"/>
                </a:solidFill>
              </a:rPr>
              <a:t>박중현</a:t>
            </a:r>
            <a:endParaRPr lang="ko-KR" altLang="en-US" sz="1400" dirty="0">
              <a:solidFill>
                <a:schemeClr val="bg1"/>
              </a:solidFill>
            </a:endParaRPr>
          </a:p>
          <a:p>
            <a:pPr fontAlgn="base" latinLnBrk="0"/>
            <a:r>
              <a:rPr lang="en-US" altLang="ko-KR" sz="1400" b="1" dirty="0">
                <a:solidFill>
                  <a:schemeClr val="bg1"/>
                </a:solidFill>
              </a:rPr>
              <a:t>4132033 </a:t>
            </a:r>
            <a:r>
              <a:rPr lang="ko-KR" altLang="en-US" sz="1400" b="1" dirty="0">
                <a:solidFill>
                  <a:schemeClr val="bg1"/>
                </a:solidFill>
              </a:rPr>
              <a:t>박지현</a:t>
            </a:r>
            <a:endParaRPr lang="ko-KR" altLang="en-US" sz="1400" dirty="0">
              <a:solidFill>
                <a:schemeClr val="bg1"/>
              </a:solidFill>
            </a:endParaRPr>
          </a:p>
          <a:p>
            <a:endParaRPr lang="ko-KR" altLang="en-US" sz="1400" b="1" spc="-1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94738" y="3275428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spc="-150" dirty="0" smtClean="0">
                <a:solidFill>
                  <a:schemeClr val="bg1"/>
                </a:solidFill>
              </a:rPr>
              <a:t>2</a:t>
            </a:r>
            <a:r>
              <a:rPr lang="ko-KR" altLang="en-US" sz="3600" b="1" spc="-150" dirty="0" smtClean="0">
                <a:solidFill>
                  <a:schemeClr val="bg1"/>
                </a:solidFill>
              </a:rPr>
              <a:t>조 가정목회를 </a:t>
            </a:r>
            <a:r>
              <a:rPr lang="ko-KR" altLang="en-US" sz="3600" b="1" spc="-150" dirty="0">
                <a:solidFill>
                  <a:schemeClr val="bg1"/>
                </a:solidFill>
              </a:rPr>
              <a:t>위한 계획</a:t>
            </a:r>
          </a:p>
        </p:txBody>
      </p:sp>
    </p:spTree>
    <p:extLst>
      <p:ext uri="{BB962C8B-B14F-4D97-AF65-F5344CB8AC3E}">
        <p14:creationId xmlns:p14="http://schemas.microsoft.com/office/powerpoint/2010/main" val="17926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2014" y="3108960"/>
            <a:ext cx="7439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prstClr val="white"/>
                </a:solidFill>
              </a:rPr>
              <a:t>가정목회를 위한 다양한 프로그램들</a:t>
            </a:r>
            <a:endParaRPr lang="ko-KR" altLang="en-US" sz="3600" b="1" spc="-15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13184" y="4141385"/>
            <a:ext cx="56788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spc="-150" dirty="0" smtClean="0">
                <a:solidFill>
                  <a:prstClr val="white">
                    <a:alpha val="25000"/>
                  </a:prstClr>
                </a:solidFill>
              </a:rPr>
              <a:t>Programs</a:t>
            </a:r>
            <a:endParaRPr lang="ko-KR" altLang="en-US" sz="6600" b="1" spc="-150" dirty="0">
              <a:solidFill>
                <a:prstClr val="white">
                  <a:alpha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46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오각형 6"/>
          <p:cNvSpPr/>
          <p:nvPr/>
        </p:nvSpPr>
        <p:spPr>
          <a:xfrm>
            <a:off x="675249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오각형 7"/>
          <p:cNvSpPr/>
          <p:nvPr/>
        </p:nvSpPr>
        <p:spPr>
          <a:xfrm>
            <a:off x="4413568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오각형 9"/>
          <p:cNvSpPr/>
          <p:nvPr/>
        </p:nvSpPr>
        <p:spPr>
          <a:xfrm>
            <a:off x="8151887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500469" y="5516109"/>
            <a:ext cx="6457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결혼관련 세미나</a:t>
            </a:r>
            <a:endParaRPr lang="ko-KR" altLang="en-US" sz="2800" b="1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677" y="534571"/>
            <a:ext cx="234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프로그램</a:t>
            </a:r>
            <a:endParaRPr lang="ko-KR" altLang="en-US" sz="3600" b="1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620" y="2944679"/>
            <a:ext cx="25437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err="1" smtClean="0">
                <a:solidFill>
                  <a:schemeClr val="bg1"/>
                </a:solidFill>
              </a:rPr>
              <a:t>새가정학교</a:t>
            </a:r>
            <a:endParaRPr lang="en-US" altLang="ko-KR" sz="3600" b="1" spc="-150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spc="-150" dirty="0" smtClean="0">
                <a:solidFill>
                  <a:schemeClr val="bg1"/>
                </a:solidFill>
              </a:rPr>
              <a:t>(</a:t>
            </a:r>
            <a:r>
              <a:rPr lang="ko-KR" altLang="en-US" sz="2400" spc="-150" dirty="0" smtClean="0">
                <a:solidFill>
                  <a:schemeClr val="bg1"/>
                </a:solidFill>
              </a:rPr>
              <a:t>결혼예비학교</a:t>
            </a:r>
            <a:r>
              <a:rPr lang="en-US" altLang="ko-KR" sz="2400" spc="-150" dirty="0" smtClean="0">
                <a:solidFill>
                  <a:schemeClr val="bg1"/>
                </a:solidFill>
              </a:rPr>
              <a:t>)</a:t>
            </a:r>
            <a:endParaRPr lang="ko-KR" altLang="en-US" sz="2400" spc="-150" dirty="0" smtClean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60378" y="3009984"/>
            <a:ext cx="25437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err="1" smtClean="0">
                <a:solidFill>
                  <a:schemeClr val="bg1"/>
                </a:solidFill>
              </a:rPr>
              <a:t>청년부부반</a:t>
            </a:r>
            <a:endParaRPr lang="en-US" altLang="ko-KR" sz="3600" b="1" spc="-150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spc="-150" dirty="0" smtClean="0">
                <a:solidFill>
                  <a:schemeClr val="bg1"/>
                </a:solidFill>
              </a:rPr>
              <a:t>(</a:t>
            </a:r>
            <a:r>
              <a:rPr lang="ko-KR" altLang="en-US" sz="2400" spc="-150" dirty="0" smtClean="0">
                <a:solidFill>
                  <a:schemeClr val="bg1"/>
                </a:solidFill>
              </a:rPr>
              <a:t>결혼</a:t>
            </a:r>
            <a:r>
              <a:rPr lang="en-US" altLang="ko-KR" sz="2400" spc="-150" dirty="0" smtClean="0">
                <a:solidFill>
                  <a:schemeClr val="bg1"/>
                </a:solidFill>
              </a:rPr>
              <a:t>0~5</a:t>
            </a:r>
            <a:r>
              <a:rPr lang="ko-KR" altLang="en-US" sz="2400" spc="-150" dirty="0" smtClean="0">
                <a:solidFill>
                  <a:schemeClr val="bg1"/>
                </a:solidFill>
              </a:rPr>
              <a:t>세</a:t>
            </a:r>
            <a:r>
              <a:rPr lang="en-US" altLang="ko-KR" sz="2400" spc="-150" dirty="0" smtClean="0">
                <a:solidFill>
                  <a:schemeClr val="bg1"/>
                </a:solidFill>
              </a:rPr>
              <a:t>)</a:t>
            </a:r>
            <a:endParaRPr lang="ko-KR" altLang="en-US" sz="2400" spc="-150" dirty="0" smtClean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62629" y="3009984"/>
            <a:ext cx="25437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spc="-150" dirty="0" err="1" smtClean="0">
                <a:solidFill>
                  <a:schemeClr val="bg1"/>
                </a:solidFill>
              </a:rPr>
              <a:t>열린가정세미나</a:t>
            </a:r>
            <a:endParaRPr lang="en-US" altLang="ko-KR" sz="2800" b="1" spc="-150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spc="-150" dirty="0" smtClean="0">
                <a:solidFill>
                  <a:schemeClr val="bg1"/>
                </a:solidFill>
              </a:rPr>
              <a:t>(</a:t>
            </a:r>
            <a:r>
              <a:rPr lang="ko-KR" altLang="en-US" sz="2400" spc="-150" dirty="0" smtClean="0">
                <a:solidFill>
                  <a:schemeClr val="bg1"/>
                </a:solidFill>
              </a:rPr>
              <a:t>중년부부대상</a:t>
            </a:r>
            <a:r>
              <a:rPr lang="en-US" altLang="ko-KR" sz="2400" spc="-150" dirty="0" smtClean="0">
                <a:solidFill>
                  <a:schemeClr val="bg1"/>
                </a:solidFill>
              </a:rPr>
              <a:t>)</a:t>
            </a:r>
            <a:endParaRPr lang="ko-KR" altLang="en-US" sz="2400" spc="-15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22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오각형 6"/>
          <p:cNvSpPr/>
          <p:nvPr/>
        </p:nvSpPr>
        <p:spPr>
          <a:xfrm>
            <a:off x="675249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오각형 7"/>
          <p:cNvSpPr/>
          <p:nvPr/>
        </p:nvSpPr>
        <p:spPr>
          <a:xfrm>
            <a:off x="4413568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오각형 9"/>
          <p:cNvSpPr/>
          <p:nvPr/>
        </p:nvSpPr>
        <p:spPr>
          <a:xfrm>
            <a:off x="8151887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500469" y="5516109"/>
            <a:ext cx="6457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가족을 위한 세미나</a:t>
            </a:r>
            <a:endParaRPr lang="ko-KR" altLang="en-US" sz="3200" b="1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677" y="534571"/>
            <a:ext cx="234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프로그램</a:t>
            </a:r>
            <a:endParaRPr lang="ko-KR" altLang="en-US" sz="3600" b="1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3627" y="3017734"/>
            <a:ext cx="2543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bg1"/>
                </a:solidFill>
              </a:rPr>
              <a:t>부부세미나</a:t>
            </a:r>
            <a:endParaRPr lang="ko-KR" altLang="en-US" sz="3600" b="1" spc="-150" dirty="0" smtClean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60378" y="3028796"/>
            <a:ext cx="2543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bg1"/>
                </a:solidFill>
              </a:rPr>
              <a:t>자녀특강</a:t>
            </a:r>
            <a:endParaRPr lang="ko-KR" altLang="en-US" sz="3600" b="1" spc="-150" dirty="0" smtClean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62629" y="2948429"/>
            <a:ext cx="254374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spc="-150" dirty="0" err="1" smtClean="0">
                <a:solidFill>
                  <a:schemeClr val="bg1"/>
                </a:solidFill>
              </a:rPr>
              <a:t>룻학교</a:t>
            </a:r>
            <a:endParaRPr lang="en-US" altLang="ko-KR" sz="3200" b="1" spc="-150" dirty="0">
              <a:solidFill>
                <a:schemeClr val="bg1"/>
              </a:solidFill>
            </a:endParaRPr>
          </a:p>
          <a:p>
            <a:pPr algn="ctr"/>
            <a:r>
              <a:rPr lang="en-US" altLang="ko-KR" sz="3200" b="1" spc="-150" dirty="0" smtClean="0">
                <a:solidFill>
                  <a:schemeClr val="bg1"/>
                </a:solidFill>
              </a:rPr>
              <a:t> </a:t>
            </a:r>
            <a:r>
              <a:rPr lang="ko-KR" altLang="en-US" sz="3200" b="1" spc="-150" dirty="0" err="1" smtClean="0">
                <a:solidFill>
                  <a:schemeClr val="bg1"/>
                </a:solidFill>
              </a:rPr>
              <a:t>나오미학교</a:t>
            </a:r>
            <a:endParaRPr lang="ko-KR" altLang="en-US" sz="3200" b="1" spc="-150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800" spc="-150" dirty="0" smtClean="0">
                <a:solidFill>
                  <a:schemeClr val="bg1"/>
                </a:solidFill>
              </a:rPr>
              <a:t>(</a:t>
            </a:r>
            <a:r>
              <a:rPr lang="ko-KR" altLang="en-US" sz="2800" spc="-150" dirty="0" smtClean="0">
                <a:solidFill>
                  <a:schemeClr val="bg1"/>
                </a:solidFill>
              </a:rPr>
              <a:t>고부갈등</a:t>
            </a:r>
            <a:r>
              <a:rPr lang="en-US" altLang="ko-KR" sz="2800" spc="-150" dirty="0" smtClean="0">
                <a:solidFill>
                  <a:schemeClr val="bg1"/>
                </a:solidFill>
              </a:rPr>
              <a:t>)</a:t>
            </a:r>
            <a:endParaRPr lang="ko-KR" altLang="en-US" sz="2800" spc="-15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30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오각형 6"/>
          <p:cNvSpPr/>
          <p:nvPr/>
        </p:nvSpPr>
        <p:spPr>
          <a:xfrm>
            <a:off x="675249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오각형 7"/>
          <p:cNvSpPr/>
          <p:nvPr/>
        </p:nvSpPr>
        <p:spPr>
          <a:xfrm>
            <a:off x="4413568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오각형 9"/>
          <p:cNvSpPr/>
          <p:nvPr/>
        </p:nvSpPr>
        <p:spPr>
          <a:xfrm>
            <a:off x="8151887" y="2208628"/>
            <a:ext cx="3404382" cy="2433711"/>
          </a:xfrm>
          <a:prstGeom prst="homePlate">
            <a:avLst>
              <a:gd name="adj" fmla="val 31503"/>
            </a:avLst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502752" y="5516109"/>
            <a:ext cx="6457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전교인을</a:t>
            </a:r>
            <a:r>
              <a:rPr lang="ko-KR" altLang="en-US" sz="32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대상으로</a:t>
            </a:r>
            <a:endParaRPr lang="ko-KR" altLang="en-US" sz="3200" b="1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677" y="534571"/>
            <a:ext cx="234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프로그램</a:t>
            </a:r>
            <a:endParaRPr lang="ko-KR" altLang="en-US" sz="3600" b="1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3627" y="3017734"/>
            <a:ext cx="2543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bg1"/>
                </a:solidFill>
              </a:rPr>
              <a:t>가족캠프</a:t>
            </a:r>
            <a:endParaRPr lang="ko-KR" altLang="en-US" sz="3600" b="1" spc="-150" dirty="0" smtClean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5136" y="2825318"/>
            <a:ext cx="27400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spc="-150" dirty="0" smtClean="0">
                <a:solidFill>
                  <a:schemeClr val="bg1"/>
                </a:solidFill>
              </a:rPr>
              <a:t>가족성경</a:t>
            </a:r>
            <a:endParaRPr lang="en-US" altLang="ko-KR" sz="3200" b="1" spc="-150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3200" b="1" spc="-150" dirty="0" smtClean="0">
                <a:solidFill>
                  <a:schemeClr val="bg1"/>
                </a:solidFill>
              </a:rPr>
              <a:t>퀴즈대회</a:t>
            </a:r>
            <a:endParaRPr lang="ko-KR" altLang="en-US" sz="3200" b="1" spc="-150" dirty="0" smtClean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62629" y="2948429"/>
            <a:ext cx="25437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spc="-150" dirty="0" smtClean="0">
                <a:solidFill>
                  <a:schemeClr val="bg1"/>
                </a:solidFill>
              </a:rPr>
              <a:t>가족찬양대회</a:t>
            </a:r>
            <a:endParaRPr lang="en-US" altLang="ko-KR" sz="3200" b="1" spc="-150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spc="-150" dirty="0" smtClean="0">
                <a:solidFill>
                  <a:schemeClr val="bg1"/>
                </a:solidFill>
              </a:rPr>
              <a:t>(</a:t>
            </a:r>
            <a:r>
              <a:rPr lang="ko-KR" altLang="en-US" sz="2400" b="1" spc="-150" dirty="0" smtClean="0">
                <a:solidFill>
                  <a:schemeClr val="bg1"/>
                </a:solidFill>
              </a:rPr>
              <a:t>성탄</a:t>
            </a:r>
            <a:r>
              <a:rPr lang="en-US" altLang="ko-KR" sz="2400" b="1" spc="-150" dirty="0" smtClean="0">
                <a:solidFill>
                  <a:schemeClr val="bg1"/>
                </a:solidFill>
              </a:rPr>
              <a:t>,</a:t>
            </a:r>
            <a:r>
              <a:rPr lang="ko-KR" altLang="en-US" sz="2400" b="1" spc="-150" dirty="0" smtClean="0">
                <a:solidFill>
                  <a:schemeClr val="bg1"/>
                </a:solidFill>
              </a:rPr>
              <a:t>감사절</a:t>
            </a:r>
            <a:r>
              <a:rPr lang="en-US" altLang="ko-KR" sz="2400" b="1" spc="-150" dirty="0" smtClean="0">
                <a:solidFill>
                  <a:schemeClr val="bg1"/>
                </a:solidFill>
              </a:rPr>
              <a:t>)</a:t>
            </a:r>
            <a:endParaRPr lang="ko-KR" altLang="en-US" sz="2400" b="1" spc="-15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41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9298" y="3108960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bg1"/>
                </a:solidFill>
              </a:rPr>
              <a:t>연간 목회계획</a:t>
            </a:r>
            <a:endParaRPr lang="ko-KR" altLang="en-US" sz="3600" b="1" spc="-15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4104" y="2096086"/>
            <a:ext cx="5852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spc="-150" dirty="0" smtClean="0">
                <a:solidFill>
                  <a:schemeClr val="bg1">
                    <a:alpha val="25000"/>
                  </a:schemeClr>
                </a:solidFill>
              </a:rPr>
              <a:t>Ministry Plan</a:t>
            </a:r>
            <a:endParaRPr lang="ko-KR" altLang="en-US" sz="6000" b="1" spc="-150" dirty="0">
              <a:solidFill>
                <a:schemeClr val="bg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83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2606695" y="869871"/>
            <a:ext cx="7976382" cy="633046"/>
          </a:xfrm>
          <a:prstGeom prst="rect">
            <a:avLst/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40677" y="534571"/>
            <a:ext cx="234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1/4	</a:t>
            </a:r>
            <a:r>
              <a:rPr lang="ko-KR" altLang="en-US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분기</a:t>
            </a:r>
            <a:endParaRPr lang="ko-KR" altLang="en-US" sz="3600" b="1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2513" y="741873"/>
            <a:ext cx="878058" cy="87805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94892" y="2187243"/>
            <a:ext cx="6499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bg1"/>
                </a:solidFill>
              </a:rPr>
              <a:t>문제가 되는 부분을 파악하여</a:t>
            </a:r>
            <a:r>
              <a:rPr lang="en-US" altLang="ko-KR" sz="2800" spc="-150" dirty="0" smtClean="0">
                <a:solidFill>
                  <a:schemeClr val="bg1"/>
                </a:solidFill>
              </a:rPr>
              <a:t>, </a:t>
            </a:r>
            <a:r>
              <a:rPr lang="ko-KR" altLang="en-US" sz="2800" spc="-150" dirty="0" smtClean="0">
                <a:solidFill>
                  <a:schemeClr val="bg1"/>
                </a:solidFill>
              </a:rPr>
              <a:t>해결한다</a:t>
            </a:r>
            <a:endParaRPr lang="ko-KR" altLang="en-US" sz="2800" spc="-150" dirty="0">
              <a:solidFill>
                <a:schemeClr val="bg1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19638"/>
              </p:ext>
            </p:extLst>
          </p:nvPr>
        </p:nvGraphicFramePr>
        <p:xfrm>
          <a:off x="457200" y="1651286"/>
          <a:ext cx="10872062" cy="479750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25734"/>
                <a:gridCol w="821880"/>
                <a:gridCol w="1867545"/>
                <a:gridCol w="2262753"/>
                <a:gridCol w="5494150"/>
              </a:tblGrid>
              <a:tr h="41366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</a:rPr>
                        <a:t>월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</a:rPr>
                        <a:t>주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effectLst/>
                        </a:rPr>
                        <a:t>교회력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</a:rPr>
                        <a:t>주요프로그램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</a:rPr>
                        <a:t>세부사항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407748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effectLst/>
                        </a:rPr>
                        <a:t>1</a:t>
                      </a:r>
                      <a:endParaRPr lang="en-US" sz="18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신년주일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송구영신예배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※ </a:t>
                      </a:r>
                      <a:r>
                        <a:rPr lang="ko-KR" altLang="en-US" sz="1000" kern="0" spc="0" dirty="0">
                          <a:effectLst/>
                        </a:rPr>
                        <a:t>송구영신예배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신년을 맞이하고 청년들에게 새로운 미래 계획을 할 수 있도록 돕는다</a:t>
                      </a:r>
                      <a:r>
                        <a:rPr lang="en-US" altLang="ko-KR" sz="1000" kern="0" spc="0" dirty="0">
                          <a:effectLst/>
                        </a:rPr>
                        <a:t>.</a:t>
                      </a:r>
                      <a:endParaRPr lang="ko-KR" altLang="en-US" sz="1000" kern="0" spc="0" dirty="0"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※</a:t>
                      </a:r>
                      <a:r>
                        <a:rPr lang="ko-KR" altLang="en-US" sz="1000" kern="0" spc="0" dirty="0">
                          <a:effectLst/>
                        </a:rPr>
                        <a:t>부부세미나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총 </a:t>
                      </a:r>
                      <a:r>
                        <a:rPr lang="en-US" altLang="ko-KR" sz="1000" kern="0" spc="0" dirty="0">
                          <a:effectLst/>
                        </a:rPr>
                        <a:t>4</a:t>
                      </a:r>
                      <a:r>
                        <a:rPr lang="ko-KR" altLang="en-US" sz="1000" kern="0" spc="0" dirty="0">
                          <a:effectLst/>
                        </a:rPr>
                        <a:t>주간의 프로그램으로 부부세미나 전문강사를 모셔 사순절 전에 끝마치도록 진행한다</a:t>
                      </a:r>
                      <a:r>
                        <a:rPr lang="en-US" altLang="ko-KR" sz="1000" kern="0" spc="0" dirty="0">
                          <a:effectLst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410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세례주일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19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부부세미나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3801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부부세미나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(2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26864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effectLst/>
                        </a:rPr>
                        <a:t>2</a:t>
                      </a:r>
                      <a:endParaRPr lang="en-US" sz="18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부부세미나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(3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※</a:t>
                      </a:r>
                      <a:r>
                        <a:rPr lang="ko-KR" altLang="en-US" sz="1000" kern="0" spc="0" dirty="0">
                          <a:effectLst/>
                        </a:rPr>
                        <a:t>사순절특별새벽기도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사순절 </a:t>
                      </a:r>
                      <a:r>
                        <a:rPr lang="en-US" altLang="ko-KR" sz="1000" kern="0" spc="0" dirty="0">
                          <a:effectLst/>
                        </a:rPr>
                        <a:t>40</a:t>
                      </a:r>
                      <a:r>
                        <a:rPr lang="ko-KR" altLang="en-US" sz="1000" kern="0" spc="0" dirty="0">
                          <a:effectLst/>
                        </a:rPr>
                        <a:t>일 특별새벽기도를 통해 </a:t>
                      </a:r>
                      <a:r>
                        <a:rPr lang="ko-KR" altLang="en-US" sz="1000" kern="0" spc="0" dirty="0" err="1">
                          <a:effectLst/>
                        </a:rPr>
                        <a:t>영성훈련과</a:t>
                      </a:r>
                      <a:r>
                        <a:rPr lang="ko-KR" altLang="en-US" sz="1000" kern="0" spc="0" dirty="0">
                          <a:effectLst/>
                        </a:rPr>
                        <a:t> 교회를 위한 기도회를 이어나간다</a:t>
                      </a:r>
                      <a:r>
                        <a:rPr lang="en-US" altLang="ko-KR" sz="1000" kern="0" spc="0" dirty="0">
                          <a:effectLst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2133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부부세미나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사순절시작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ea"/>
                          <a:ea typeface="+mn-ea"/>
                        </a:rPr>
                        <a:t>사순절특별새벽기도시작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2686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effectLst/>
                        </a:rPr>
                        <a:t>3</a:t>
                      </a:r>
                      <a:endParaRPr lang="en-US" sz="18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effectLst/>
                          <a:latin typeface="+mn-ea"/>
                          <a:ea typeface="+mn-ea"/>
                        </a:rPr>
                        <a:t>삼일절기념주일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자녀특강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rowSpan="5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effectLst/>
                        </a:rPr>
                        <a:t>※</a:t>
                      </a:r>
                      <a:r>
                        <a:rPr lang="ko-KR" altLang="en-US" sz="1000" kern="0" spc="0" dirty="0">
                          <a:effectLst/>
                        </a:rPr>
                        <a:t>자녀특강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effectLst/>
                        </a:rPr>
                        <a:t>신학기를 맞이하여 자녀들에게 가정의 중요성을 인식시키고 가족구성원으로서 자신의 역할과</a:t>
                      </a:r>
                      <a:r>
                        <a:rPr lang="en-US" altLang="ko-KR" sz="1000" kern="0" spc="0" dirty="0">
                          <a:effectLst/>
                        </a:rPr>
                        <a:t>, </a:t>
                      </a:r>
                      <a:r>
                        <a:rPr lang="ko-KR" altLang="en-US" sz="1000" kern="0" spc="0" dirty="0">
                          <a:effectLst/>
                        </a:rPr>
                        <a:t>성경에서 말하는 올바른 </a:t>
                      </a:r>
                      <a:r>
                        <a:rPr lang="ko-KR" altLang="en-US" sz="1000" kern="0" spc="0" dirty="0" err="1">
                          <a:effectLst/>
                        </a:rPr>
                        <a:t>자녀관에</a:t>
                      </a:r>
                      <a:r>
                        <a:rPr lang="ko-KR" altLang="en-US" sz="1000" kern="0" spc="0" dirty="0">
                          <a:effectLst/>
                        </a:rPr>
                        <a:t> 대해 가르친다</a:t>
                      </a:r>
                      <a:r>
                        <a:rPr lang="en-US" altLang="ko-KR" sz="1000" kern="0" spc="0" dirty="0">
                          <a:effectLst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자녀특강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(2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자녀특강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(3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자녀특강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effectLst/>
                          <a:latin typeface="+mn-ea"/>
                          <a:ea typeface="+mn-ea"/>
                        </a:rPr>
                        <a:t>종려주일</a:t>
                      </a:r>
                      <a:r>
                        <a:rPr lang="en-US" altLang="ko-KR" sz="1200" kern="0" spc="0" dirty="0"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kern="0" spc="0" dirty="0">
                          <a:effectLst/>
                          <a:latin typeface="+mn-ea"/>
                          <a:ea typeface="+mn-ea"/>
                        </a:rPr>
                        <a:t>고난주일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247292" y="919292"/>
            <a:ext cx="6499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bg1"/>
                </a:solidFill>
              </a:rPr>
              <a:t>가정목회를 위한 연간 계획표</a:t>
            </a:r>
            <a:endParaRPr lang="ko-KR" altLang="en-US" sz="2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05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2606695" y="869871"/>
            <a:ext cx="7976382" cy="633046"/>
          </a:xfrm>
          <a:prstGeom prst="rect">
            <a:avLst/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40677" y="534571"/>
            <a:ext cx="234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2/4	</a:t>
            </a:r>
            <a:r>
              <a:rPr lang="ko-KR" altLang="en-US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분기</a:t>
            </a:r>
            <a:endParaRPr lang="ko-KR" altLang="en-US" sz="3600" b="1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2513" y="741873"/>
            <a:ext cx="878058" cy="87805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94892" y="2187243"/>
            <a:ext cx="6499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bg1"/>
                </a:solidFill>
              </a:rPr>
              <a:t>문제가 되는 부분을 파악하여</a:t>
            </a:r>
            <a:r>
              <a:rPr lang="en-US" altLang="ko-KR" sz="2800" spc="-150" dirty="0" smtClean="0">
                <a:solidFill>
                  <a:schemeClr val="bg1"/>
                </a:solidFill>
              </a:rPr>
              <a:t>, </a:t>
            </a:r>
            <a:r>
              <a:rPr lang="ko-KR" altLang="en-US" sz="2800" spc="-150" dirty="0" smtClean="0">
                <a:solidFill>
                  <a:schemeClr val="bg1"/>
                </a:solidFill>
              </a:rPr>
              <a:t>해결한다</a:t>
            </a:r>
            <a:endParaRPr lang="ko-KR" altLang="en-US" sz="2800" spc="-150" dirty="0">
              <a:solidFill>
                <a:schemeClr val="bg1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782031"/>
              </p:ext>
            </p:extLst>
          </p:nvPr>
        </p:nvGraphicFramePr>
        <p:xfrm>
          <a:off x="457200" y="1651286"/>
          <a:ext cx="10872062" cy="496061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25734"/>
                <a:gridCol w="821880"/>
                <a:gridCol w="1867545"/>
                <a:gridCol w="2262753"/>
                <a:gridCol w="5494150"/>
              </a:tblGrid>
              <a:tr h="41366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월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주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effectLst/>
                          <a:latin typeface="+mn-lt"/>
                        </a:rPr>
                        <a:t>교회력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주요프로그램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세부사항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407748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부활절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부활절 </a:t>
                      </a:r>
                      <a:r>
                        <a:rPr lang="ko-KR" altLang="en-US" sz="12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가족찬양제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부활절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가족찬양제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가족단위로 참가할 수 있는 부활절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찬양제를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연다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교회안에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여러 이유로 독신을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하고있는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특별한 사람들을 초청하여 함께 그룹을 형성하여 외롭지 않고 한 공동체일원임을 일깨워 주는 모임을 시작한다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모임으로는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큐티나눔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볼링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성경공부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가족캠프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스텝등으로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활용할수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있다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410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19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3801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82306"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어린이주일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가족캠프“아빠 어디가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?”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어린이부흥회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키즈페스티벌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rowSpan="5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가족캠프“아빠 어디가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?”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아빠와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아이들이 함께 가는 캠프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다른 성도 가족과 교제하고 즐겁게 시간을 보내는 캠프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어린이와 부흥회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키즈페스티벌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오후예배 활용하여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부는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레크레이션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및 경품 파티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전성도가 돕는다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2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부는 어린이 부흥강사를 초청하여 부흥회를 실시하고 성도들이 어린이들이 기도 하며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은혜받도록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돕게한다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어버이날 카네이션 달아드리기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효도관광</a:t>
                      </a:r>
                    </a:p>
                  </a:txBody>
                  <a:tcPr marL="64770" marR="64770" marT="17907" marB="17907" anchor="ctr"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어버이주일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효도관광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성령강림절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평신도주일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전교인 야외예배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온성도가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함께 야외에서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예배드리고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교제하며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특별히 외국인들도 초청하여 타지생활의 외로움을 달래고 서로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함꼐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하는 시간을 보낸다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환경선교주일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전교인 야외예배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순교자기념주일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247292" y="919292"/>
            <a:ext cx="6499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bg1"/>
                </a:solidFill>
              </a:rPr>
              <a:t>가정목회를 위한 연간 계획표</a:t>
            </a:r>
            <a:endParaRPr lang="ko-KR" altLang="en-US" sz="2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64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2606695" y="869871"/>
            <a:ext cx="7976382" cy="633046"/>
          </a:xfrm>
          <a:prstGeom prst="rect">
            <a:avLst/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40677" y="534571"/>
            <a:ext cx="234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spc="-150" dirty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3</a:t>
            </a:r>
            <a:r>
              <a:rPr lang="en-US" altLang="ko-KR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/4	</a:t>
            </a:r>
            <a:r>
              <a:rPr lang="ko-KR" altLang="en-US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분기</a:t>
            </a:r>
            <a:endParaRPr lang="ko-KR" altLang="en-US" sz="3600" b="1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2513" y="741873"/>
            <a:ext cx="878058" cy="87805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94892" y="2187243"/>
            <a:ext cx="6499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bg1"/>
                </a:solidFill>
              </a:rPr>
              <a:t>문제가 되는 부분을 파악하여</a:t>
            </a:r>
            <a:r>
              <a:rPr lang="en-US" altLang="ko-KR" sz="2800" spc="-150" dirty="0" smtClean="0">
                <a:solidFill>
                  <a:schemeClr val="bg1"/>
                </a:solidFill>
              </a:rPr>
              <a:t>, </a:t>
            </a:r>
            <a:r>
              <a:rPr lang="ko-KR" altLang="en-US" sz="2800" spc="-150" dirty="0" smtClean="0">
                <a:solidFill>
                  <a:schemeClr val="bg1"/>
                </a:solidFill>
              </a:rPr>
              <a:t>해결한다</a:t>
            </a:r>
            <a:endParaRPr lang="ko-KR" altLang="en-US" sz="2800" spc="-150" dirty="0">
              <a:solidFill>
                <a:schemeClr val="bg1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428650"/>
              </p:ext>
            </p:extLst>
          </p:nvPr>
        </p:nvGraphicFramePr>
        <p:xfrm>
          <a:off x="457200" y="1651286"/>
          <a:ext cx="10872062" cy="504049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25734"/>
                <a:gridCol w="821880"/>
                <a:gridCol w="1867545"/>
                <a:gridCol w="2262753"/>
                <a:gridCol w="5494150"/>
              </a:tblGrid>
              <a:tr h="41366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월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주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effectLst/>
                          <a:latin typeface="+mn-lt"/>
                        </a:rPr>
                        <a:t>교회력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주요프로그램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세부사항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407748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맥추감사절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속별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감사 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찬양제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속별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감사찬양제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맥추절은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맞이하여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속별로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감사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찬양제를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연다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가정사역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온 가족이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함께 교회에서 교회 청소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성가대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주방 봉사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이웃에게 반찬나누기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동네 청소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가정예배 등의 사역에 동참하며 가족간의 단합과 섬김을 유도한다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410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가정사역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19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대학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청년부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수련회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3801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여름성경학교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82306"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중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고등부 수련회</a:t>
                      </a:r>
                    </a:p>
                  </a:txBody>
                  <a:tcPr marL="64770" marR="64770" marT="17907" marB="17907" anchor="ctr"/>
                </a:tc>
                <a:tc rowSpan="5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가족캠프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3~4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가정씩 전체 교인가정을 대상으로 기간을 맞춰 캠프를 가고 그곳에서 소규모의 캠프를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갖게하여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자유로운 분위기의 휴가도 즐기면서 </a:t>
                      </a:r>
                      <a:r>
                        <a:rPr lang="ko-KR" altLang="en-US" sz="1000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</a:rPr>
                        <a:t>예배의 시간</a:t>
                      </a:r>
                      <a:r>
                        <a:rPr lang="en-US" altLang="ko-KR" sz="1000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</a:rPr>
                        <a:t>아버지의 간증</a:t>
                      </a:r>
                      <a:r>
                        <a:rPr lang="en-US" altLang="ko-KR" sz="1000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u="sng" kern="0" spc="0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</a:rPr>
                        <a:t>가족별</a:t>
                      </a:r>
                      <a:r>
                        <a:rPr lang="ko-KR" altLang="en-US" sz="1000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</a:rPr>
                        <a:t> 장기자랑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등 이러한 시간을 가지면서 쉽게 보낼 수 있는 가족휴가를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의미있게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보낼 수 있다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광복기념주일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전교인 가족캠프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가족예배 시작</a:t>
                      </a: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독신자모임</a:t>
                      </a: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가족예배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매일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짧은시간이라도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함께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가족끼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에배드리도록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가족성경퀴즈대회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전교인을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대상으로 오후예배대신 시행하여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한가족당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칠판 한 개씩 주어 성경퀴즈대회를 열고 푸짐한 상품을 준비한다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성경읽기의 훈련이 될 뿐 아니라 가족간의 단합을 이뤄낼 수 있는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좋은장이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될 것이다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가족성경퀴즈대회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기독교교육진흥주일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교회학교 교사세미나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청년주일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비전트립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대학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청년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247292" y="919292"/>
            <a:ext cx="6499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bg1"/>
                </a:solidFill>
              </a:rPr>
              <a:t>가정목회를 위한 연간 계획표</a:t>
            </a:r>
            <a:endParaRPr lang="ko-KR" altLang="en-US" sz="2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3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2606695" y="869871"/>
            <a:ext cx="7976382" cy="633046"/>
          </a:xfrm>
          <a:prstGeom prst="rect">
            <a:avLst/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40677" y="534571"/>
            <a:ext cx="234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4/4	</a:t>
            </a:r>
            <a:r>
              <a:rPr lang="ko-KR" altLang="en-US" sz="36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분기</a:t>
            </a:r>
            <a:endParaRPr lang="ko-KR" altLang="en-US" sz="3600" b="1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2513" y="741873"/>
            <a:ext cx="878058" cy="87805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94892" y="2187243"/>
            <a:ext cx="6499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bg1"/>
                </a:solidFill>
              </a:rPr>
              <a:t>문제가 되는 부분을 파악하여</a:t>
            </a:r>
            <a:r>
              <a:rPr lang="en-US" altLang="ko-KR" sz="2800" spc="-150" dirty="0" smtClean="0">
                <a:solidFill>
                  <a:schemeClr val="bg1"/>
                </a:solidFill>
              </a:rPr>
              <a:t>, </a:t>
            </a:r>
            <a:r>
              <a:rPr lang="ko-KR" altLang="en-US" sz="2800" spc="-150" dirty="0" smtClean="0">
                <a:solidFill>
                  <a:schemeClr val="bg1"/>
                </a:solidFill>
              </a:rPr>
              <a:t>해결한다</a:t>
            </a:r>
            <a:endParaRPr lang="ko-KR" altLang="en-US" sz="2800" spc="-150" dirty="0">
              <a:solidFill>
                <a:schemeClr val="bg1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512027"/>
              </p:ext>
            </p:extLst>
          </p:nvPr>
        </p:nvGraphicFramePr>
        <p:xfrm>
          <a:off x="457200" y="1651286"/>
          <a:ext cx="10872062" cy="504127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25734"/>
                <a:gridCol w="821880"/>
                <a:gridCol w="1867545"/>
                <a:gridCol w="2262753"/>
                <a:gridCol w="5494150"/>
              </a:tblGrid>
              <a:tr h="41366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월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주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effectLst/>
                          <a:latin typeface="+mn-lt"/>
                        </a:rPr>
                        <a:t>교회력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주요프로그램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effectLst/>
                          <a:latin typeface="+mn-lt"/>
                        </a:rPr>
                        <a:t>세부사항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HY견고딕" panose="02030600000101010101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267547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세계성찬주일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새가정학교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결혼예비학교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신혼부부와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예비부부를 위한 프로그램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청년부부반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신혼기가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지난 부부를 대상으로 서로를 이해하고 포용하기 위하여 거치는 세미나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열린가정세미나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중년부부를 위한 가정세미나</a:t>
                      </a:r>
                    </a:p>
                  </a:txBody>
                  <a:tcPr marL="64770" marR="64770" marT="17907" marB="17907" anchor="ctr"/>
                </a:tc>
              </a:tr>
              <a:tr h="410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새가정학교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75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청년부부반</a:t>
                      </a:r>
                      <a:endParaRPr lang="ko-KR" altLang="en-US" sz="11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3801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종교개혁주일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열린가정세미나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82306"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룻학교</a:t>
                      </a:r>
                      <a:r>
                        <a:rPr lang="en-US" altLang="ko-KR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2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나오미학교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rowSpan="5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룻학고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나오미학교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고부갈등의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문제를 해결하고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더넓은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이해의 폭으로 바라보게 해주는 가정세미나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이웃가정 초청잔치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추수감사절을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맞이하여 이웃가정들을 초청하고 만찬을 나누며 함께 교재하고 그리스도를 전하는 도구로 사용한다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추수감사주일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이웃가정 초청잔치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강림절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97478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독신자 모임</a:t>
                      </a: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작은바자회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가정단위로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작은 바자회를 열어 어려운 이웃을 돕는다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성탄찬양대회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가족별로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참가할 수 있는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성탄찬양제를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열어 그리스도의 탄생을 축하한다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가족신문만들기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매년말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한해동안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가족에게 일어났던 많은 일들을 예쁘게 꾸며 대대로 보관한다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서로에게 더욱 관심을 갖고 지난날들을 돌아봄으로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신녀가족계획에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도움이 되도록 유도한다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작은바자회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2182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성탄절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성탄찬양대회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81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가족신문만들기</a:t>
                      </a:r>
                      <a:endParaRPr lang="ko-KR" altLang="en-US" sz="1200" b="1" kern="0" spc="0" dirty="0"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247292" y="919292"/>
            <a:ext cx="6499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bg1"/>
                </a:solidFill>
              </a:rPr>
              <a:t>가정목회를 위한 연간 계획표</a:t>
            </a:r>
            <a:endParaRPr lang="ko-KR" altLang="en-US" sz="2800" spc="-1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05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9298" y="3108960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prstClr val="white"/>
                </a:solidFill>
              </a:rPr>
              <a:t>주요 프로그램 소개</a:t>
            </a:r>
            <a:endParaRPr lang="ko-KR" altLang="en-US" sz="3600" b="1" spc="-15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4104" y="2096086"/>
            <a:ext cx="5852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spc="-150" dirty="0" smtClean="0">
                <a:solidFill>
                  <a:prstClr val="white">
                    <a:alpha val="25000"/>
                  </a:prstClr>
                </a:solidFill>
              </a:rPr>
              <a:t>Main Programs</a:t>
            </a:r>
            <a:endParaRPr lang="ko-KR" altLang="en-US" sz="6000" b="1" spc="-150" dirty="0">
              <a:solidFill>
                <a:prstClr val="white">
                  <a:alpha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19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육각형 1"/>
          <p:cNvSpPr/>
          <p:nvPr/>
        </p:nvSpPr>
        <p:spPr>
          <a:xfrm>
            <a:off x="1678227" y="2128446"/>
            <a:ext cx="2268274" cy="1955409"/>
          </a:xfrm>
          <a:prstGeom prst="hexagon">
            <a:avLst/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육각형 2"/>
          <p:cNvSpPr/>
          <p:nvPr/>
        </p:nvSpPr>
        <p:spPr>
          <a:xfrm>
            <a:off x="4608411" y="3075152"/>
            <a:ext cx="2268274" cy="1955409"/>
          </a:xfrm>
          <a:prstGeom prst="hexagon">
            <a:avLst/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육각형 3"/>
          <p:cNvSpPr/>
          <p:nvPr/>
        </p:nvSpPr>
        <p:spPr>
          <a:xfrm>
            <a:off x="7786979" y="2224834"/>
            <a:ext cx="2268274" cy="1955409"/>
          </a:xfrm>
          <a:prstGeom prst="hexagon">
            <a:avLst/>
          </a:prstGeom>
          <a:solidFill>
            <a:srgbClr val="F89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/>
          <p:cNvCxnSpPr>
            <a:stCxn id="2" idx="0"/>
            <a:endCxn id="3" idx="3"/>
          </p:cNvCxnSpPr>
          <p:nvPr/>
        </p:nvCxnSpPr>
        <p:spPr>
          <a:xfrm>
            <a:off x="3946501" y="3106151"/>
            <a:ext cx="661910" cy="946706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>
            <a:stCxn id="3" idx="0"/>
            <a:endCxn id="4" idx="3"/>
          </p:cNvCxnSpPr>
          <p:nvPr/>
        </p:nvCxnSpPr>
        <p:spPr>
          <a:xfrm flipV="1">
            <a:off x="6876685" y="3202539"/>
            <a:ext cx="910294" cy="850318"/>
          </a:xfrm>
          <a:prstGeom prst="line">
            <a:avLst/>
          </a:prstGeom>
          <a:ln w="34925">
            <a:solidFill>
              <a:srgbClr val="F8981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84541" y="393895"/>
            <a:ext cx="2869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spc="-150" dirty="0" smtClean="0">
                <a:solidFill>
                  <a:srgbClr val="F8981D"/>
                </a:solidFill>
              </a:rPr>
              <a:t>Key Word</a:t>
            </a:r>
            <a:endParaRPr lang="ko-KR" altLang="en-US" sz="3600" b="1" spc="-150" dirty="0">
              <a:solidFill>
                <a:srgbClr val="F8981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44527" y="2875317"/>
            <a:ext cx="1735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spc="-150" dirty="0" smtClean="0">
                <a:solidFill>
                  <a:schemeClr val="bg1"/>
                </a:solidFill>
              </a:rPr>
              <a:t>팀</a:t>
            </a:r>
            <a:endParaRPr lang="ko-KR" altLang="en-US" sz="2400" b="1" spc="-15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90210" y="3785401"/>
            <a:ext cx="1735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spc="-150" dirty="0" smtClean="0">
                <a:solidFill>
                  <a:schemeClr val="bg1"/>
                </a:solidFill>
              </a:rPr>
              <a:t>전문가</a:t>
            </a:r>
            <a:endParaRPr lang="ko-KR" altLang="en-US" sz="2400" b="1" spc="-15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53277" y="2936873"/>
            <a:ext cx="1735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spc="-150" dirty="0" smtClean="0">
                <a:solidFill>
                  <a:schemeClr val="bg1"/>
                </a:solidFill>
              </a:rPr>
              <a:t>개발</a:t>
            </a:r>
            <a:endParaRPr lang="ko-KR" altLang="en-US" sz="2400" b="1" spc="-15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79099" y="1460999"/>
            <a:ext cx="666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150" dirty="0" smtClean="0">
                <a:solidFill>
                  <a:srgbClr val="F8981D"/>
                </a:solidFill>
              </a:rPr>
              <a:t>1</a:t>
            </a:r>
            <a:endParaRPr lang="ko-KR" altLang="en-US" sz="3200" b="1" spc="-150" dirty="0">
              <a:solidFill>
                <a:srgbClr val="F8981D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24784" y="2352098"/>
            <a:ext cx="666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150" dirty="0" smtClean="0">
                <a:solidFill>
                  <a:srgbClr val="F8981D"/>
                </a:solidFill>
              </a:rPr>
              <a:t>2</a:t>
            </a:r>
            <a:endParaRPr lang="ko-KR" altLang="en-US" sz="3200" b="1" spc="-150" dirty="0">
              <a:solidFill>
                <a:srgbClr val="F8981D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87851" y="1543671"/>
            <a:ext cx="666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150" dirty="0" smtClean="0">
                <a:solidFill>
                  <a:srgbClr val="F8981D"/>
                </a:solidFill>
              </a:rPr>
              <a:t>3</a:t>
            </a:r>
            <a:endParaRPr lang="ko-KR" altLang="en-US" sz="3200" b="1" spc="-150" dirty="0">
              <a:solidFill>
                <a:srgbClr val="F8981D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14068" y="14068"/>
            <a:ext cx="12154486" cy="6822830"/>
          </a:xfrm>
          <a:prstGeom prst="rect">
            <a:avLst/>
          </a:prstGeom>
          <a:noFill/>
          <a:ln w="47625">
            <a:solidFill>
              <a:srgbClr val="F898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76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975" y="884784"/>
            <a:ext cx="1581186" cy="158118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94468" y="623174"/>
            <a:ext cx="1945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자녀특</a:t>
            </a:r>
            <a:r>
              <a:rPr lang="ko-KR" altLang="en-US" sz="2800" b="1" spc="-1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강</a:t>
            </a:r>
            <a:endParaRPr lang="ko-KR" altLang="en-US" sz="2800" b="1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415234"/>
              </p:ext>
            </p:extLst>
          </p:nvPr>
        </p:nvGraphicFramePr>
        <p:xfrm>
          <a:off x="454389" y="2411439"/>
          <a:ext cx="10797380" cy="2939099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924242"/>
                <a:gridCol w="7873138"/>
              </a:tblGrid>
              <a:tr h="583554"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effectLst/>
                        </a:rPr>
                        <a:t>1</a:t>
                      </a:r>
                      <a:r>
                        <a:rPr lang="ko-KR" altLang="en-US" sz="1600" b="1" kern="0" spc="0" dirty="0">
                          <a:effectLst/>
                        </a:rPr>
                        <a:t>주</a:t>
                      </a:r>
                      <a:r>
                        <a:rPr lang="en-US" altLang="ko-KR" sz="1600" b="1" kern="0" spc="0" dirty="0">
                          <a:effectLst/>
                        </a:rPr>
                        <a:t>) </a:t>
                      </a:r>
                      <a:r>
                        <a:rPr lang="ko-KR" altLang="en-US" sz="1600" b="1" kern="0" spc="0" dirty="0">
                          <a:effectLst/>
                        </a:rPr>
                        <a:t>나는 누구인가</a:t>
                      </a:r>
                      <a:r>
                        <a:rPr lang="en-US" altLang="ko-KR" sz="1600" b="1" kern="0" spc="0" dirty="0">
                          <a:effectLst/>
                        </a:rPr>
                        <a:t>?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effectLst/>
                        </a:rPr>
                        <a:t>MBTI </a:t>
                      </a:r>
                      <a:r>
                        <a:rPr lang="ko-KR" altLang="en-US" sz="1400" kern="0" spc="0" dirty="0">
                          <a:effectLst/>
                        </a:rPr>
                        <a:t>전문 강사를 통해 자신의 성격은 어떤 유형이며</a:t>
                      </a:r>
                      <a:r>
                        <a:rPr lang="en-US" altLang="ko-KR" sz="1400" kern="0" spc="0" dirty="0">
                          <a:effectLst/>
                        </a:rPr>
                        <a:t>, </a:t>
                      </a:r>
                      <a:r>
                        <a:rPr lang="ko-KR" altLang="en-US" sz="1400" kern="0" spc="0" dirty="0">
                          <a:effectLst/>
                        </a:rPr>
                        <a:t>가정에서 자신은 어떤 모습들의 행동을 하는지 보여준다</a:t>
                      </a:r>
                      <a:r>
                        <a:rPr lang="en-US" altLang="ko-KR" sz="1400" kern="0" spc="0" dirty="0">
                          <a:effectLst/>
                        </a:rPr>
                        <a:t>.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58166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effectLst/>
                        </a:rPr>
                        <a:t>2</a:t>
                      </a:r>
                      <a:r>
                        <a:rPr lang="ko-KR" altLang="en-US" sz="1600" b="1" kern="0" spc="0" dirty="0">
                          <a:effectLst/>
                        </a:rPr>
                        <a:t>주</a:t>
                      </a:r>
                      <a:r>
                        <a:rPr lang="en-US" altLang="ko-KR" sz="1600" b="1" kern="0" spc="0" dirty="0">
                          <a:effectLst/>
                        </a:rPr>
                        <a:t>) </a:t>
                      </a:r>
                      <a:r>
                        <a:rPr lang="ko-KR" altLang="en-US" sz="1600" b="1" kern="0" spc="0" dirty="0">
                          <a:effectLst/>
                        </a:rPr>
                        <a:t>성경에서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말하는 </a:t>
                      </a:r>
                      <a:r>
                        <a:rPr lang="ko-KR" altLang="en-US" sz="1600" b="1" kern="0" spc="0" dirty="0">
                          <a:effectLst/>
                        </a:rPr>
                        <a:t>자녀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effectLst/>
                        </a:rPr>
                        <a:t>담임 목사님을 통해 성경에서 축복받은 자녀</a:t>
                      </a:r>
                      <a:r>
                        <a:rPr lang="en-US" altLang="ko-KR" sz="1400" kern="0" spc="0" dirty="0">
                          <a:effectLst/>
                        </a:rPr>
                        <a:t>, </a:t>
                      </a:r>
                      <a:r>
                        <a:rPr lang="ko-KR" altLang="en-US" sz="1400" kern="0" spc="0" dirty="0">
                          <a:effectLst/>
                        </a:rPr>
                        <a:t>성경에 나타난 모범적인 자녀사례에 대해 알려준다</a:t>
                      </a:r>
                      <a:r>
                        <a:rPr lang="en-US" altLang="ko-KR" sz="1400" kern="0" spc="0" dirty="0">
                          <a:effectLst/>
                        </a:rPr>
                        <a:t>.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58166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effectLst/>
                        </a:rPr>
                        <a:t>3</a:t>
                      </a:r>
                      <a:r>
                        <a:rPr lang="ko-KR" altLang="en-US" sz="1600" b="1" kern="0" spc="0" dirty="0">
                          <a:effectLst/>
                        </a:rPr>
                        <a:t>주</a:t>
                      </a:r>
                      <a:r>
                        <a:rPr lang="en-US" altLang="ko-KR" sz="1600" b="1" kern="0" spc="0" dirty="0">
                          <a:effectLst/>
                        </a:rPr>
                        <a:t>) </a:t>
                      </a:r>
                      <a:r>
                        <a:rPr lang="ko-KR" altLang="en-US" sz="1600" b="1" kern="0" spc="0" dirty="0">
                          <a:effectLst/>
                        </a:rPr>
                        <a:t>토론형식의 특강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effectLst/>
                        </a:rPr>
                        <a:t>전문강사를 모셔와 아이들이 서로 토론하며</a:t>
                      </a:r>
                      <a:r>
                        <a:rPr lang="en-US" altLang="ko-KR" sz="1400" kern="0" spc="0" dirty="0">
                          <a:effectLst/>
                        </a:rPr>
                        <a:t>, </a:t>
                      </a:r>
                      <a:r>
                        <a:rPr lang="ko-KR" altLang="en-US" sz="1400" kern="0" spc="0" dirty="0">
                          <a:effectLst/>
                        </a:rPr>
                        <a:t>자신의 가정에 대해서 서로 나누며 이해하는 시간을 갖는다</a:t>
                      </a:r>
                      <a:r>
                        <a:rPr lang="en-US" altLang="ko-KR" sz="1400" kern="0" spc="0" dirty="0">
                          <a:effectLst/>
                        </a:rPr>
                        <a:t>.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88023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effectLst/>
                        </a:rPr>
                        <a:t>4</a:t>
                      </a:r>
                      <a:r>
                        <a:rPr lang="ko-KR" altLang="en-US" sz="1600" b="1" kern="0" spc="0" dirty="0">
                          <a:effectLst/>
                        </a:rPr>
                        <a:t>주</a:t>
                      </a:r>
                      <a:r>
                        <a:rPr lang="en-US" altLang="ko-KR" sz="1600" b="1" kern="0" spc="0" dirty="0">
                          <a:effectLst/>
                        </a:rPr>
                        <a:t>) </a:t>
                      </a:r>
                      <a:r>
                        <a:rPr lang="ko-KR" altLang="en-US" sz="1600" b="1" kern="0" spc="0" dirty="0">
                          <a:effectLst/>
                        </a:rPr>
                        <a:t>부모와의 대화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effectLst/>
                        </a:rPr>
                        <a:t>담임 목사님을 통해 진행 하는데 부모님을 초청하여 함께 가족계획을 해보는 시간을 </a:t>
                      </a:r>
                      <a:r>
                        <a:rPr lang="ko-KR" altLang="en-US" sz="1400" kern="0" spc="0" dirty="0" err="1">
                          <a:effectLst/>
                        </a:rPr>
                        <a:t>갖으며</a:t>
                      </a:r>
                      <a:r>
                        <a:rPr lang="ko-KR" altLang="en-US" sz="1400" kern="0" spc="0" dirty="0">
                          <a:effectLst/>
                        </a:rPr>
                        <a:t> 이를 통해 가족간에 서로에게 원하는 것이 있다면 듣고 나누는 시간을 통해 부모가 바라는 자녀</a:t>
                      </a:r>
                      <a:r>
                        <a:rPr lang="en-US" altLang="ko-KR" sz="1400" kern="0" spc="0" dirty="0">
                          <a:effectLst/>
                        </a:rPr>
                        <a:t>, </a:t>
                      </a:r>
                      <a:r>
                        <a:rPr lang="ko-KR" altLang="en-US" sz="1400" kern="0" spc="0" dirty="0">
                          <a:effectLst/>
                        </a:rPr>
                        <a:t>또 자녀가 원하는 부모에 대해 서로 이해하는 시간을 갖도록 유도한다</a:t>
                      </a:r>
                      <a:r>
                        <a:rPr lang="en-US" altLang="ko-KR" sz="1400" kern="0" spc="0" dirty="0">
                          <a:effectLst/>
                        </a:rPr>
                        <a:t>.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47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94468" y="623174"/>
            <a:ext cx="1945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가족캠프</a:t>
            </a:r>
            <a:endParaRPr lang="ko-KR" altLang="en-US" sz="2800" b="1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101351"/>
              </p:ext>
            </p:extLst>
          </p:nvPr>
        </p:nvGraphicFramePr>
        <p:xfrm>
          <a:off x="454389" y="2411439"/>
          <a:ext cx="10797380" cy="277901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0797380"/>
              </a:tblGrid>
              <a:tr h="2627111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ko-KR" alt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속별로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2~3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가정이 함께 모여 가족캠프를 간다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fontAlgn="base" latinLnBrk="1"/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o-KR" alt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주제는 미리 정해져 있고 주제에 맞는 프로그램을 기획할 수 있는 기회를 준다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fontAlgn="base" latinLnBrk="1"/>
                      <a:endParaRPr lang="en-US" altLang="ko-KR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3. 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스스로 프로그램 구상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기획의</a:t>
                      </a:r>
                      <a:r>
                        <a:rPr lang="ko-KR" altLang="en-US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기회를 가질 수 있다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fontAlgn="base" latinLnBrk="1"/>
                      <a:endParaRPr lang="en-US" altLang="ko-KR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 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프로그램은 가족중심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altLang="ko-KR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다른 가정의 모습을 통해 배우는 기회</a:t>
                      </a:r>
                      <a:endParaRPr lang="en-US" altLang="ko-KR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endParaRPr lang="ko-KR" alt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5. 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자유로운 분위기의 휴가 </a:t>
                      </a:r>
                      <a:r>
                        <a:rPr lang="en-US" altLang="ko-K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예배의 시간</a:t>
                      </a:r>
                      <a:r>
                        <a:rPr lang="en-US" altLang="ko-KR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아버지의 간증</a:t>
                      </a:r>
                      <a:r>
                        <a:rPr lang="en-US" altLang="ko-KR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b="1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가족별</a:t>
                      </a:r>
                      <a:r>
                        <a:rPr lang="ko-KR" altLang="en-US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장기자랑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</a:t>
                      </a:r>
                      <a:r>
                        <a:rPr lang="ko-KR" altLang="en-US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의미있는</a:t>
                      </a:r>
                      <a:r>
                        <a:rPr lang="ko-KR" altLang="en-US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시간</a:t>
                      </a:r>
                      <a:endParaRPr lang="ko-KR" alt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o-KR" alt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2495" y="884784"/>
            <a:ext cx="1878037" cy="187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3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23986" y="623174"/>
            <a:ext cx="2495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룻</a:t>
            </a:r>
            <a:r>
              <a:rPr lang="en-US" altLang="ko-KR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ko-KR" altLang="en-US" sz="2800" b="1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나오미</a:t>
            </a:r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학교</a:t>
            </a:r>
            <a:endParaRPr lang="ko-KR" altLang="en-US" sz="2800" b="1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41879"/>
              </p:ext>
            </p:extLst>
          </p:nvPr>
        </p:nvGraphicFramePr>
        <p:xfrm>
          <a:off x="454389" y="2411439"/>
          <a:ext cx="10797380" cy="2627111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0797380"/>
              </a:tblGrid>
              <a:tr h="262711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시어머니와 며느리의 갈등관계는 우리나라 뿐 아니라 세계적으로 가진 보편적인 문제이다</a:t>
                      </a:r>
                      <a:r>
                        <a:rPr lang="en-US" altLang="ko-KR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.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많은 기독교 가정들이 이 문제로 고통을 받고 있으면서도 대화와 이해로 적극 해결하려고 노력하지 않고</a:t>
                      </a:r>
                      <a:r>
                        <a:rPr lang="en-US" altLang="ko-KR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, </a:t>
                      </a:r>
                      <a:r>
                        <a:rPr lang="ko-KR" altLang="en-US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그저 신앙이 부족해서 생긴 것처럼 생각하고 묻어두고 지나치다가 결국 가정이 무너지는 경우도 종종 있게 된다</a:t>
                      </a:r>
                      <a:r>
                        <a:rPr lang="en-US" altLang="ko-KR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. </a:t>
                      </a:r>
                      <a:r>
                        <a:rPr lang="ko-KR" altLang="en-US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이 프로그램은 며느리와 시어머니를 따로 구분하여 모아서 진행하게 되는데</a:t>
                      </a:r>
                      <a:r>
                        <a:rPr lang="en-US" altLang="ko-KR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, </a:t>
                      </a:r>
                      <a:r>
                        <a:rPr lang="ko-KR" altLang="en-US" sz="18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룻과</a:t>
                      </a:r>
                      <a:r>
                        <a:rPr lang="ko-KR" altLang="en-US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같은 지혜롭고 효성이 지극한 믿음의 며느리와 며느리를 친자식처럼 생각하고 아끼고 이해해 주는 시어머니를 키우게 될 것이다</a:t>
                      </a:r>
                      <a:r>
                        <a:rPr lang="en-US" altLang="ko-KR" sz="18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.</a:t>
                      </a:r>
                      <a:r>
                        <a:rPr lang="en-US" altLang="ko-KR" sz="18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400" y="966074"/>
            <a:ext cx="1708052" cy="170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8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9298" y="3108960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smtClean="0">
                <a:solidFill>
                  <a:schemeClr val="bg1"/>
                </a:solidFill>
              </a:rPr>
              <a:t>결론</a:t>
            </a:r>
            <a:endParaRPr lang="ko-KR" altLang="en-US" sz="3600" b="1" spc="-15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1205" y="3742005"/>
            <a:ext cx="5852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spc="-150" dirty="0" smtClean="0">
                <a:solidFill>
                  <a:schemeClr val="bg1">
                    <a:alpha val="25000"/>
                  </a:schemeClr>
                </a:solidFill>
              </a:rPr>
              <a:t>CONCLUSION</a:t>
            </a:r>
            <a:endParaRPr lang="ko-KR" altLang="en-US" sz="6600" b="1" spc="-150" dirty="0">
              <a:solidFill>
                <a:schemeClr val="bg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86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677" y="534571"/>
            <a:ext cx="2349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결론</a:t>
            </a:r>
            <a:endParaRPr lang="ko-KR" altLang="en-US" sz="4000" b="1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231" y="2067951"/>
            <a:ext cx="1491175" cy="14911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7658" y="3923742"/>
            <a:ext cx="11019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전문성</a:t>
            </a:r>
            <a:r>
              <a:rPr lang="ko-KR" altLang="en-US" sz="2800" b="1" spc="-1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을 </a:t>
            </a:r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갖춘 팀의 끊임없는 </a:t>
            </a:r>
            <a:r>
              <a:rPr lang="ko-KR" altLang="en-US" sz="2800" b="1" spc="-15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가정사역개발과 다양한 프로그램의 활용</a:t>
            </a:r>
            <a:endParaRPr lang="en-US" altLang="ko-KR" sz="2800" b="1" spc="-1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813661" y="4465202"/>
            <a:ext cx="10639586" cy="0"/>
          </a:xfrm>
          <a:prstGeom prst="line">
            <a:avLst/>
          </a:prstGeom>
          <a:ln w="44450">
            <a:solidFill>
              <a:srgbClr val="F898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06958" y="2551928"/>
            <a:ext cx="4455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교회의 부흥</a:t>
            </a:r>
            <a:r>
              <a:rPr lang="en-US" altLang="ko-KR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목회의 안정화</a:t>
            </a:r>
            <a:endParaRPr lang="en-US" altLang="ko-KR" sz="2800" b="1" spc="-1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31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3028" y="2897945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smtClean="0">
                <a:solidFill>
                  <a:schemeClr val="bg1"/>
                </a:solidFill>
              </a:rPr>
              <a:t>감사합니다</a:t>
            </a:r>
            <a:endParaRPr lang="ko-KR" altLang="en-US" sz="3600" b="1" spc="-15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33408" y="3404380"/>
            <a:ext cx="5852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spc="-150" dirty="0" smtClean="0">
                <a:solidFill>
                  <a:schemeClr val="bg1">
                    <a:alpha val="25000"/>
                  </a:schemeClr>
                </a:solidFill>
              </a:rPr>
              <a:t>THANK YOU</a:t>
            </a:r>
            <a:endParaRPr lang="ko-KR" altLang="en-US" sz="6600" b="1" spc="-150" dirty="0">
              <a:solidFill>
                <a:schemeClr val="bg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77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9298" y="3108960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bg1"/>
                </a:solidFill>
              </a:rPr>
              <a:t>팀</a:t>
            </a:r>
            <a:endParaRPr lang="ko-KR" altLang="en-US" sz="3600" b="1" spc="-15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18675" y="3756074"/>
            <a:ext cx="36612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spc="-150" dirty="0" smtClean="0">
                <a:solidFill>
                  <a:schemeClr val="bg1">
                    <a:alpha val="25000"/>
                  </a:schemeClr>
                </a:solidFill>
              </a:rPr>
              <a:t>TEAM</a:t>
            </a:r>
            <a:endParaRPr lang="ko-KR" altLang="en-US" sz="6600" b="1" spc="-150" dirty="0">
              <a:solidFill>
                <a:schemeClr val="bg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64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677" y="281353"/>
            <a:ext cx="2349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가정사역</a:t>
            </a:r>
            <a:r>
              <a:rPr lang="en-US" altLang="ko-KR" sz="360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TEAM</a:t>
            </a:r>
            <a:endParaRPr lang="ko-KR" altLang="en-US" sz="3600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90454" y="2557220"/>
            <a:ext cx="6470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가정사역 </a:t>
            </a:r>
            <a:r>
              <a:rPr lang="ko-KR" altLang="en-US" sz="24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ko-KR" altLang="en-US" sz="4400" spc="-150" dirty="0" smtClean="0">
                <a:solidFill>
                  <a:schemeClr val="accent2"/>
                </a:solidFill>
              </a:rPr>
              <a:t>만</a:t>
            </a:r>
            <a:r>
              <a:rPr lang="ko-KR" altLang="en-US" sz="24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을 위한 팀이 필요하다</a:t>
            </a:r>
            <a:r>
              <a:rPr lang="en-US" altLang="ko-KR" sz="24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ko-KR" altLang="en-US" sz="24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56587" y="3593654"/>
            <a:ext cx="3756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이들은 무슨 일을 할까</a:t>
            </a:r>
            <a:r>
              <a:rPr lang="en-US" altLang="ko-KR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  <a:r>
              <a:rPr lang="en-US" altLang="ko-KR" sz="28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ko-KR" altLang="en-US" sz="28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832" y="2033974"/>
            <a:ext cx="2327031" cy="232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0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677" y="281353"/>
            <a:ext cx="2349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가정사역</a:t>
            </a:r>
            <a:r>
              <a:rPr lang="en-US" altLang="ko-KR" sz="360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TEAM</a:t>
            </a:r>
            <a:endParaRPr lang="ko-KR" altLang="en-US" sz="3600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09289" y="2541722"/>
            <a:ext cx="382808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</a:t>
            </a:r>
            <a:r>
              <a:rPr lang="ko-KR" altLang="en-US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프로그램 편성</a:t>
            </a:r>
            <a:endParaRPr lang="en-US" altLang="ko-KR" sz="3200" spc="-1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altLang="ko-KR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 </a:t>
            </a:r>
            <a:r>
              <a:rPr lang="ko-KR" altLang="en-US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예산 집행</a:t>
            </a:r>
            <a:endParaRPr lang="en-US" altLang="ko-KR" sz="3200" spc="-1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altLang="ko-KR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 </a:t>
            </a:r>
            <a:r>
              <a:rPr lang="ko-KR" altLang="en-US" sz="3200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사역자</a:t>
            </a:r>
            <a:r>
              <a:rPr lang="ko-KR" altLang="en-US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양성</a:t>
            </a:r>
            <a:endParaRPr lang="en-US" altLang="ko-KR" sz="3200" spc="-1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altLang="ko-KR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4. </a:t>
            </a:r>
            <a:r>
              <a:rPr lang="ko-KR" altLang="en-US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피드백</a:t>
            </a:r>
            <a:endParaRPr lang="ko-KR" altLang="en-US" sz="32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832" y="2033974"/>
            <a:ext cx="2327031" cy="232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00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9298" y="3108960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prstClr val="white"/>
                </a:solidFill>
              </a:rPr>
              <a:t>전문가</a:t>
            </a:r>
            <a:endParaRPr lang="ko-KR" altLang="en-US" sz="3600" b="1" spc="-150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18676" y="3756074"/>
            <a:ext cx="5314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spc="-150" dirty="0" smtClean="0">
                <a:solidFill>
                  <a:prstClr val="white">
                    <a:alpha val="25000"/>
                  </a:prstClr>
                </a:solidFill>
              </a:rPr>
              <a:t>Professional</a:t>
            </a:r>
            <a:endParaRPr lang="ko-KR" altLang="en-US" sz="6600" b="1" spc="-150" dirty="0">
              <a:solidFill>
                <a:prstClr val="white">
                  <a:alpha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18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677" y="281353"/>
            <a:ext cx="2349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전문가가필요하다</a:t>
            </a:r>
            <a:r>
              <a:rPr lang="en-US" altLang="ko-KR" sz="360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!</a:t>
            </a:r>
            <a:endParaRPr lang="ko-KR" altLang="en-US" sz="3600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aphicFrame>
        <p:nvGraphicFramePr>
          <p:cNvPr id="11" name="차트 10"/>
          <p:cNvGraphicFramePr/>
          <p:nvPr>
            <p:extLst>
              <p:ext uri="{D42A27DB-BD31-4B8C-83A1-F6EECF244321}">
                <p14:modId xmlns:p14="http://schemas.microsoft.com/office/powerpoint/2010/main" val="3019699048"/>
              </p:ext>
            </p:extLst>
          </p:nvPr>
        </p:nvGraphicFramePr>
        <p:xfrm>
          <a:off x="2136166" y="1591864"/>
          <a:ext cx="4236500" cy="4527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419642" y="6035040"/>
            <a:ext cx="717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11’</a:t>
            </a:r>
            <a:endParaRPr lang="ko-KR" altLang="en-US" sz="24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90312" y="6035040"/>
            <a:ext cx="717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12’</a:t>
            </a:r>
            <a:endParaRPr lang="ko-KR" altLang="en-US" sz="24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99500" y="6035039"/>
            <a:ext cx="717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13’</a:t>
            </a:r>
            <a:endParaRPr lang="ko-KR" altLang="en-US" sz="24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94620" y="6018402"/>
            <a:ext cx="717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14’</a:t>
            </a:r>
            <a:endParaRPr lang="ko-KR" altLang="en-US" sz="24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83528" y="2845020"/>
            <a:ext cx="4693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교회 내</a:t>
            </a:r>
            <a:r>
              <a:rPr lang="ko-KR" altLang="en-US" sz="2400" dirty="0"/>
              <a:t>에서</a:t>
            </a:r>
            <a:r>
              <a:rPr lang="ko-KR" altLang="en-US" sz="36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ko-KR" altLang="en-US" sz="2800" b="1" spc="-150" dirty="0" smtClean="0">
                <a:solidFill>
                  <a:schemeClr val="accent2"/>
                </a:solidFill>
              </a:rPr>
              <a:t>가정문제</a:t>
            </a:r>
            <a:r>
              <a:rPr lang="ko-KR" altLang="en-US" sz="24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증가</a:t>
            </a:r>
            <a:endParaRPr lang="en-US" altLang="ko-KR" sz="2400" spc="-1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93049" y="4338334"/>
            <a:ext cx="5300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전문</a:t>
            </a:r>
            <a:r>
              <a:rPr lang="ko-KR" altLang="en-US" sz="28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지식</a:t>
            </a:r>
            <a:r>
              <a:rPr lang="ko-KR" altLang="en-US" sz="2800" spc="-1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을 </a:t>
            </a:r>
            <a:r>
              <a:rPr lang="ko-KR" altLang="en-US" sz="28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가진 </a:t>
            </a:r>
            <a:r>
              <a:rPr lang="ko-KR" altLang="en-US" sz="28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해결사</a:t>
            </a:r>
            <a:r>
              <a:rPr lang="ko-KR" altLang="en-US" sz="28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가 필요</a:t>
            </a:r>
            <a:endParaRPr lang="ko-KR" altLang="en-US" sz="28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2379" y="3630448"/>
            <a:ext cx="5300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모든 </a:t>
            </a:r>
            <a:r>
              <a:rPr lang="ko-KR" altLang="en-US" sz="24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문제</a:t>
            </a:r>
            <a:r>
              <a:rPr lang="ko-KR" altLang="en-US" sz="20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를 다룰 </a:t>
            </a:r>
            <a:r>
              <a:rPr lang="ko-KR" altLang="en-US" sz="20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수는 </a:t>
            </a:r>
            <a:r>
              <a:rPr lang="ko-KR" altLang="en-US" sz="20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없는</a:t>
            </a:r>
            <a:r>
              <a:rPr lang="ko-KR" altLang="en-US" sz="28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ko-KR" altLang="en-US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목회자</a:t>
            </a:r>
            <a:endParaRPr lang="ko-KR" altLang="en-US" sz="3200" spc="-1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4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9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9298" y="3108960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spc="-150" dirty="0" smtClean="0">
                <a:solidFill>
                  <a:schemeClr val="bg1"/>
                </a:solidFill>
              </a:rPr>
              <a:t>개발</a:t>
            </a:r>
            <a:endParaRPr lang="ko-KR" altLang="en-US" sz="3600" b="1" spc="-15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18675" y="1491175"/>
            <a:ext cx="56788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spc="-150" dirty="0" smtClean="0">
                <a:solidFill>
                  <a:schemeClr val="bg1">
                    <a:alpha val="25000"/>
                  </a:schemeClr>
                </a:solidFill>
              </a:rPr>
              <a:t>Development</a:t>
            </a:r>
            <a:endParaRPr lang="ko-KR" altLang="en-US" sz="6600" b="1" spc="-150" dirty="0">
              <a:solidFill>
                <a:schemeClr val="bg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18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677" y="281353"/>
            <a:ext cx="2349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개발</a:t>
            </a:r>
            <a:endParaRPr lang="ko-KR" altLang="en-US" sz="3600" spc="-150" dirty="0">
              <a:solidFill>
                <a:schemeClr val="tx1">
                  <a:lumMod val="85000"/>
                  <a:lumOff val="1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41383" y="2541722"/>
            <a:ext cx="54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</a:t>
            </a:r>
            <a:r>
              <a:rPr lang="ko-KR" altLang="en-US" sz="40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전문 </a:t>
            </a:r>
            <a:r>
              <a:rPr lang="ko-KR" altLang="en-US" sz="3200" b="1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사역자</a:t>
            </a:r>
            <a:r>
              <a:rPr lang="ko-KR" altLang="en-US" sz="32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개발</a:t>
            </a:r>
            <a:endParaRPr lang="en-US" altLang="ko-KR" sz="3200" b="1" spc="-1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altLang="ko-KR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 </a:t>
            </a:r>
            <a:r>
              <a:rPr lang="ko-KR" altLang="en-US" sz="40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필요</a:t>
            </a:r>
            <a:r>
              <a:rPr lang="ko-KR" altLang="en-US" sz="3200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로 하는 </a:t>
            </a:r>
            <a:r>
              <a:rPr lang="ko-KR" altLang="en-US" sz="32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프로그램 개발</a:t>
            </a:r>
            <a:endParaRPr lang="en-US" altLang="ko-KR" sz="3200" b="1" spc="-1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063" y="2781465"/>
            <a:ext cx="1582615" cy="158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12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8981D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ctr">
          <a:defRPr sz="2800" spc="-150" dirty="0" smtClean="0">
            <a:solidFill>
              <a:schemeClr val="tx1">
                <a:lumMod val="85000"/>
                <a:lumOff val="1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8981D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ctr">
          <a:defRPr sz="2800" spc="-150" dirty="0" smtClean="0">
            <a:solidFill>
              <a:schemeClr val="tx1">
                <a:lumMod val="85000"/>
                <a:lumOff val="1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8981D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ctr">
          <a:defRPr sz="2800" spc="-150" dirty="0" smtClean="0">
            <a:solidFill>
              <a:schemeClr val="tx1">
                <a:lumMod val="85000"/>
                <a:lumOff val="1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8981D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ctr">
          <a:defRPr sz="2800" spc="-150" dirty="0" smtClean="0">
            <a:solidFill>
              <a:schemeClr val="tx1">
                <a:lumMod val="85000"/>
                <a:lumOff val="1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1171</Words>
  <Application>Microsoft Office PowerPoint</Application>
  <PresentationFormat>사용자 지정</PresentationFormat>
  <Paragraphs>304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4</vt:i4>
      </vt:variant>
      <vt:variant>
        <vt:lpstr>슬라이드 제목</vt:lpstr>
      </vt:variant>
      <vt:variant>
        <vt:i4>25</vt:i4>
      </vt:variant>
    </vt:vector>
  </HeadingPairs>
  <TitlesOfParts>
    <vt:vector size="29" baseType="lpstr">
      <vt:lpstr>Office 테마</vt:lpstr>
      <vt:lpstr>1_Office 테마</vt:lpstr>
      <vt:lpstr>2_Office 테마</vt:lpstr>
      <vt:lpstr>3_Office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Bennie park</dc:creator>
  <cp:lastModifiedBy>Parkji</cp:lastModifiedBy>
  <cp:revision>26</cp:revision>
  <dcterms:created xsi:type="dcterms:W3CDTF">2014-11-18T04:46:38Z</dcterms:created>
  <dcterms:modified xsi:type="dcterms:W3CDTF">2014-12-05T13:48:23Z</dcterms:modified>
</cp:coreProperties>
</file>