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E3B71-3B18-416C-A2BE-BE233CA021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25385DD-1CF9-493A-AA4F-D47FFB28D13C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양식과 구조</a:t>
          </a:r>
          <a:endParaRPr lang="ko-KR" altLang="en-US" dirty="0"/>
        </a:p>
      </dgm:t>
    </dgm:pt>
    <dgm:pt modelId="{94CBFC5C-FCA2-428F-9C74-F9B4287DDE0A}" type="parTrans" cxnId="{5750AE2E-08E2-476B-B0CE-EA1C6301F562}">
      <dgm:prSet/>
      <dgm:spPr/>
      <dgm:t>
        <a:bodyPr/>
        <a:lstStyle/>
        <a:p>
          <a:pPr latinLnBrk="1"/>
          <a:endParaRPr lang="ko-KR" altLang="en-US"/>
        </a:p>
      </dgm:t>
    </dgm:pt>
    <dgm:pt modelId="{62B59787-C10A-4FB3-8722-7E4E061C0960}" type="sibTrans" cxnId="{5750AE2E-08E2-476B-B0CE-EA1C6301F562}">
      <dgm:prSet/>
      <dgm:spPr/>
      <dgm:t>
        <a:bodyPr/>
        <a:lstStyle/>
        <a:p>
          <a:pPr latinLnBrk="1"/>
          <a:endParaRPr lang="ko-KR" altLang="en-US"/>
        </a:p>
      </dgm:t>
    </dgm:pt>
    <dgm:pt modelId="{A37B28FF-BF63-4DE2-8F30-537925067852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본문 주석</a:t>
          </a:r>
          <a:endParaRPr lang="ko-KR" altLang="en-US" dirty="0"/>
        </a:p>
      </dgm:t>
    </dgm:pt>
    <dgm:pt modelId="{7030BBEB-BF16-4E68-8B98-022CA3966CF5}" type="parTrans" cxnId="{D185CB8B-2D38-42DB-A57F-85B9A3D16941}">
      <dgm:prSet/>
      <dgm:spPr/>
      <dgm:t>
        <a:bodyPr/>
        <a:lstStyle/>
        <a:p>
          <a:pPr latinLnBrk="1"/>
          <a:endParaRPr lang="ko-KR" altLang="en-US"/>
        </a:p>
      </dgm:t>
    </dgm:pt>
    <dgm:pt modelId="{9B995CE7-5DD5-4005-8D84-66A223712588}" type="sibTrans" cxnId="{D185CB8B-2D38-42DB-A57F-85B9A3D16941}">
      <dgm:prSet/>
      <dgm:spPr/>
      <dgm:t>
        <a:bodyPr/>
        <a:lstStyle/>
        <a:p>
          <a:pPr latinLnBrk="1"/>
          <a:endParaRPr lang="ko-KR" altLang="en-US"/>
        </a:p>
      </dgm:t>
    </dgm:pt>
    <dgm:pt modelId="{EE11F38E-FEFA-4CFA-BC59-1CB642D1A779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err="1" smtClean="0"/>
            <a:t>원역사의</a:t>
          </a:r>
          <a:r>
            <a:rPr lang="ko-KR" altLang="en-US" dirty="0" smtClean="0"/>
            <a:t> 종결</a:t>
          </a:r>
          <a:r>
            <a:rPr lang="en-US" altLang="ko-KR" dirty="0" smtClean="0"/>
            <a:t>- </a:t>
          </a:r>
          <a:r>
            <a:rPr lang="ko-KR" altLang="en-US" dirty="0" err="1" smtClean="0"/>
            <a:t>원역사</a:t>
          </a:r>
          <a:r>
            <a:rPr lang="ko-KR" altLang="en-US" dirty="0" smtClean="0"/>
            <a:t> 보도의 신학적 특징</a:t>
          </a:r>
          <a:endParaRPr lang="ko-KR" altLang="en-US" dirty="0"/>
        </a:p>
      </dgm:t>
    </dgm:pt>
    <dgm:pt modelId="{F8CA3E55-A845-463D-AD6B-A307F6933B23}" type="parTrans" cxnId="{91E06105-37B5-4A5F-B9DC-6EF0672765C1}">
      <dgm:prSet/>
      <dgm:spPr/>
      <dgm:t>
        <a:bodyPr/>
        <a:lstStyle/>
        <a:p>
          <a:pPr latinLnBrk="1"/>
          <a:endParaRPr lang="ko-KR" altLang="en-US"/>
        </a:p>
      </dgm:t>
    </dgm:pt>
    <dgm:pt modelId="{1A81F8C1-4420-4570-A005-0F41A1315707}" type="sibTrans" cxnId="{91E06105-37B5-4A5F-B9DC-6EF0672765C1}">
      <dgm:prSet/>
      <dgm:spPr/>
      <dgm:t>
        <a:bodyPr/>
        <a:lstStyle/>
        <a:p>
          <a:pPr latinLnBrk="1"/>
          <a:endParaRPr lang="ko-KR" altLang="en-US"/>
        </a:p>
      </dgm:t>
    </dgm:pt>
    <dgm:pt modelId="{5104AD2D-0FA9-48FC-A3FC-2479FA4E26FC}" type="pres">
      <dgm:prSet presAssocID="{E27E3B71-3B18-416C-A2BE-BE233CA02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4591B9-B30A-4E0D-A65E-9A3851468063}" type="pres">
      <dgm:prSet presAssocID="{525385DD-1CF9-493A-AA4F-D47FFB28D13C}" presName="parentLin" presStyleCnt="0"/>
      <dgm:spPr/>
    </dgm:pt>
    <dgm:pt modelId="{FFF85DA4-F1DF-4CB5-8064-F8D20D756A33}" type="pres">
      <dgm:prSet presAssocID="{525385DD-1CF9-493A-AA4F-D47FFB28D13C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2C6313C-F6E1-470E-A419-60CC98460C3C}" type="pres">
      <dgm:prSet presAssocID="{525385DD-1CF9-493A-AA4F-D47FFB28D1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E53BA3-BE5A-424E-B23E-3DC5519E7D1C}" type="pres">
      <dgm:prSet presAssocID="{525385DD-1CF9-493A-AA4F-D47FFB28D13C}" presName="negativeSpace" presStyleCnt="0"/>
      <dgm:spPr/>
    </dgm:pt>
    <dgm:pt modelId="{14D542C0-E29A-416B-A8AB-45DBFC531215}" type="pres">
      <dgm:prSet presAssocID="{525385DD-1CF9-493A-AA4F-D47FFB28D13C}" presName="childText" presStyleLbl="conFgAcc1" presStyleIdx="0" presStyleCnt="3">
        <dgm:presLayoutVars>
          <dgm:bulletEnabled val="1"/>
        </dgm:presLayoutVars>
      </dgm:prSet>
      <dgm:spPr/>
    </dgm:pt>
    <dgm:pt modelId="{1344E24C-11B5-4197-B497-3565795EF452}" type="pres">
      <dgm:prSet presAssocID="{62B59787-C10A-4FB3-8722-7E4E061C0960}" presName="spaceBetweenRectangles" presStyleCnt="0"/>
      <dgm:spPr/>
    </dgm:pt>
    <dgm:pt modelId="{BF5C523D-DF4F-4F39-BB1E-4F2E58747848}" type="pres">
      <dgm:prSet presAssocID="{A37B28FF-BF63-4DE2-8F30-537925067852}" presName="parentLin" presStyleCnt="0"/>
      <dgm:spPr/>
    </dgm:pt>
    <dgm:pt modelId="{18D9DCCB-12C8-412B-ACFB-C10D1474B76E}" type="pres">
      <dgm:prSet presAssocID="{A37B28FF-BF63-4DE2-8F30-537925067852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214C4B5-EC01-4E98-B7AC-ECBEC9C32301}" type="pres">
      <dgm:prSet presAssocID="{A37B28FF-BF63-4DE2-8F30-5379250678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B9FEF-4BEC-473E-A4C4-C1A25AC3EC8B}" type="pres">
      <dgm:prSet presAssocID="{A37B28FF-BF63-4DE2-8F30-537925067852}" presName="negativeSpace" presStyleCnt="0"/>
      <dgm:spPr/>
    </dgm:pt>
    <dgm:pt modelId="{105BC7D6-6690-4310-8896-EA8C80613535}" type="pres">
      <dgm:prSet presAssocID="{A37B28FF-BF63-4DE2-8F30-537925067852}" presName="childText" presStyleLbl="conFgAcc1" presStyleIdx="1" presStyleCnt="3">
        <dgm:presLayoutVars>
          <dgm:bulletEnabled val="1"/>
        </dgm:presLayoutVars>
      </dgm:prSet>
      <dgm:spPr/>
    </dgm:pt>
    <dgm:pt modelId="{062CCAA9-6FF4-4956-8315-19A1B61D0C6F}" type="pres">
      <dgm:prSet presAssocID="{9B995CE7-5DD5-4005-8D84-66A223712588}" presName="spaceBetweenRectangles" presStyleCnt="0"/>
      <dgm:spPr/>
    </dgm:pt>
    <dgm:pt modelId="{95E5A54E-57FB-4393-90F7-1FDE70AC148F}" type="pres">
      <dgm:prSet presAssocID="{EE11F38E-FEFA-4CFA-BC59-1CB642D1A779}" presName="parentLin" presStyleCnt="0"/>
      <dgm:spPr/>
    </dgm:pt>
    <dgm:pt modelId="{4A2B63A5-D9E3-48B2-A48E-B2FC5F936DCD}" type="pres">
      <dgm:prSet presAssocID="{EE11F38E-FEFA-4CFA-BC59-1CB642D1A779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9657D06-A460-48E8-BCD6-D5553D303CF5}" type="pres">
      <dgm:prSet presAssocID="{EE11F38E-FEFA-4CFA-BC59-1CB642D1A779}" presName="parentText" presStyleLbl="node1" presStyleIdx="2" presStyleCnt="3" custScaleX="1184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E4368B-D098-4385-A0FE-5254EE709D3C}" type="pres">
      <dgm:prSet presAssocID="{EE11F38E-FEFA-4CFA-BC59-1CB642D1A779}" presName="negativeSpace" presStyleCnt="0"/>
      <dgm:spPr/>
    </dgm:pt>
    <dgm:pt modelId="{AC507D99-717F-4054-899A-BB0DB99BFA25}" type="pres">
      <dgm:prSet presAssocID="{EE11F38E-FEFA-4CFA-BC59-1CB642D1A7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551ED8-B715-4995-9A62-FD0EC96BE10C}" type="presOf" srcId="{525385DD-1CF9-493A-AA4F-D47FFB28D13C}" destId="{FFF85DA4-F1DF-4CB5-8064-F8D20D756A33}" srcOrd="0" destOrd="0" presId="urn:microsoft.com/office/officeart/2005/8/layout/list1"/>
    <dgm:cxn modelId="{D06EB41D-47BF-46C0-8143-19A7ADAFD2B5}" type="presOf" srcId="{525385DD-1CF9-493A-AA4F-D47FFB28D13C}" destId="{52C6313C-F6E1-470E-A419-60CC98460C3C}" srcOrd="1" destOrd="0" presId="urn:microsoft.com/office/officeart/2005/8/layout/list1"/>
    <dgm:cxn modelId="{F163E02F-76CF-485B-80A9-ED444CEB9309}" type="presOf" srcId="{A37B28FF-BF63-4DE2-8F30-537925067852}" destId="{D214C4B5-EC01-4E98-B7AC-ECBEC9C32301}" srcOrd="1" destOrd="0" presId="urn:microsoft.com/office/officeart/2005/8/layout/list1"/>
    <dgm:cxn modelId="{F16E2370-DEB2-4909-AE80-817EEC28E7F1}" type="presOf" srcId="{EE11F38E-FEFA-4CFA-BC59-1CB642D1A779}" destId="{C9657D06-A460-48E8-BCD6-D5553D303CF5}" srcOrd="1" destOrd="0" presId="urn:microsoft.com/office/officeart/2005/8/layout/list1"/>
    <dgm:cxn modelId="{E664E6AE-DE89-4471-ABE9-D69A045CD745}" type="presOf" srcId="{EE11F38E-FEFA-4CFA-BC59-1CB642D1A779}" destId="{4A2B63A5-D9E3-48B2-A48E-B2FC5F936DCD}" srcOrd="0" destOrd="0" presId="urn:microsoft.com/office/officeart/2005/8/layout/list1"/>
    <dgm:cxn modelId="{91E06105-37B5-4A5F-B9DC-6EF0672765C1}" srcId="{E27E3B71-3B18-416C-A2BE-BE233CA02108}" destId="{EE11F38E-FEFA-4CFA-BC59-1CB642D1A779}" srcOrd="2" destOrd="0" parTransId="{F8CA3E55-A845-463D-AD6B-A307F6933B23}" sibTransId="{1A81F8C1-4420-4570-A005-0F41A1315707}"/>
    <dgm:cxn modelId="{D185CB8B-2D38-42DB-A57F-85B9A3D16941}" srcId="{E27E3B71-3B18-416C-A2BE-BE233CA02108}" destId="{A37B28FF-BF63-4DE2-8F30-537925067852}" srcOrd="1" destOrd="0" parTransId="{7030BBEB-BF16-4E68-8B98-022CA3966CF5}" sibTransId="{9B995CE7-5DD5-4005-8D84-66A223712588}"/>
    <dgm:cxn modelId="{E8B2F89E-97AF-487C-8F20-4A96AA97E8D7}" type="presOf" srcId="{A37B28FF-BF63-4DE2-8F30-537925067852}" destId="{18D9DCCB-12C8-412B-ACFB-C10D1474B76E}" srcOrd="0" destOrd="0" presId="urn:microsoft.com/office/officeart/2005/8/layout/list1"/>
    <dgm:cxn modelId="{5750AE2E-08E2-476B-B0CE-EA1C6301F562}" srcId="{E27E3B71-3B18-416C-A2BE-BE233CA02108}" destId="{525385DD-1CF9-493A-AA4F-D47FFB28D13C}" srcOrd="0" destOrd="0" parTransId="{94CBFC5C-FCA2-428F-9C74-F9B4287DDE0A}" sibTransId="{62B59787-C10A-4FB3-8722-7E4E061C0960}"/>
    <dgm:cxn modelId="{B9390DC2-4506-4825-BE20-DCEFC75360B9}" type="presOf" srcId="{E27E3B71-3B18-416C-A2BE-BE233CA02108}" destId="{5104AD2D-0FA9-48FC-A3FC-2479FA4E26FC}" srcOrd="0" destOrd="0" presId="urn:microsoft.com/office/officeart/2005/8/layout/list1"/>
    <dgm:cxn modelId="{AEC08629-32FB-4199-96BC-6E45D27913CF}" type="presParOf" srcId="{5104AD2D-0FA9-48FC-A3FC-2479FA4E26FC}" destId="{7F4591B9-B30A-4E0D-A65E-9A3851468063}" srcOrd="0" destOrd="0" presId="urn:microsoft.com/office/officeart/2005/8/layout/list1"/>
    <dgm:cxn modelId="{4A8AE74C-5E00-4249-8F24-C12D9C9D1D51}" type="presParOf" srcId="{7F4591B9-B30A-4E0D-A65E-9A3851468063}" destId="{FFF85DA4-F1DF-4CB5-8064-F8D20D756A33}" srcOrd="0" destOrd="0" presId="urn:microsoft.com/office/officeart/2005/8/layout/list1"/>
    <dgm:cxn modelId="{EF4A93F3-BA3A-42A0-A1B1-5AF5B0CBF678}" type="presParOf" srcId="{7F4591B9-B30A-4E0D-A65E-9A3851468063}" destId="{52C6313C-F6E1-470E-A419-60CC98460C3C}" srcOrd="1" destOrd="0" presId="urn:microsoft.com/office/officeart/2005/8/layout/list1"/>
    <dgm:cxn modelId="{C5903B8F-84BF-4916-AAAD-FC53E281C84F}" type="presParOf" srcId="{5104AD2D-0FA9-48FC-A3FC-2479FA4E26FC}" destId="{F8E53BA3-BE5A-424E-B23E-3DC5519E7D1C}" srcOrd="1" destOrd="0" presId="urn:microsoft.com/office/officeart/2005/8/layout/list1"/>
    <dgm:cxn modelId="{4449E7AF-772A-4150-9192-D568C838BF9D}" type="presParOf" srcId="{5104AD2D-0FA9-48FC-A3FC-2479FA4E26FC}" destId="{14D542C0-E29A-416B-A8AB-45DBFC531215}" srcOrd="2" destOrd="0" presId="urn:microsoft.com/office/officeart/2005/8/layout/list1"/>
    <dgm:cxn modelId="{4D6DC477-F95C-415A-A03E-5A9B94012AD7}" type="presParOf" srcId="{5104AD2D-0FA9-48FC-A3FC-2479FA4E26FC}" destId="{1344E24C-11B5-4197-B497-3565795EF452}" srcOrd="3" destOrd="0" presId="urn:microsoft.com/office/officeart/2005/8/layout/list1"/>
    <dgm:cxn modelId="{61401FE9-60E6-41B4-9403-826A94068CC5}" type="presParOf" srcId="{5104AD2D-0FA9-48FC-A3FC-2479FA4E26FC}" destId="{BF5C523D-DF4F-4F39-BB1E-4F2E58747848}" srcOrd="4" destOrd="0" presId="urn:microsoft.com/office/officeart/2005/8/layout/list1"/>
    <dgm:cxn modelId="{1357811A-6C83-4294-8CAB-BDC852DB5E23}" type="presParOf" srcId="{BF5C523D-DF4F-4F39-BB1E-4F2E58747848}" destId="{18D9DCCB-12C8-412B-ACFB-C10D1474B76E}" srcOrd="0" destOrd="0" presId="urn:microsoft.com/office/officeart/2005/8/layout/list1"/>
    <dgm:cxn modelId="{05549060-FE6B-46B4-AABE-939353B48437}" type="presParOf" srcId="{BF5C523D-DF4F-4F39-BB1E-4F2E58747848}" destId="{D214C4B5-EC01-4E98-B7AC-ECBEC9C32301}" srcOrd="1" destOrd="0" presId="urn:microsoft.com/office/officeart/2005/8/layout/list1"/>
    <dgm:cxn modelId="{3F48E088-A4EB-4774-82B8-EF7B9C893465}" type="presParOf" srcId="{5104AD2D-0FA9-48FC-A3FC-2479FA4E26FC}" destId="{61DB9FEF-4BEC-473E-A4C4-C1A25AC3EC8B}" srcOrd="5" destOrd="0" presId="urn:microsoft.com/office/officeart/2005/8/layout/list1"/>
    <dgm:cxn modelId="{E817E18C-8448-4F05-93F1-886D6C7B1B5D}" type="presParOf" srcId="{5104AD2D-0FA9-48FC-A3FC-2479FA4E26FC}" destId="{105BC7D6-6690-4310-8896-EA8C80613535}" srcOrd="6" destOrd="0" presId="urn:microsoft.com/office/officeart/2005/8/layout/list1"/>
    <dgm:cxn modelId="{AD368EEE-7A21-44FA-A953-2D3D8BB795C9}" type="presParOf" srcId="{5104AD2D-0FA9-48FC-A3FC-2479FA4E26FC}" destId="{062CCAA9-6FF4-4956-8315-19A1B61D0C6F}" srcOrd="7" destOrd="0" presId="urn:microsoft.com/office/officeart/2005/8/layout/list1"/>
    <dgm:cxn modelId="{67602F5C-BF65-448E-AE29-B7C99612D9D4}" type="presParOf" srcId="{5104AD2D-0FA9-48FC-A3FC-2479FA4E26FC}" destId="{95E5A54E-57FB-4393-90F7-1FDE70AC148F}" srcOrd="8" destOrd="0" presId="urn:microsoft.com/office/officeart/2005/8/layout/list1"/>
    <dgm:cxn modelId="{A017BBC1-F47D-4C83-BEF7-B648700E1966}" type="presParOf" srcId="{95E5A54E-57FB-4393-90F7-1FDE70AC148F}" destId="{4A2B63A5-D9E3-48B2-A48E-B2FC5F936DCD}" srcOrd="0" destOrd="0" presId="urn:microsoft.com/office/officeart/2005/8/layout/list1"/>
    <dgm:cxn modelId="{6085EE17-1E46-4675-9307-DCDCFE7BCFB1}" type="presParOf" srcId="{95E5A54E-57FB-4393-90F7-1FDE70AC148F}" destId="{C9657D06-A460-48E8-BCD6-D5553D303CF5}" srcOrd="1" destOrd="0" presId="urn:microsoft.com/office/officeart/2005/8/layout/list1"/>
    <dgm:cxn modelId="{3F0429F2-4898-4CFF-B21B-6B45C8FC52F3}" type="presParOf" srcId="{5104AD2D-0FA9-48FC-A3FC-2479FA4E26FC}" destId="{60E4368B-D098-4385-A0FE-5254EE709D3C}" srcOrd="9" destOrd="0" presId="urn:microsoft.com/office/officeart/2005/8/layout/list1"/>
    <dgm:cxn modelId="{B35D545D-F752-4534-A6C2-F47DE53931B4}" type="presParOf" srcId="{5104AD2D-0FA9-48FC-A3FC-2479FA4E26FC}" destId="{AC507D99-717F-4054-899A-BB0DB99BFA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542C0-E29A-416B-A8AB-45DBFC531215}">
      <dsp:nvSpPr>
        <dsp:cNvPr id="0" name=""/>
        <dsp:cNvSpPr/>
      </dsp:nvSpPr>
      <dsp:spPr>
        <a:xfrm>
          <a:off x="0" y="115022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6313C-F6E1-470E-A419-60CC98460C3C}">
      <dsp:nvSpPr>
        <dsp:cNvPr id="0" name=""/>
        <dsp:cNvSpPr/>
      </dsp:nvSpPr>
      <dsp:spPr>
        <a:xfrm>
          <a:off x="434340" y="825500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1. </a:t>
          </a:r>
          <a:r>
            <a:rPr lang="ko-KR" altLang="en-US" sz="2200" kern="1200" dirty="0" smtClean="0"/>
            <a:t>양식과 구조</a:t>
          </a:r>
          <a:endParaRPr lang="ko-KR" altLang="en-US" sz="2200" kern="1200" dirty="0"/>
        </a:p>
      </dsp:txBody>
      <dsp:txXfrm>
        <a:off x="466043" y="857203"/>
        <a:ext cx="6017354" cy="586034"/>
      </dsp:txXfrm>
    </dsp:sp>
    <dsp:sp modelId="{105BC7D6-6690-4310-8896-EA8C80613535}">
      <dsp:nvSpPr>
        <dsp:cNvPr id="0" name=""/>
        <dsp:cNvSpPr/>
      </dsp:nvSpPr>
      <dsp:spPr>
        <a:xfrm>
          <a:off x="0" y="214814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C4B5-EC01-4E98-B7AC-ECBEC9C32301}">
      <dsp:nvSpPr>
        <dsp:cNvPr id="0" name=""/>
        <dsp:cNvSpPr/>
      </dsp:nvSpPr>
      <dsp:spPr>
        <a:xfrm>
          <a:off x="434340" y="1823421"/>
          <a:ext cx="60807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2. </a:t>
          </a:r>
          <a:r>
            <a:rPr lang="ko-KR" altLang="en-US" sz="2200" kern="1200" dirty="0" smtClean="0"/>
            <a:t>본문 주석</a:t>
          </a:r>
          <a:endParaRPr lang="ko-KR" altLang="en-US" sz="2200" kern="1200" dirty="0"/>
        </a:p>
      </dsp:txBody>
      <dsp:txXfrm>
        <a:off x="466043" y="1855124"/>
        <a:ext cx="6017354" cy="586034"/>
      </dsp:txXfrm>
    </dsp:sp>
    <dsp:sp modelId="{AC507D99-717F-4054-899A-BB0DB99BFA25}">
      <dsp:nvSpPr>
        <dsp:cNvPr id="0" name=""/>
        <dsp:cNvSpPr/>
      </dsp:nvSpPr>
      <dsp:spPr>
        <a:xfrm>
          <a:off x="0" y="3146060"/>
          <a:ext cx="8686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57D06-A460-48E8-BCD6-D5553D303CF5}">
      <dsp:nvSpPr>
        <dsp:cNvPr id="0" name=""/>
        <dsp:cNvSpPr/>
      </dsp:nvSpPr>
      <dsp:spPr>
        <a:xfrm>
          <a:off x="434340" y="2821340"/>
          <a:ext cx="720156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3. </a:t>
          </a:r>
          <a:r>
            <a:rPr lang="ko-KR" altLang="en-US" sz="2200" kern="1200" dirty="0" err="1" smtClean="0"/>
            <a:t>원역사의</a:t>
          </a:r>
          <a:r>
            <a:rPr lang="ko-KR" altLang="en-US" sz="2200" kern="1200" dirty="0" smtClean="0"/>
            <a:t> 종결</a:t>
          </a:r>
          <a:r>
            <a:rPr lang="en-US" altLang="ko-KR" sz="2200" kern="1200" dirty="0" smtClean="0"/>
            <a:t>- </a:t>
          </a:r>
          <a:r>
            <a:rPr lang="ko-KR" altLang="en-US" sz="2200" kern="1200" dirty="0" err="1" smtClean="0"/>
            <a:t>원역사</a:t>
          </a:r>
          <a:r>
            <a:rPr lang="ko-KR" altLang="en-US" sz="2200" kern="1200" dirty="0" smtClean="0"/>
            <a:t> 보도의 신학적 특징</a:t>
          </a:r>
          <a:endParaRPr lang="ko-KR" altLang="en-US" sz="2200" kern="1200" dirty="0"/>
        </a:p>
      </dsp:txBody>
      <dsp:txXfrm>
        <a:off x="466043" y="2853043"/>
        <a:ext cx="713815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09B5C7-E708-4368-983A-CAAD4A3E268C}" type="datetimeFigureOut">
              <a:rPr lang="ko-KR" altLang="en-US" smtClean="0"/>
              <a:t>2017-10-31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695EFB-F5BC-45FB-8550-F12AC3AD4A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" y="2060848"/>
            <a:ext cx="8568952" cy="36004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subTitle" idx="1"/>
          </p:nvPr>
        </p:nvSpPr>
        <p:spPr>
          <a:xfrm>
            <a:off x="368153" y="404664"/>
            <a:ext cx="8458200" cy="1224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제</a:t>
            </a:r>
            <a:r>
              <a:rPr lang="en-US" altLang="ko-KR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ko-KR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장 바벨탑 사건과 </a:t>
            </a:r>
            <a:r>
              <a:rPr lang="ko-KR" alt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셈과</a:t>
            </a:r>
            <a:r>
              <a:rPr lang="ko-KR" alt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데라의</a:t>
            </a:r>
            <a:r>
              <a:rPr lang="ko-KR" alt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족보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ko-KR" altLang="en-US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133946"/>
            <a:ext cx="41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                 </a:t>
            </a:r>
            <a:r>
              <a:rPr lang="ko-KR" altLang="en-US" sz="2800" b="1" dirty="0" smtClean="0"/>
              <a:t>발표자 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소미연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1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양식과 구조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ko-KR" altLang="en-US" sz="5800" b="1" dirty="0" smtClean="0">
                <a:solidFill>
                  <a:srgbClr val="00B050"/>
                </a:solidFill>
              </a:rPr>
              <a:t>▶ </a:t>
            </a:r>
            <a:r>
              <a:rPr lang="en-US" altLang="ko-KR" sz="58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5800" b="1" dirty="0" smtClean="0">
                <a:solidFill>
                  <a:srgbClr val="00B050"/>
                </a:solidFill>
              </a:rPr>
              <a:t>셈 족보의 특징</a:t>
            </a:r>
            <a:endParaRPr lang="en-US" altLang="ko-KR" sz="58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en-US" altLang="ko-KR" sz="3000" b="1" dirty="0" smtClean="0">
              <a:solidFill>
                <a:srgbClr val="7030A0"/>
              </a:solidFill>
            </a:endParaRPr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ko-KR" altLang="en-US" sz="3800" b="1" dirty="0"/>
              <a:t>① </a:t>
            </a:r>
            <a:r>
              <a:rPr lang="ko-KR" altLang="en-US" sz="3800" b="1" dirty="0" smtClean="0"/>
              <a:t>셈 </a:t>
            </a:r>
            <a:r>
              <a:rPr lang="en-US" altLang="ko-KR" sz="3800" b="1" dirty="0" smtClean="0"/>
              <a:t>~ </a:t>
            </a:r>
            <a:r>
              <a:rPr lang="ko-KR" altLang="en-US" sz="3800" b="1" dirty="0" smtClean="0"/>
              <a:t>아브라함 까지 </a:t>
            </a:r>
            <a:r>
              <a:rPr lang="en-US" altLang="ko-KR" sz="3800" b="1" dirty="0"/>
              <a:t>10</a:t>
            </a:r>
            <a:r>
              <a:rPr lang="ko-KR" altLang="en-US" sz="3800" b="1" dirty="0" smtClean="0"/>
              <a:t>대</a:t>
            </a:r>
            <a:r>
              <a:rPr lang="en-US" altLang="ko-KR" sz="3800" b="1" dirty="0"/>
              <a:t> </a:t>
            </a:r>
            <a:r>
              <a:rPr lang="en-US" altLang="ko-KR" sz="3800" b="1" dirty="0" smtClean="0"/>
              <a:t> </a:t>
            </a:r>
            <a:r>
              <a:rPr lang="en-US" altLang="ko-KR" sz="3800" b="1" dirty="0" smtClean="0">
                <a:solidFill>
                  <a:srgbClr val="00B050"/>
                </a:solidFill>
              </a:rPr>
              <a:t>=</a:t>
            </a:r>
            <a:r>
              <a:rPr lang="ko-KR" altLang="en-US" sz="3800" b="1" dirty="0" smtClean="0">
                <a:solidFill>
                  <a:srgbClr val="00B050"/>
                </a:solidFill>
              </a:rPr>
              <a:t>  아담</a:t>
            </a:r>
            <a:r>
              <a:rPr lang="en-US" altLang="ko-KR" sz="3800" b="1" dirty="0">
                <a:solidFill>
                  <a:srgbClr val="00B050"/>
                </a:solidFill>
              </a:rPr>
              <a:t>~</a:t>
            </a:r>
            <a:r>
              <a:rPr lang="ko-KR" altLang="en-US" sz="3800" b="1" dirty="0" err="1" smtClean="0">
                <a:solidFill>
                  <a:srgbClr val="00B050"/>
                </a:solidFill>
              </a:rPr>
              <a:t>노아</a:t>
            </a:r>
            <a:r>
              <a:rPr lang="ko-KR" altLang="en-US" sz="3800" b="1" dirty="0" smtClean="0">
                <a:solidFill>
                  <a:srgbClr val="00B050"/>
                </a:solidFill>
              </a:rPr>
              <a:t> 까지 </a:t>
            </a:r>
            <a:r>
              <a:rPr lang="en-US" altLang="ko-KR" sz="3800" b="1" dirty="0">
                <a:solidFill>
                  <a:srgbClr val="00B050"/>
                </a:solidFill>
              </a:rPr>
              <a:t>10</a:t>
            </a:r>
            <a:r>
              <a:rPr lang="ko-KR" altLang="en-US" sz="3800" b="1" dirty="0">
                <a:solidFill>
                  <a:srgbClr val="00B050"/>
                </a:solidFill>
              </a:rPr>
              <a:t>대와 동일</a:t>
            </a:r>
            <a:endParaRPr lang="en-US" altLang="ko-KR" sz="3800" b="1" dirty="0" smtClean="0">
              <a:solidFill>
                <a:srgbClr val="00B050"/>
              </a:solidFill>
            </a:endParaRPr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en-US" altLang="ko-KR" sz="3800" b="1" dirty="0" smtClean="0"/>
              <a:t>=&gt; </a:t>
            </a:r>
            <a:r>
              <a:rPr lang="ko-KR" altLang="en-US" sz="3800" b="1" dirty="0" smtClean="0"/>
              <a:t>홍수 </a:t>
            </a:r>
            <a:r>
              <a:rPr lang="ko-KR" altLang="en-US" sz="3800" b="1" dirty="0"/>
              <a:t>사건을 중심으로 앞으로도 </a:t>
            </a:r>
            <a:r>
              <a:rPr lang="en-US" altLang="ko-KR" sz="3800" b="1" dirty="0"/>
              <a:t>10</a:t>
            </a:r>
            <a:r>
              <a:rPr lang="ko-KR" altLang="en-US" sz="3800" b="1" dirty="0" smtClean="0"/>
              <a:t>세대</a:t>
            </a:r>
            <a:r>
              <a:rPr lang="en-US" altLang="ko-KR" sz="3800" b="1" dirty="0" smtClean="0"/>
              <a:t>, </a:t>
            </a:r>
            <a:r>
              <a:rPr lang="ko-KR" altLang="en-US" sz="3800" b="1" dirty="0" smtClean="0"/>
              <a:t>뒤로도 </a:t>
            </a:r>
            <a:r>
              <a:rPr lang="en-US" altLang="ko-KR" sz="3800" b="1" dirty="0"/>
              <a:t>10</a:t>
            </a:r>
            <a:r>
              <a:rPr lang="ko-KR" altLang="en-US" sz="3800" b="1" dirty="0" smtClean="0"/>
              <a:t>세대</a:t>
            </a:r>
            <a:endParaRPr lang="en-US" altLang="ko-KR" sz="3800" b="1" dirty="0"/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ko-KR" altLang="en-US" sz="3800" b="1" dirty="0" smtClean="0"/>
              <a:t>② </a:t>
            </a:r>
            <a:r>
              <a:rPr lang="ko-KR" altLang="en-US" sz="3800" b="1" dirty="0"/>
              <a:t>셈의 족보와 </a:t>
            </a:r>
            <a:r>
              <a:rPr lang="en-US" altLang="ko-KR" sz="3800" b="1" dirty="0"/>
              <a:t>5</a:t>
            </a:r>
            <a:r>
              <a:rPr lang="ko-KR" altLang="en-US" sz="3800" b="1" dirty="0" smtClean="0"/>
              <a:t>장의</a:t>
            </a:r>
            <a:r>
              <a:rPr lang="en-US" altLang="ko-KR" sz="3800" b="1" dirty="0" smtClean="0"/>
              <a:t> </a:t>
            </a:r>
            <a:r>
              <a:rPr lang="ko-KR" altLang="en-US" sz="3800" b="1" dirty="0" smtClean="0"/>
              <a:t>족보 </a:t>
            </a:r>
            <a:r>
              <a:rPr lang="ko-KR" altLang="en-US" sz="3800" b="1" dirty="0"/>
              <a:t>비교 </a:t>
            </a:r>
            <a:r>
              <a:rPr lang="en-US" altLang="ko-KR" sz="3800" b="1" dirty="0" smtClean="0"/>
              <a:t> : </a:t>
            </a:r>
            <a:r>
              <a:rPr lang="ko-KR" altLang="en-US" sz="3800" b="1" dirty="0" smtClean="0"/>
              <a:t>홍수 이후의 </a:t>
            </a:r>
            <a:r>
              <a:rPr lang="ko-KR" altLang="en-US" sz="3800" b="1" u="sng" dirty="0">
                <a:solidFill>
                  <a:srgbClr val="FF0000"/>
                </a:solidFill>
              </a:rPr>
              <a:t>인간의 수명이 현저하게 줄어들고 있음을 알 수 있다</a:t>
            </a:r>
            <a:r>
              <a:rPr lang="en-US" altLang="ko-KR" sz="3800" b="1" u="sng" dirty="0">
                <a:solidFill>
                  <a:srgbClr val="FF0000"/>
                </a:solidFill>
              </a:rPr>
              <a:t>.</a:t>
            </a:r>
            <a:endParaRPr lang="ko-KR" altLang="en-US" sz="3800" b="1" u="sng" dirty="0">
              <a:solidFill>
                <a:srgbClr val="FF0000"/>
              </a:solidFill>
            </a:endParaRPr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en-US" altLang="ko-KR" sz="3800" b="1" dirty="0"/>
              <a:t>-&gt; </a:t>
            </a:r>
            <a:r>
              <a:rPr lang="ko-KR" altLang="en-US" sz="3800" b="1" dirty="0"/>
              <a:t>바벨탑 사건으로 심판을 받고 온 세계 흩어진 뒤에는 놀라울 정도로 </a:t>
            </a:r>
            <a:r>
              <a:rPr lang="ko-KR" altLang="en-US" sz="3800" b="1" dirty="0">
                <a:solidFill>
                  <a:srgbClr val="FF0000"/>
                </a:solidFill>
              </a:rPr>
              <a:t>수명이 단축되었다</a:t>
            </a:r>
            <a:r>
              <a:rPr lang="en-US" altLang="ko-KR" sz="3800" b="1" dirty="0" smtClean="0">
                <a:solidFill>
                  <a:srgbClr val="FF0000"/>
                </a:solidFill>
              </a:rPr>
              <a:t>. </a:t>
            </a:r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en-US" altLang="ko-KR" sz="3800" b="1" dirty="0"/>
              <a:t>(</a:t>
            </a:r>
            <a:r>
              <a:rPr lang="ko-KR" altLang="en-US" sz="3800" b="1" dirty="0" smtClean="0"/>
              <a:t>이것은 하나님께서 </a:t>
            </a:r>
            <a:r>
              <a:rPr lang="ko-KR" altLang="en-US" sz="3800" b="1" dirty="0"/>
              <a:t>부여하신 풍부한 생명력의 저하</a:t>
            </a:r>
            <a:r>
              <a:rPr lang="en-US" altLang="ko-KR" sz="3800" b="1" dirty="0" smtClean="0"/>
              <a:t>)</a:t>
            </a:r>
            <a:endParaRPr lang="ko-KR" altLang="en-US" sz="3800" b="1" dirty="0"/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ko-KR" altLang="en-US" sz="3800" b="1" dirty="0"/>
              <a:t>③ </a:t>
            </a:r>
            <a:r>
              <a:rPr lang="ko-KR" altLang="en-US" sz="3800" b="1" dirty="0">
                <a:solidFill>
                  <a:srgbClr val="00B050"/>
                </a:solidFill>
              </a:rPr>
              <a:t>셈에서 </a:t>
            </a:r>
            <a:r>
              <a:rPr lang="ko-KR" altLang="en-US" sz="3800" b="1" dirty="0" smtClean="0">
                <a:solidFill>
                  <a:srgbClr val="00B050"/>
                </a:solidFill>
              </a:rPr>
              <a:t>데라 </a:t>
            </a:r>
            <a:r>
              <a:rPr lang="ko-KR" altLang="en-US" sz="3800" b="1" dirty="0" err="1" smtClean="0">
                <a:solidFill>
                  <a:srgbClr val="00B050"/>
                </a:solidFill>
              </a:rPr>
              <a:t>까지의</a:t>
            </a:r>
            <a:r>
              <a:rPr lang="ko-KR" altLang="en-US" sz="3800" b="1" dirty="0" smtClean="0">
                <a:solidFill>
                  <a:srgbClr val="00B050"/>
                </a:solidFill>
              </a:rPr>
              <a:t> 총 연대는 </a:t>
            </a:r>
            <a:r>
              <a:rPr lang="en-US" altLang="ko-KR" sz="3800" b="1" dirty="0">
                <a:solidFill>
                  <a:srgbClr val="00B050"/>
                </a:solidFill>
              </a:rPr>
              <a:t>320</a:t>
            </a:r>
            <a:r>
              <a:rPr lang="ko-KR" altLang="en-US" sz="3800" b="1" dirty="0">
                <a:solidFill>
                  <a:srgbClr val="00B050"/>
                </a:solidFill>
              </a:rPr>
              <a:t>년이다</a:t>
            </a:r>
            <a:r>
              <a:rPr lang="en-US" altLang="ko-KR" sz="3800" b="1" dirty="0"/>
              <a:t>. </a:t>
            </a:r>
            <a:endParaRPr lang="en-US" altLang="ko-KR" sz="3800" b="1" dirty="0" smtClean="0"/>
          </a:p>
          <a:p>
            <a:pPr marL="0" indent="0" algn="just" fontAlgn="base" latinLnBrk="0">
              <a:lnSpc>
                <a:spcPct val="120000"/>
              </a:lnSpc>
              <a:buNone/>
            </a:pPr>
            <a:r>
              <a:rPr lang="ko-KR" altLang="en-US" sz="3800" b="1" dirty="0" smtClean="0"/>
              <a:t>이것은 </a:t>
            </a:r>
            <a:r>
              <a:rPr lang="ko-KR" altLang="en-US" sz="3800" b="1" dirty="0"/>
              <a:t>완전수 </a:t>
            </a:r>
            <a:r>
              <a:rPr lang="en-US" altLang="ko-KR" sz="3800" b="1" dirty="0"/>
              <a:t>40</a:t>
            </a:r>
            <a:r>
              <a:rPr lang="ko-KR" altLang="en-US" sz="3800" b="1" dirty="0" smtClean="0"/>
              <a:t>의  </a:t>
            </a:r>
            <a:r>
              <a:rPr lang="en-US" altLang="ko-KR" sz="3800" b="1" dirty="0"/>
              <a:t>8</a:t>
            </a:r>
            <a:r>
              <a:rPr lang="ko-KR" altLang="en-US" sz="3800" b="1" dirty="0"/>
              <a:t>배에 </a:t>
            </a:r>
            <a:r>
              <a:rPr lang="ko-KR" altLang="en-US" sz="3800" b="1" dirty="0" smtClean="0"/>
              <a:t>해당하는 </a:t>
            </a:r>
            <a:r>
              <a:rPr lang="en-US" altLang="ko-KR" sz="3800" b="1" dirty="0" smtClean="0"/>
              <a:t> </a:t>
            </a:r>
            <a:r>
              <a:rPr lang="ko-KR" altLang="en-US" sz="3800" b="1" dirty="0" smtClean="0"/>
              <a:t>숫자이다</a:t>
            </a:r>
            <a:r>
              <a:rPr lang="en-US" altLang="ko-KR" sz="3800" b="1" dirty="0"/>
              <a:t>.</a:t>
            </a:r>
            <a:endParaRPr lang="ko-KR" altLang="en-US" sz="3800" b="1" dirty="0"/>
          </a:p>
          <a:p>
            <a:pPr marL="0" indent="0" fontAlgn="base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514350" indent="-514350" fontAlgn="base">
              <a:buFont typeface="+mj-ea"/>
              <a:buAutoNum type="circleNumDbPlain"/>
            </a:pPr>
            <a:endParaRPr lang="ko-KR" altLang="en-US" sz="2400" dirty="0"/>
          </a:p>
          <a:p>
            <a:pPr marL="514350" indent="-51435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ko-KR" altLang="en-US" dirty="0" smtClean="0"/>
              <a:t>셈의 족보</a:t>
            </a:r>
            <a:r>
              <a:rPr lang="en-US" altLang="ko-KR" dirty="0" smtClean="0"/>
              <a:t>(p.282)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36904" cy="4670439"/>
          </a:xfrm>
        </p:spPr>
      </p:pic>
    </p:spTree>
    <p:extLst>
      <p:ext uri="{BB962C8B-B14F-4D97-AF65-F5344CB8AC3E}">
        <p14:creationId xmlns:p14="http://schemas.microsoft.com/office/powerpoint/2010/main" val="5920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양식과 구조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b="1" dirty="0" smtClean="0">
                <a:solidFill>
                  <a:srgbClr val="00B050"/>
                </a:solidFill>
              </a:rPr>
              <a:t>▶ 데라 족보의 특징</a:t>
            </a:r>
            <a:r>
              <a:rPr lang="en-US" altLang="ko-KR" b="1" dirty="0" smtClean="0">
                <a:solidFill>
                  <a:srgbClr val="00B050"/>
                </a:solidFill>
              </a:rPr>
              <a:t>(27-32</a:t>
            </a:r>
            <a:r>
              <a:rPr lang="ko-KR" altLang="en-US" b="1" dirty="0" smtClean="0">
                <a:solidFill>
                  <a:srgbClr val="00B050"/>
                </a:solidFill>
              </a:rPr>
              <a:t>절</a:t>
            </a:r>
            <a:r>
              <a:rPr lang="en-US" altLang="ko-KR" b="1" dirty="0" smtClean="0">
                <a:solidFill>
                  <a:srgbClr val="00B050"/>
                </a:solidFill>
              </a:rPr>
              <a:t>)</a:t>
            </a:r>
            <a:endParaRPr lang="en-US" altLang="ko-KR" b="1" dirty="0">
              <a:solidFill>
                <a:srgbClr val="7030A0"/>
              </a:solidFill>
            </a:endParaRPr>
          </a:p>
          <a:p>
            <a:pPr marL="0" indent="0" fontAlgn="base" latinLnBrk="0">
              <a:buNone/>
            </a:pPr>
            <a:r>
              <a:rPr lang="ko-KR" altLang="en-US" sz="2300" b="1" dirty="0" smtClean="0"/>
              <a:t>① </a:t>
            </a:r>
            <a:r>
              <a:rPr lang="ko-KR" altLang="en-US" sz="2300" b="1" dirty="0"/>
              <a:t>셈의 </a:t>
            </a:r>
            <a:r>
              <a:rPr lang="en-US" altLang="ko-KR" sz="2300" b="1" dirty="0"/>
              <a:t>9</a:t>
            </a:r>
            <a:r>
              <a:rPr lang="ko-KR" altLang="en-US" sz="2300" b="1" dirty="0"/>
              <a:t>대손이며 아브라함의 부친인 </a:t>
            </a:r>
            <a:r>
              <a:rPr lang="ko-KR" altLang="en-US" sz="2300" b="1" dirty="0" err="1"/>
              <a:t>데라의</a:t>
            </a:r>
            <a:r>
              <a:rPr lang="ko-KR" altLang="en-US" sz="2300" b="1" dirty="0"/>
              <a:t> 가족들에 관한 </a:t>
            </a:r>
            <a:r>
              <a:rPr lang="ko-KR" altLang="en-US" sz="2300" b="1" dirty="0" smtClean="0"/>
              <a:t>정보</a:t>
            </a:r>
            <a:endParaRPr lang="en-US" altLang="ko-KR" sz="2300" b="1" dirty="0" smtClean="0"/>
          </a:p>
          <a:p>
            <a:pPr marL="0" indent="0" fontAlgn="base" latinLnBrk="0">
              <a:buNone/>
            </a:pPr>
            <a:r>
              <a:rPr lang="ko-KR" altLang="en-US" sz="2300" b="1" dirty="0" smtClean="0"/>
              <a:t>② </a:t>
            </a:r>
            <a:r>
              <a:rPr lang="ko-KR" altLang="en-US" sz="2300" b="1" dirty="0"/>
              <a:t>방대한 민족을 다루던 족보</a:t>
            </a:r>
            <a:r>
              <a:rPr lang="en-US" altLang="ko-KR" sz="2300" b="1" dirty="0"/>
              <a:t>-&gt; </a:t>
            </a:r>
            <a:r>
              <a:rPr lang="ko-KR" altLang="en-US" sz="2300" b="1" dirty="0"/>
              <a:t>아브라함의 가족의 영역으로 축소</a:t>
            </a:r>
          </a:p>
          <a:p>
            <a:pPr marL="0" indent="0" fontAlgn="base" latinLnBrk="0">
              <a:buNone/>
            </a:pPr>
            <a:r>
              <a:rPr lang="ko-KR" altLang="en-US" sz="2300" b="1" dirty="0"/>
              <a:t>③ </a:t>
            </a:r>
            <a:r>
              <a:rPr lang="ko-KR" altLang="en-US" sz="2300" b="1" dirty="0" err="1"/>
              <a:t>데라의</a:t>
            </a:r>
            <a:r>
              <a:rPr lang="ko-KR" altLang="en-US" sz="2300" b="1" dirty="0"/>
              <a:t> 족보가 </a:t>
            </a:r>
            <a:r>
              <a:rPr lang="en-US" altLang="ko-KR" sz="2300" b="1" dirty="0"/>
              <a:t>12</a:t>
            </a:r>
            <a:r>
              <a:rPr lang="ko-KR" altLang="en-US" sz="2300" b="1" dirty="0"/>
              <a:t>장에서 왜 아브라함의 이야기가 </a:t>
            </a:r>
            <a:r>
              <a:rPr lang="ko-KR" altLang="en-US" sz="2300" b="1" dirty="0" err="1"/>
              <a:t>원역사에</a:t>
            </a:r>
            <a:r>
              <a:rPr lang="ko-KR" altLang="en-US" sz="2300" b="1" dirty="0"/>
              <a:t> 이어서 등장하고 있는지를 잘 설명</a:t>
            </a:r>
          </a:p>
          <a:p>
            <a:pPr marL="0" indent="0" fontAlgn="base" latinLnBrk="0">
              <a:buNone/>
            </a:pPr>
            <a:r>
              <a:rPr lang="en-US" altLang="ko-KR" sz="2300" b="1" dirty="0"/>
              <a:t>=&gt; </a:t>
            </a:r>
            <a:r>
              <a:rPr lang="en-US" altLang="ko-KR" sz="2300" b="1" u="sng" dirty="0"/>
              <a:t>12</a:t>
            </a:r>
            <a:r>
              <a:rPr lang="ko-KR" altLang="en-US" sz="2300" b="1" u="sng" dirty="0"/>
              <a:t>장부터 본격적으로 이스라엘 역사의 서론적 역할을 담당</a:t>
            </a:r>
          </a:p>
          <a:p>
            <a:pPr marL="0" indent="0" fontAlgn="base" latinLnBrk="0">
              <a:buNone/>
            </a:pPr>
            <a:r>
              <a:rPr lang="ko-KR" altLang="en-US" sz="2300" b="1" dirty="0"/>
              <a:t>④ 역사의 주인공이 </a:t>
            </a:r>
            <a:r>
              <a:rPr lang="ko-KR" altLang="en-US" sz="2300" b="1" dirty="0" smtClean="0"/>
              <a:t>전 인류가 </a:t>
            </a:r>
            <a:r>
              <a:rPr lang="ko-KR" altLang="en-US" sz="2300" b="1" dirty="0"/>
              <a:t>아니라</a:t>
            </a:r>
            <a:r>
              <a:rPr lang="en-US" altLang="ko-KR" sz="2300" b="1" dirty="0"/>
              <a:t>, </a:t>
            </a:r>
            <a:r>
              <a:rPr lang="ko-KR" altLang="en-US" sz="2300" b="1" dirty="0" err="1"/>
              <a:t>데라의</a:t>
            </a:r>
            <a:r>
              <a:rPr lang="ko-KR" altLang="en-US" sz="2300" b="1" dirty="0"/>
              <a:t> </a:t>
            </a:r>
            <a:r>
              <a:rPr lang="ko-KR" altLang="en-US" sz="2300" b="1" dirty="0" smtClean="0"/>
              <a:t>후손들임을 </a:t>
            </a:r>
            <a:r>
              <a:rPr lang="ko-KR" altLang="en-US" sz="2300" b="1" dirty="0"/>
              <a:t>시사한다</a:t>
            </a:r>
            <a:r>
              <a:rPr lang="en-US" altLang="ko-KR" sz="2300" b="1" dirty="0"/>
              <a:t>.</a:t>
            </a:r>
            <a:endParaRPr lang="ko-KR" altLang="en-US" sz="2300" b="1" dirty="0"/>
          </a:p>
          <a:p>
            <a:pPr marL="0" indent="0" fontAlgn="base" latinLnBrk="0">
              <a:buNone/>
            </a:pPr>
            <a:r>
              <a:rPr lang="ko-KR" altLang="en-US" sz="2300" b="1" dirty="0"/>
              <a:t>⑤ </a:t>
            </a:r>
            <a:r>
              <a:rPr lang="ko-KR" altLang="en-US" sz="2300" b="1" dirty="0">
                <a:solidFill>
                  <a:srgbClr val="FF0000"/>
                </a:solidFill>
              </a:rPr>
              <a:t>사실상 </a:t>
            </a:r>
            <a:r>
              <a:rPr lang="ko-KR" altLang="en-US" sz="2300" b="1" dirty="0" err="1">
                <a:solidFill>
                  <a:srgbClr val="FF0000"/>
                </a:solidFill>
              </a:rPr>
              <a:t>원역사</a:t>
            </a:r>
            <a:r>
              <a:rPr lang="en-US" altLang="ko-KR" sz="2300" b="1" dirty="0">
                <a:solidFill>
                  <a:srgbClr val="FF0000"/>
                </a:solidFill>
              </a:rPr>
              <a:t>(</a:t>
            </a:r>
            <a:r>
              <a:rPr lang="ko-KR" altLang="en-US" sz="2300" b="1" dirty="0" err="1">
                <a:solidFill>
                  <a:srgbClr val="FF0000"/>
                </a:solidFill>
              </a:rPr>
              <a:t>原歷史</a:t>
            </a:r>
            <a:r>
              <a:rPr lang="en-US" altLang="ko-KR" sz="2300" b="1" dirty="0">
                <a:solidFill>
                  <a:srgbClr val="FF0000"/>
                </a:solidFill>
              </a:rPr>
              <a:t>)</a:t>
            </a:r>
            <a:r>
              <a:rPr lang="ko-KR" altLang="en-US" sz="2300" b="1" dirty="0">
                <a:solidFill>
                  <a:srgbClr val="FF0000"/>
                </a:solidFill>
              </a:rPr>
              <a:t>에서 </a:t>
            </a:r>
            <a:r>
              <a:rPr lang="ko-KR" altLang="en-US" sz="2300" b="1" dirty="0" err="1">
                <a:solidFill>
                  <a:srgbClr val="FF0000"/>
                </a:solidFill>
              </a:rPr>
              <a:t>족장사</a:t>
            </a:r>
            <a:r>
              <a:rPr lang="en-US" altLang="ko-KR" sz="2300" b="1" dirty="0">
                <a:solidFill>
                  <a:srgbClr val="FF0000"/>
                </a:solidFill>
              </a:rPr>
              <a:t>(</a:t>
            </a:r>
            <a:r>
              <a:rPr lang="ko-KR" altLang="en-US" sz="2300" b="1" dirty="0" err="1">
                <a:solidFill>
                  <a:srgbClr val="FF0000"/>
                </a:solidFill>
              </a:rPr>
              <a:t>族長史</a:t>
            </a:r>
            <a:r>
              <a:rPr lang="en-US" altLang="ko-KR" sz="2300" b="1" dirty="0">
                <a:solidFill>
                  <a:srgbClr val="FF0000"/>
                </a:solidFill>
              </a:rPr>
              <a:t>) </a:t>
            </a:r>
            <a:r>
              <a:rPr lang="ko-KR" altLang="en-US" sz="2300" b="1" dirty="0">
                <a:solidFill>
                  <a:srgbClr val="FF0000"/>
                </a:solidFill>
              </a:rPr>
              <a:t>로 넘어가는 중간에 위치</a:t>
            </a:r>
          </a:p>
          <a:p>
            <a:pPr marL="0" indent="0" fontAlgn="base" latinLnBrk="0">
              <a:buNone/>
            </a:pPr>
            <a:r>
              <a:rPr lang="ko-KR" altLang="en-US" sz="2300" b="1" dirty="0"/>
              <a:t>⑥ </a:t>
            </a:r>
            <a:r>
              <a:rPr lang="ko-KR" altLang="en-US" sz="2300" b="1" dirty="0">
                <a:solidFill>
                  <a:srgbClr val="FF0000"/>
                </a:solidFill>
              </a:rPr>
              <a:t>창조에서부터 시작된 태고의 역사를 마감하고</a:t>
            </a:r>
            <a:r>
              <a:rPr lang="en-US" altLang="ko-KR" sz="2300" b="1" dirty="0">
                <a:solidFill>
                  <a:srgbClr val="FF0000"/>
                </a:solidFill>
              </a:rPr>
              <a:t>, </a:t>
            </a:r>
            <a:r>
              <a:rPr lang="ko-KR" altLang="en-US" sz="2300" b="1" dirty="0">
                <a:solidFill>
                  <a:srgbClr val="FF0000"/>
                </a:solidFill>
              </a:rPr>
              <a:t>아브라함부터 시작되는 이스라엘 역사를 준비하는 기능</a:t>
            </a:r>
          </a:p>
          <a:p>
            <a:pPr marL="0" indent="0" fontAlgn="base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514350" indent="-514350" fontAlgn="base">
              <a:buFont typeface="+mj-ea"/>
              <a:buAutoNum type="circleNumDbPlain"/>
            </a:pPr>
            <a:endParaRPr lang="ko-KR" altLang="en-US" sz="2400" dirty="0"/>
          </a:p>
          <a:p>
            <a:pPr marL="514350" indent="-51435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본문 주석 </a:t>
            </a:r>
            <a:r>
              <a:rPr lang="en-US" altLang="ko-KR" b="1" dirty="0" smtClean="0"/>
              <a:t>– </a:t>
            </a:r>
            <a:r>
              <a:rPr lang="ko-KR" altLang="en-US" sz="3000" b="1" dirty="0" smtClean="0"/>
              <a:t>바벨탑 사건</a:t>
            </a:r>
            <a:r>
              <a:rPr lang="en-US" altLang="ko-KR" sz="3000" b="1" dirty="0" smtClean="0"/>
              <a:t>(11:1-9)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rgbClr val="0070C0"/>
                </a:solidFill>
              </a:rPr>
              <a:t>1)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도시와 탑을 쌓는 인간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(11:1-4)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1. </a:t>
            </a:r>
            <a:r>
              <a:rPr lang="ko-KR" altLang="en-US" sz="1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온 땅의 </a:t>
            </a:r>
            <a:r>
              <a:rPr lang="ko-KR" altLang="en-US" sz="1800" dirty="0" err="1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구음이</a:t>
            </a:r>
            <a:r>
              <a:rPr lang="ko-KR" altLang="en-US" sz="1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800" dirty="0" err="1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하나이요</a:t>
            </a:r>
            <a:r>
              <a:rPr lang="ko-KR" altLang="en-US" sz="18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800" dirty="0" smtClean="0"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언어</a:t>
            </a:r>
            <a:r>
              <a:rPr lang="ko-KR" altLang="en-US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가 하나이었더라</a:t>
            </a:r>
            <a:endParaRPr lang="en-US" altLang="ko-KR" sz="12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1400" b="1" baseline="30000" dirty="0" smtClean="0">
                <a:solidFill>
                  <a:srgbClr val="417CBE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           </a:t>
            </a:r>
            <a:r>
              <a:rPr lang="he-IL" altLang="ko-KR" sz="1400" b="1" baseline="30000" dirty="0" smtClean="0">
                <a:solidFill>
                  <a:srgbClr val="7030A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he-IL" altLang="ko-KR" sz="1800" dirty="0">
                <a:solidFill>
                  <a:srgbClr val="7030A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ו</a:t>
            </a:r>
            <a:r>
              <a:rPr lang="he-IL" altLang="ko-KR" sz="2400" dirty="0">
                <a:solidFill>
                  <a:srgbClr val="7030A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ַֽיְהִי </a:t>
            </a:r>
            <a:r>
              <a:rPr lang="he-IL" altLang="ko-KR" sz="2400" dirty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כָל־הָאָרֶץ </a:t>
            </a:r>
            <a:r>
              <a:rPr lang="he-IL" altLang="ko-KR" sz="2400" dirty="0">
                <a:solidFill>
                  <a:srgbClr val="00B05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שָׂפָה</a:t>
            </a:r>
            <a:r>
              <a:rPr lang="he-IL" altLang="ko-KR" sz="2400" dirty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אֶחָת </a:t>
            </a:r>
            <a:r>
              <a:rPr lang="he-IL" altLang="ko-KR" sz="2400" dirty="0">
                <a:solidFill>
                  <a:srgbClr val="FFC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וּדְבָרִים</a:t>
            </a:r>
            <a:r>
              <a:rPr lang="he-IL" altLang="ko-KR" sz="2400" dirty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אֲחָדִֽים׃</a:t>
            </a:r>
          </a:p>
          <a:p>
            <a:pPr marL="0" indent="0" fontAlgn="base">
              <a:buNone/>
            </a:pPr>
            <a:r>
              <a:rPr lang="ko-KR" altLang="en-US" sz="1600" dirty="0" smtClean="0"/>
              <a:t>                                                </a:t>
            </a:r>
            <a:endParaRPr lang="en-US" altLang="ko-KR" sz="1600" dirty="0" smtClean="0"/>
          </a:p>
          <a:p>
            <a:pPr fontAlgn="base">
              <a:buFont typeface="Wingdings" panose="05000000000000000000" pitchFamily="2" charset="2"/>
              <a:buChar char="Ø"/>
            </a:pPr>
            <a:endParaRPr lang="en-US" altLang="ko-KR" sz="1600" u="sng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             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> 9</a:t>
            </a:r>
            <a:r>
              <a:rPr lang="ko-KR" altLang="en-US" sz="1600" u="sng" dirty="0" smtClean="0">
                <a:solidFill>
                  <a:srgbClr val="FF0000"/>
                </a:solidFill>
              </a:rPr>
              <a:t>절 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>“</a:t>
            </a:r>
            <a:r>
              <a:rPr lang="ko-KR" altLang="en-US" sz="1600" u="sng" dirty="0" smtClean="0">
                <a:solidFill>
                  <a:srgbClr val="FF0000"/>
                </a:solidFill>
              </a:rPr>
              <a:t>온 땅의 언어를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>” =&gt; </a:t>
            </a:r>
            <a:r>
              <a:rPr lang="ko-KR" altLang="en-US" sz="1600" u="sng" dirty="0" smtClean="0">
                <a:solidFill>
                  <a:srgbClr val="FF0000"/>
                </a:solidFill>
              </a:rPr>
              <a:t>언어의 단일성에 대한 중요한 주제</a:t>
            </a:r>
            <a:endParaRPr lang="en-US" altLang="ko-KR" sz="1600" u="sng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2. </a:t>
            </a:r>
            <a:r>
              <a:rPr lang="ko-KR" altLang="en-US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이에 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그들이 동방으로 옮기다가 </a:t>
            </a:r>
            <a:r>
              <a:rPr lang="ko-KR" altLang="en-US" sz="1800" u="sng" dirty="0" err="1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시날</a:t>
            </a:r>
            <a:r>
              <a:rPr lang="ko-KR" altLang="en-US" sz="1800" u="sng" dirty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평지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를 만나 </a:t>
            </a:r>
            <a:r>
              <a:rPr lang="ko-KR" altLang="en-US" sz="1800" u="sng" dirty="0" smtClean="0"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거기</a:t>
            </a:r>
            <a:r>
              <a:rPr lang="ko-KR" altLang="en-US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거하고</a:t>
            </a:r>
            <a:endParaRPr lang="en-US" altLang="ko-KR" sz="1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j-ea"/>
                <a:ea typeface="+mj-ea"/>
              </a:rPr>
              <a:t>과거에서 현재로 바뀜</a:t>
            </a:r>
            <a:endParaRPr lang="en-US" altLang="ko-KR" sz="1600" dirty="0" smtClean="0">
              <a:latin typeface="+mj-ea"/>
              <a:ea typeface="+mj-ea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j-ea"/>
                <a:ea typeface="+mj-ea"/>
              </a:rPr>
              <a:t>인류는 동방으로부터</a:t>
            </a:r>
            <a:r>
              <a:rPr lang="en-US" altLang="ko-KR" sz="1600" b="1" dirty="0" smtClean="0">
                <a:latin typeface="+mj-ea"/>
                <a:ea typeface="+mj-ea"/>
              </a:rPr>
              <a:t>(</a:t>
            </a:r>
            <a:r>
              <a:rPr lang="he-IL" altLang="ko-KR" sz="1600" b="1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מִקֶּדֶם</a:t>
            </a:r>
            <a:r>
              <a:rPr lang="en-US" altLang="ko-KR" sz="16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) </a:t>
            </a:r>
            <a:r>
              <a:rPr lang="ko-KR" altLang="en-US" sz="1600" dirty="0" smtClean="0">
                <a:solidFill>
                  <a:srgbClr val="080000"/>
                </a:solidFill>
                <a:latin typeface="+mn-ea"/>
                <a:cs typeface="Cardo" panose="02020600000000000000" pitchFamily="18" charset="-79"/>
              </a:rPr>
              <a:t>이주하다 </a:t>
            </a:r>
            <a:r>
              <a:rPr lang="ko-KR" altLang="en-US" sz="1600" dirty="0" smtClean="0">
                <a:latin typeface="+mn-ea"/>
              </a:rPr>
              <a:t>정착하기 </a:t>
            </a:r>
            <a:r>
              <a:rPr lang="ko-KR" altLang="en-US" sz="1600" dirty="0" smtClean="0">
                <a:latin typeface="+mj-ea"/>
                <a:ea typeface="+mj-ea"/>
              </a:rPr>
              <a:t>좋은 </a:t>
            </a:r>
            <a:r>
              <a:rPr lang="ko-KR" altLang="en-US" sz="1600" dirty="0" err="1" smtClean="0">
                <a:latin typeface="+mj-ea"/>
                <a:ea typeface="+mj-ea"/>
              </a:rPr>
              <a:t>대평지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= ‘</a:t>
            </a:r>
            <a:r>
              <a:rPr lang="ko-KR" altLang="en-US" sz="1600" dirty="0" err="1" smtClean="0">
                <a:latin typeface="+mj-ea"/>
                <a:ea typeface="+mj-ea"/>
              </a:rPr>
              <a:t>시날</a:t>
            </a:r>
            <a:r>
              <a:rPr lang="ko-KR" altLang="en-US" sz="1600" dirty="0" smtClean="0">
                <a:latin typeface="+mj-ea"/>
                <a:ea typeface="+mj-ea"/>
              </a:rPr>
              <a:t> 평지</a:t>
            </a:r>
            <a:r>
              <a:rPr lang="en-US" altLang="ko-KR" sz="1600" dirty="0" smtClean="0"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atin typeface="+mj-ea"/>
                <a:ea typeface="+mj-ea"/>
              </a:rPr>
              <a:t>는 </a:t>
            </a:r>
            <a:r>
              <a:rPr lang="ko-KR" altLang="en-US" sz="1600" dirty="0" err="1" smtClean="0">
                <a:latin typeface="+mj-ea"/>
                <a:ea typeface="+mj-ea"/>
              </a:rPr>
              <a:t>바벨론과</a:t>
            </a:r>
            <a:r>
              <a:rPr lang="ko-KR" altLang="en-US" sz="1600" dirty="0" smtClean="0">
                <a:latin typeface="+mj-ea"/>
                <a:ea typeface="+mj-ea"/>
              </a:rPr>
              <a:t> 밀접</a:t>
            </a:r>
            <a:endParaRPr lang="en-US" altLang="ko-KR" sz="1600" dirty="0" smtClean="0">
              <a:latin typeface="+mj-ea"/>
              <a:ea typeface="+mj-ea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j-ea"/>
                <a:ea typeface="+mj-ea"/>
              </a:rPr>
              <a:t>공통된 목표</a:t>
            </a:r>
            <a:r>
              <a:rPr lang="en-US" altLang="ko-KR" sz="1600" dirty="0" smtClean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거대한 성읍을 건설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웅장한 탑을 세우는 기념비적인 건축사업이 시작</a:t>
            </a:r>
            <a:r>
              <a:rPr lang="en-US" altLang="ko-KR" sz="1600" dirty="0" smtClean="0">
                <a:latin typeface="+mj-ea"/>
                <a:ea typeface="+mj-ea"/>
              </a:rPr>
              <a:t>(</a:t>
            </a:r>
            <a:r>
              <a:rPr lang="ko-KR" altLang="en-US" sz="1600" dirty="0" smtClean="0">
                <a:latin typeface="+mj-ea"/>
                <a:ea typeface="+mj-ea"/>
              </a:rPr>
              <a:t>인간이 새롭고 강한 문화적 힘을 소유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en-US" altLang="ko-KR" sz="1600" dirty="0">
              <a:latin typeface="+mj-ea"/>
              <a:ea typeface="+mj-ea"/>
            </a:endParaRPr>
          </a:p>
          <a:p>
            <a:pPr marL="0" indent="0" fontAlgn="base" latinLnBrk="0">
              <a:buNone/>
            </a:pPr>
            <a:r>
              <a:rPr lang="en-US" altLang="ko-KR" sz="2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서로 말하되 자</a:t>
            </a:r>
            <a:r>
              <a:rPr lang="en-US" altLang="ko-KR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벽돌을 만들어 견고히 굽자 하고 이에 </a:t>
            </a:r>
            <a:r>
              <a:rPr lang="ko-KR" altLang="en-US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벽돌로 돌을 대신하며 </a:t>
            </a:r>
            <a:r>
              <a:rPr lang="ko-KR" altLang="en-US" sz="180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역청으로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 진흙을 대신하고</a:t>
            </a:r>
          </a:p>
          <a:p>
            <a:pPr fontAlgn="base" latinLnBrk="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건축 </a:t>
            </a:r>
            <a:r>
              <a:rPr lang="ko-KR" altLang="en-US" sz="1600" dirty="0"/>
              <a:t>재료에 대한 </a:t>
            </a:r>
            <a:r>
              <a:rPr lang="ko-KR" altLang="en-US" sz="1600" dirty="0" smtClean="0"/>
              <a:t>설명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돌</a:t>
            </a:r>
            <a:r>
              <a:rPr lang="en-US" altLang="ko-KR" sz="1600" dirty="0" smtClean="0"/>
              <a:t>-&gt;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벽돌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진흙</a:t>
            </a:r>
            <a:r>
              <a:rPr lang="en-US" altLang="ko-KR" sz="1600" dirty="0" smtClean="0"/>
              <a:t>-&gt;</a:t>
            </a:r>
            <a:r>
              <a:rPr lang="ko-KR" altLang="en-US" sz="1600" smtClean="0"/>
              <a:t>역청</a:t>
            </a:r>
            <a:r>
              <a:rPr lang="en-US" altLang="ko-KR" sz="1600" smtClean="0"/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구운 벽돌 </a:t>
            </a:r>
            <a:r>
              <a:rPr lang="en-US" altLang="ko-KR" sz="1600" dirty="0">
                <a:solidFill>
                  <a:srgbClr val="FF0000"/>
                </a:solidFill>
              </a:rPr>
              <a:t>=&gt; </a:t>
            </a:r>
            <a:r>
              <a:rPr lang="ko-KR" altLang="en-US" sz="1600" dirty="0">
                <a:solidFill>
                  <a:srgbClr val="FF0000"/>
                </a:solidFill>
              </a:rPr>
              <a:t>새로운 문명의 탄생을 </a:t>
            </a:r>
            <a:r>
              <a:rPr lang="ko-KR" altLang="en-US" sz="1600" dirty="0" smtClean="0">
                <a:solidFill>
                  <a:srgbClr val="FF0000"/>
                </a:solidFill>
              </a:rPr>
              <a:t>의미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  <a:p>
            <a:pPr marL="0" indent="0" fontAlgn="base" latinLnBrk="0">
              <a:buNone/>
            </a:pPr>
            <a:r>
              <a:rPr lang="en-US" altLang="ko-KR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4. 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또 말하되 자</a:t>
            </a:r>
            <a:r>
              <a:rPr lang="en-US" altLang="ko-KR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성과 대를 쌓아 대 꼭대기를 하늘에 </a:t>
            </a:r>
            <a:r>
              <a:rPr lang="ko-KR" altLang="en-US" sz="180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닿게하여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우리 이름을 내고 </a:t>
            </a:r>
            <a:r>
              <a:rPr lang="ko-KR" altLang="en-US" sz="1800" dirty="0">
                <a:latin typeface="HY견명조" panose="02030600000101010101" pitchFamily="18" charset="-127"/>
                <a:ea typeface="HY견명조" panose="02030600000101010101" pitchFamily="18" charset="-127"/>
              </a:rPr>
              <a:t>온 지면에 흩어짐을 면하자 </a:t>
            </a:r>
            <a:r>
              <a:rPr lang="ko-KR" altLang="en-US" sz="1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하였더니 </a:t>
            </a:r>
            <a:endParaRPr lang="en-US" altLang="ko-KR" sz="1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fontAlgn="base" latinLnBrk="0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인간의 의도</a:t>
            </a:r>
            <a:r>
              <a:rPr lang="en-US" altLang="ko-KR" sz="1600" dirty="0" smtClean="0"/>
              <a:t>:‘</a:t>
            </a:r>
            <a:r>
              <a:rPr lang="ko-KR" altLang="en-US" sz="1600" dirty="0"/>
              <a:t>하늘에 닿게’ 건축물을 </a:t>
            </a:r>
            <a:r>
              <a:rPr lang="ko-KR" altLang="en-US" sz="1600" dirty="0" smtClean="0"/>
              <a:t>높게 </a:t>
            </a:r>
            <a:r>
              <a:rPr lang="ko-KR" altLang="en-US" sz="1600" dirty="0"/>
              <a:t>하여 자신의 이름을 내고 지면에 흩어짐을 </a:t>
            </a:r>
            <a:r>
              <a:rPr lang="ko-KR" altLang="en-US" sz="1600" dirty="0" smtClean="0"/>
              <a:t>면하고자 함</a:t>
            </a:r>
            <a:endParaRPr lang="en-US" altLang="ko-KR" sz="1600" dirty="0" smtClean="0"/>
          </a:p>
          <a:p>
            <a:pPr fontAlgn="base" latinLnBrk="0"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he-IL" altLang="ko-KR" sz="16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ו</a:t>
            </a:r>
            <a:r>
              <a:rPr lang="en-US" altLang="ko-KR" sz="16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he-IL" altLang="ko-KR" sz="16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ְנַֽעֲשֶׂה־לָּנוּ שֵׁם</a:t>
            </a:r>
            <a:r>
              <a:rPr lang="en-US" altLang="ko-KR" sz="1600" dirty="0" smtClean="0">
                <a:solidFill>
                  <a:srgbClr val="080000"/>
                </a:solidFill>
                <a:latin typeface="+mj-ea"/>
                <a:ea typeface="+mj-ea"/>
                <a:cs typeface="Cardo" panose="02020600000000000000" pitchFamily="18" charset="-79"/>
              </a:rPr>
              <a:t>(</a:t>
            </a:r>
            <a:r>
              <a:rPr lang="ko-KR" altLang="en-US" sz="1600" dirty="0" smtClean="0">
                <a:solidFill>
                  <a:srgbClr val="080000"/>
                </a:solidFill>
                <a:latin typeface="+mj-ea"/>
                <a:ea typeface="+mj-ea"/>
                <a:cs typeface="Cardo" panose="02020600000000000000" pitchFamily="18" charset="-79"/>
              </a:rPr>
              <a:t>우리의 이름을 내고</a:t>
            </a:r>
            <a:r>
              <a:rPr lang="en-US" altLang="ko-KR" sz="1600" dirty="0" smtClean="0">
                <a:solidFill>
                  <a:srgbClr val="080000"/>
                </a:solidFill>
                <a:latin typeface="+mj-ea"/>
                <a:ea typeface="+mj-ea"/>
                <a:cs typeface="Cardo" panose="02020600000000000000" pitchFamily="18" charset="-79"/>
              </a:rPr>
              <a:t>) –</a:t>
            </a:r>
            <a:r>
              <a:rPr lang="ko-KR" altLang="en-US" sz="1600" dirty="0" smtClean="0">
                <a:solidFill>
                  <a:srgbClr val="080000"/>
                </a:solidFill>
                <a:latin typeface="+mj-ea"/>
                <a:ea typeface="+mj-ea"/>
                <a:cs typeface="Cardo" panose="02020600000000000000" pitchFamily="18" charset="-79"/>
              </a:rPr>
              <a:t>우리가 스스로 우리를 위해 이름을 만들자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indent="0" fontAlgn="base">
              <a:buNone/>
            </a:pPr>
            <a:endParaRPr lang="ko-KR" altLang="en-US" sz="2400" dirty="0" smtClean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771800" y="234888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979712" y="2506689"/>
            <a:ext cx="252028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rgbClr val="00B050"/>
                </a:solidFill>
              </a:rPr>
              <a:t>‘</a:t>
            </a:r>
            <a:r>
              <a:rPr lang="ko-KR" altLang="en-US" sz="1400" dirty="0" err="1">
                <a:solidFill>
                  <a:srgbClr val="00B050"/>
                </a:solidFill>
              </a:rPr>
              <a:t>사파</a:t>
            </a:r>
            <a:r>
              <a:rPr lang="ko-KR" altLang="en-US" sz="1400" dirty="0">
                <a:solidFill>
                  <a:srgbClr val="00B050"/>
                </a:solidFill>
              </a:rPr>
              <a:t>’ </a:t>
            </a:r>
            <a:r>
              <a:rPr lang="en-US" altLang="ko-KR" sz="1400" dirty="0"/>
              <a:t>-  </a:t>
            </a:r>
            <a:r>
              <a:rPr lang="en-US" altLang="ko-KR" sz="1400" dirty="0" err="1"/>
              <a:t>laguge</a:t>
            </a:r>
            <a:r>
              <a:rPr lang="en-US" altLang="ko-KR" sz="1400" dirty="0"/>
              <a:t>(</a:t>
            </a:r>
            <a:r>
              <a:rPr lang="ko-KR" altLang="en-US" sz="1400" dirty="0" err="1"/>
              <a:t>구음</a:t>
            </a:r>
            <a:r>
              <a:rPr lang="en-US" altLang="ko-KR" sz="1400" dirty="0"/>
              <a:t>) : </a:t>
            </a:r>
            <a:r>
              <a:rPr lang="ko-KR" altLang="en-US" sz="1400" dirty="0"/>
              <a:t>입술</a:t>
            </a:r>
            <a:endParaRPr lang="en-US" altLang="ko-KR" sz="1400" dirty="0"/>
          </a:p>
          <a:p>
            <a:pPr algn="ctr"/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4885793" y="2419671"/>
            <a:ext cx="3456384" cy="4881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ko-KR" sz="1400" dirty="0"/>
              <a:t>‘</a:t>
            </a:r>
            <a:r>
              <a:rPr lang="en-US" altLang="ko-KR" sz="1400" dirty="0" err="1"/>
              <a:t>와예히</a:t>
            </a:r>
            <a:r>
              <a:rPr lang="en-US" altLang="ko-KR" sz="1400" dirty="0"/>
              <a:t>’- and </a:t>
            </a:r>
            <a:r>
              <a:rPr lang="en-US" altLang="ko-KR" sz="1400" dirty="0" smtClean="0"/>
              <a:t>have</a:t>
            </a:r>
          </a:p>
          <a:p>
            <a:pPr algn="just"/>
            <a:r>
              <a:rPr lang="en-US" altLang="ko-KR" sz="1400" dirty="0" smtClean="0"/>
              <a:t> </a:t>
            </a:r>
            <a:r>
              <a:rPr lang="en-US" altLang="ko-KR" sz="1400" dirty="0" err="1"/>
              <a:t>인간이</a:t>
            </a:r>
            <a:r>
              <a:rPr lang="en-US" altLang="ko-KR" sz="1400" dirty="0"/>
              <a:t> </a:t>
            </a:r>
            <a:r>
              <a:rPr lang="en-US" altLang="ko-KR" sz="1400" dirty="0" err="1"/>
              <a:t>기억해</a:t>
            </a:r>
            <a:r>
              <a:rPr lang="en-US" altLang="ko-KR" sz="1400" dirty="0"/>
              <a:t> 낼 수 </a:t>
            </a:r>
            <a:r>
              <a:rPr lang="en-US" altLang="ko-KR" sz="1400" dirty="0" err="1"/>
              <a:t>없는</a:t>
            </a:r>
            <a:r>
              <a:rPr lang="en-US" altLang="ko-KR" sz="1400" dirty="0"/>
              <a:t> 먼 </a:t>
            </a:r>
            <a:r>
              <a:rPr lang="en-US" altLang="ko-KR" sz="1400" dirty="0" err="1"/>
              <a:t>과거</a:t>
            </a:r>
            <a:r>
              <a:rPr lang="en-US" altLang="ko-KR" sz="1400" dirty="0"/>
              <a:t> 의 </a:t>
            </a:r>
            <a:r>
              <a:rPr lang="en-US" altLang="ko-KR" sz="1400" dirty="0" err="1" smtClean="0"/>
              <a:t>경험</a:t>
            </a:r>
            <a:endParaRPr lang="en-US" altLang="ko-KR" sz="1400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499992" y="234888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107504" y="2558919"/>
            <a:ext cx="1656184" cy="29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드바림</a:t>
            </a:r>
            <a:r>
              <a:rPr lang="en-US" altLang="ko-KR" sz="12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sz="1200" b="1" dirty="0" smtClean="0"/>
              <a:t>말씀</a:t>
            </a:r>
            <a:r>
              <a:rPr lang="en-US" altLang="ko-KR" sz="1200" b="1" dirty="0" smtClean="0"/>
              <a:t>,</a:t>
            </a:r>
            <a:r>
              <a:rPr lang="ko-KR" altLang="en-US" sz="1200" b="1" dirty="0" smtClean="0"/>
              <a:t>어휘</a:t>
            </a:r>
            <a:endParaRPr lang="ko-KR" altLang="en-US" sz="1200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1403648" y="234888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1967" y="332656"/>
            <a:ext cx="8686800" cy="841248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본문 주석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+mj-lt"/>
                <a:ea typeface="HY견명조" panose="02030600000101010101" pitchFamily="18" charset="-127"/>
              </a:rPr>
              <a:t>※ </a:t>
            </a:r>
            <a:r>
              <a:rPr lang="ko-KR" altLang="en-US" sz="2400" dirty="0" smtClean="0">
                <a:solidFill>
                  <a:srgbClr val="7030A0"/>
                </a:solidFill>
                <a:latin typeface="+mj-lt"/>
                <a:ea typeface="HY견명조" panose="02030600000101010101" pitchFamily="18" charset="-127"/>
              </a:rPr>
              <a:t>학자들은 바벨 탑 사건에 대한 보도에서 고대 설화의 재료를 파악하려고 노력</a:t>
            </a:r>
            <a:endParaRPr lang="en-US" altLang="ko-KR" sz="2400" dirty="0" smtClean="0">
              <a:solidFill>
                <a:srgbClr val="7030A0"/>
              </a:solidFill>
              <a:latin typeface="+mj-lt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* </a:t>
            </a:r>
            <a:r>
              <a:rPr lang="ko-KR" altLang="en-US" sz="2000" dirty="0" err="1">
                <a:solidFill>
                  <a:srgbClr val="FF0000"/>
                </a:solidFill>
              </a:rPr>
              <a:t>궁켈</a:t>
            </a:r>
            <a:r>
              <a:rPr lang="en-US" altLang="ko-KR" sz="2000" dirty="0">
                <a:solidFill>
                  <a:srgbClr val="FF0000"/>
                </a:solidFill>
              </a:rPr>
              <a:t>(</a:t>
            </a:r>
            <a:r>
              <a:rPr lang="en-US" altLang="ko-KR" sz="2000" dirty="0" err="1">
                <a:solidFill>
                  <a:srgbClr val="FF0000"/>
                </a:solidFill>
              </a:rPr>
              <a:t>H.Gunkel</a:t>
            </a:r>
            <a:r>
              <a:rPr lang="en-US" altLang="ko-KR" sz="2000" dirty="0">
                <a:solidFill>
                  <a:srgbClr val="FF0000"/>
                </a:solidFill>
              </a:rPr>
              <a:t>)  </a:t>
            </a:r>
            <a:r>
              <a:rPr lang="en-US" altLang="ko-KR" sz="2000" dirty="0" smtClean="0">
                <a:solidFill>
                  <a:srgbClr val="FF0000"/>
                </a:solidFill>
              </a:rPr>
              <a:t>- 2</a:t>
            </a:r>
            <a:r>
              <a:rPr lang="ko-KR" altLang="en-US" sz="2000" dirty="0" smtClean="0">
                <a:solidFill>
                  <a:srgbClr val="FF0000"/>
                </a:solidFill>
              </a:rPr>
              <a:t>가지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</a:rPr>
              <a:t>설화 결합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solidFill>
                  <a:srgbClr val="7030A0"/>
                </a:solidFill>
              </a:rPr>
              <a:t>탑</a:t>
            </a:r>
            <a:r>
              <a:rPr lang="en-US" altLang="ko-KR" sz="2000" dirty="0" smtClean="0">
                <a:solidFill>
                  <a:srgbClr val="7030A0"/>
                </a:solidFill>
              </a:rPr>
              <a:t>(</a:t>
            </a:r>
            <a:r>
              <a:rPr lang="ko-KR" altLang="en-US" sz="2000" dirty="0" smtClean="0">
                <a:solidFill>
                  <a:srgbClr val="7030A0"/>
                </a:solidFill>
              </a:rPr>
              <a:t>대</a:t>
            </a:r>
            <a:r>
              <a:rPr lang="en-US" altLang="ko-KR" sz="2000" dirty="0" smtClean="0">
                <a:solidFill>
                  <a:srgbClr val="7030A0"/>
                </a:solidFill>
              </a:rPr>
              <a:t>)</a:t>
            </a:r>
            <a:r>
              <a:rPr lang="ko-KR" altLang="en-US" sz="2000" dirty="0" smtClean="0">
                <a:solidFill>
                  <a:srgbClr val="7030A0"/>
                </a:solidFill>
              </a:rPr>
              <a:t>의 건립 설화</a:t>
            </a:r>
            <a:endParaRPr lang="en-US" altLang="ko-KR" sz="20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solidFill>
                  <a:srgbClr val="7030A0"/>
                </a:solidFill>
              </a:rPr>
              <a:t>도시</a:t>
            </a:r>
            <a:r>
              <a:rPr lang="en-US" altLang="ko-KR" sz="2000" dirty="0" smtClean="0">
                <a:solidFill>
                  <a:srgbClr val="7030A0"/>
                </a:solidFill>
              </a:rPr>
              <a:t>(</a:t>
            </a:r>
            <a:r>
              <a:rPr lang="ko-KR" altLang="en-US" sz="2000" dirty="0" smtClean="0">
                <a:solidFill>
                  <a:srgbClr val="7030A0"/>
                </a:solidFill>
              </a:rPr>
              <a:t>성</a:t>
            </a:r>
            <a:r>
              <a:rPr lang="en-US" altLang="ko-KR" sz="2000" dirty="0" smtClean="0">
                <a:solidFill>
                  <a:srgbClr val="7030A0"/>
                </a:solidFill>
              </a:rPr>
              <a:t>) </a:t>
            </a:r>
            <a:r>
              <a:rPr lang="ko-KR" altLang="en-US" sz="2000" dirty="0" smtClean="0">
                <a:solidFill>
                  <a:srgbClr val="7030A0"/>
                </a:solidFill>
              </a:rPr>
              <a:t>건립 설화</a:t>
            </a:r>
            <a:endParaRPr lang="ko-KR" alt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63616" cy="514116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※</a:t>
            </a:r>
            <a:r>
              <a:rPr lang="ko-KR" altLang="en-US" sz="2400" dirty="0" smtClean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바벨탑 이야기가 메소포타미아 지역에 있는 고대 </a:t>
            </a:r>
            <a:r>
              <a:rPr lang="ko-KR" altLang="en-US" sz="2400" dirty="0" err="1" smtClean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바벨론과</a:t>
            </a:r>
            <a:r>
              <a:rPr lang="ko-KR" altLang="en-US" sz="2400" dirty="0" smtClean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관련이 있다는 증거</a:t>
            </a:r>
            <a:endParaRPr lang="en-US" altLang="ko-KR" sz="2400" dirty="0" smtClean="0">
              <a:solidFill>
                <a:srgbClr val="00B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err="1" smtClean="0">
                <a:latin typeface="+mj-ea"/>
                <a:ea typeface="+mj-ea"/>
              </a:rPr>
              <a:t>시날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en-US" altLang="ko-KR" sz="2000" dirty="0" err="1" smtClean="0">
                <a:latin typeface="+mj-ea"/>
                <a:ea typeface="+mj-ea"/>
              </a:rPr>
              <a:t>shinar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평지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+mj-ea"/>
                <a:ea typeface="+mj-ea"/>
              </a:rPr>
              <a:t>벽돌과 </a:t>
            </a:r>
            <a:r>
              <a:rPr lang="ko-KR" altLang="en-US" sz="2000" dirty="0" err="1" smtClean="0">
                <a:latin typeface="+mj-ea"/>
                <a:ea typeface="+mj-ea"/>
              </a:rPr>
              <a:t>역청</a:t>
            </a:r>
            <a:r>
              <a:rPr lang="en-US" altLang="ko-KR" sz="2000" dirty="0" smtClean="0">
                <a:latin typeface="+mj-ea"/>
                <a:ea typeface="+mj-ea"/>
              </a:rPr>
              <a:t>(3</a:t>
            </a:r>
            <a:r>
              <a:rPr lang="ko-KR" altLang="en-US" sz="2000" dirty="0" smtClean="0">
                <a:latin typeface="+mj-ea"/>
                <a:ea typeface="+mj-ea"/>
              </a:rPr>
              <a:t>절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+mj-ea"/>
                <a:ea typeface="+mj-ea"/>
              </a:rPr>
              <a:t>성의 이름</a:t>
            </a:r>
            <a:r>
              <a:rPr lang="en-US" altLang="ko-KR" sz="2000" dirty="0" smtClean="0">
                <a:latin typeface="+mj-ea"/>
                <a:ea typeface="+mj-ea"/>
              </a:rPr>
              <a:t>-</a:t>
            </a:r>
            <a:r>
              <a:rPr lang="ko-KR" altLang="en-US" sz="2000" dirty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en-US" altLang="ko-KR" sz="20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‘</a:t>
            </a:r>
            <a:r>
              <a:rPr lang="ko-KR" altLang="en-US" sz="20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바벨</a:t>
            </a:r>
            <a:r>
              <a:rPr lang="en-US" altLang="ko-KR" sz="20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(</a:t>
            </a:r>
            <a:r>
              <a:rPr lang="en-US" altLang="ko-KR" sz="2000" dirty="0" smtClean="0"/>
              <a:t> </a:t>
            </a:r>
            <a:r>
              <a:rPr lang="he-IL" altLang="ko-KR" sz="20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בָּבֶל</a:t>
            </a:r>
            <a:r>
              <a:rPr lang="en-US" altLang="ko-KR" sz="2000" dirty="0" smtClean="0">
                <a:solidFill>
                  <a:srgbClr val="08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신의문</a:t>
            </a:r>
            <a:r>
              <a:rPr lang="en-US" altLang="ko-KR" sz="2000" dirty="0" smtClean="0">
                <a:latin typeface="+mj-ea"/>
                <a:ea typeface="+mj-ea"/>
              </a:rPr>
              <a:t>)’</a:t>
            </a:r>
            <a:r>
              <a:rPr lang="ko-KR" altLang="en-US" sz="2000" dirty="0" smtClean="0">
                <a:latin typeface="+mj-ea"/>
                <a:ea typeface="+mj-ea"/>
              </a:rPr>
              <a:t>불림</a:t>
            </a:r>
            <a:endParaRPr lang="en-US" altLang="ko-KR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-&gt; </a:t>
            </a:r>
            <a:r>
              <a:rPr lang="ko-KR" altLang="en-US" sz="2000" dirty="0" err="1" smtClean="0">
                <a:latin typeface="+mj-ea"/>
                <a:ea typeface="+mj-ea"/>
              </a:rPr>
              <a:t>바벨론과</a:t>
            </a:r>
            <a:r>
              <a:rPr lang="ko-KR" altLang="en-US" sz="2000" dirty="0" smtClean="0">
                <a:latin typeface="+mj-ea"/>
                <a:ea typeface="+mj-ea"/>
              </a:rPr>
              <a:t> 관련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3816424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519267" y="6191542"/>
            <a:ext cx="3672408" cy="43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ko-KR" altLang="en-US" sz="1600" kern="0" dirty="0" smtClean="0">
                <a:solidFill>
                  <a:srgbClr val="FF0000"/>
                </a:solidFill>
                <a:latin typeface="돋움"/>
              </a:rPr>
              <a:t>   메소포타미아 </a:t>
            </a:r>
            <a:r>
              <a:rPr lang="en-US" altLang="ko-KR" sz="1600" kern="0" dirty="0" smtClean="0">
                <a:solidFill>
                  <a:srgbClr val="FF0000"/>
                </a:solidFill>
                <a:latin typeface="돋움"/>
              </a:rPr>
              <a:t>: </a:t>
            </a:r>
            <a:r>
              <a:rPr lang="ko-KR" altLang="en-US" sz="1600" kern="0" dirty="0" err="1" smtClean="0">
                <a:solidFill>
                  <a:srgbClr val="FF0000"/>
                </a:solidFill>
                <a:latin typeface="돋움"/>
              </a:rPr>
              <a:t>지구라트</a:t>
            </a:r>
            <a:r>
              <a:rPr lang="en-US" altLang="ko-KR" sz="1600" kern="0" dirty="0" smtClean="0">
                <a:solidFill>
                  <a:srgbClr val="FF0000"/>
                </a:solidFill>
                <a:latin typeface="돋움"/>
              </a:rPr>
              <a:t>(ziggurat) </a:t>
            </a:r>
            <a:endParaRPr lang="en-US" altLang="ko-KR" sz="1600" kern="0" spc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37112"/>
            <a:ext cx="453650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본문 주석</a:t>
            </a:r>
            <a:r>
              <a:rPr lang="en-US" altLang="ko-KR" b="1" dirty="0" smtClean="0"/>
              <a:t>-   </a:t>
            </a:r>
            <a:r>
              <a:rPr lang="en-US" altLang="ko-KR" sz="2700" b="1" dirty="0" smtClean="0">
                <a:solidFill>
                  <a:srgbClr val="0070C0"/>
                </a:solidFill>
              </a:rPr>
              <a:t>2) </a:t>
            </a:r>
            <a:r>
              <a:rPr lang="ko-KR" altLang="en-US" sz="2700" b="1" dirty="0" smtClean="0">
                <a:solidFill>
                  <a:srgbClr val="0070C0"/>
                </a:solidFill>
              </a:rPr>
              <a:t>인간의 행동에 대한 하나님의 반응</a:t>
            </a:r>
            <a:r>
              <a:rPr lang="en-US" altLang="ko-KR" sz="2700" b="1" dirty="0" smtClean="0">
                <a:solidFill>
                  <a:srgbClr val="0070C0"/>
                </a:solidFill>
              </a:rPr>
              <a:t>(11:5-9)</a:t>
            </a:r>
            <a:r>
              <a:rPr lang="en-US" altLang="ko-KR" b="1" dirty="0" smtClean="0">
                <a:solidFill>
                  <a:srgbClr val="0070C0"/>
                </a:solidFill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</a:rPr>
            </a:b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51176" cy="4724400"/>
          </a:xfrm>
        </p:spPr>
        <p:txBody>
          <a:bodyPr>
            <a:noAutofit/>
          </a:bodyPr>
          <a:lstStyle/>
          <a:p>
            <a:pPr marL="0" indent="0" fontAlgn="base" latinLnBrk="0">
              <a:buNone/>
            </a:pPr>
            <a:r>
              <a:rPr lang="en-US" altLang="ko-KR" sz="1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r>
              <a:rPr lang="ko-KR" altLang="en-US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여호와께서 인생들의 쌓는 성과 대를 보시려고 </a:t>
            </a:r>
            <a:r>
              <a:rPr lang="ko-KR" altLang="en-US" sz="1600" u="sng" dirty="0" err="1">
                <a:solidFill>
                  <a:srgbClr val="00B0F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강림하셨더라</a:t>
            </a:r>
            <a:r>
              <a:rPr lang="ko-KR" altLang="en-US" sz="1600" u="sng" dirty="0">
                <a:solidFill>
                  <a:srgbClr val="00B0F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</a:p>
          <a:p>
            <a:pPr marL="0" indent="0" fontAlgn="base" latinLnBrk="0">
              <a:buNone/>
            </a:pPr>
            <a:r>
              <a:rPr lang="en-US" altLang="ko-KR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6. </a:t>
            </a:r>
            <a:r>
              <a:rPr lang="ko-KR" altLang="en-US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여호와께서 가라사대 이 무리가 한 족속이요 언어도 하나이므로 이같이 시작하였으니 이후로는 그 경영하는 일을 금지할 수 없으리로다 </a:t>
            </a:r>
            <a:endParaRPr lang="en-US" altLang="ko-KR" sz="16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 latinLnBrk="0">
              <a:buNone/>
            </a:pPr>
            <a:endParaRPr lang="en-US" altLang="ko-KR" sz="1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 latinLnBrk="0">
              <a:buNone/>
            </a:pPr>
            <a:endParaRPr lang="ko-KR" altLang="en-US" sz="1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 latinLnBrk="0">
              <a:buNone/>
            </a:pPr>
            <a:r>
              <a:rPr lang="en-US" altLang="ko-KR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7. </a:t>
            </a:r>
            <a:r>
              <a:rPr lang="ko-KR" altLang="en-US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자</a:t>
            </a:r>
            <a:r>
              <a:rPr lang="en-US" altLang="ko-KR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우리가 내려가서 </a:t>
            </a:r>
            <a:r>
              <a:rPr lang="ko-KR" altLang="en-US" sz="1600" u="sng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거기서</a:t>
            </a:r>
            <a:r>
              <a:rPr lang="ko-KR" altLang="en-US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 그들의 </a:t>
            </a:r>
            <a:r>
              <a:rPr lang="ko-KR" altLang="en-US" sz="160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언어를 </a:t>
            </a:r>
            <a:r>
              <a:rPr lang="ko-KR" altLang="en-US" sz="1600" dirty="0" err="1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혼잡케</a:t>
            </a:r>
            <a:r>
              <a:rPr lang="ko-KR" altLang="en-US" sz="160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하여 그들로 서로 알아듣지 못하게 하자 하시고 </a:t>
            </a:r>
          </a:p>
          <a:p>
            <a:pPr marL="0" indent="0" fontAlgn="base" latinLnBrk="0">
              <a:buNone/>
            </a:pPr>
            <a:r>
              <a:rPr lang="en-US" altLang="ko-KR" sz="1600" dirty="0">
                <a:solidFill>
                  <a:srgbClr val="7030A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8. </a:t>
            </a:r>
            <a:r>
              <a:rPr lang="ko-KR" altLang="en-US" sz="1600" dirty="0">
                <a:solidFill>
                  <a:srgbClr val="7030A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여호와께서 </a:t>
            </a:r>
            <a:r>
              <a:rPr lang="ko-KR" altLang="en-US" sz="1600" u="sng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거기서</a:t>
            </a:r>
            <a:r>
              <a:rPr lang="ko-KR" altLang="en-US" sz="1600" dirty="0">
                <a:solidFill>
                  <a:srgbClr val="7030A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그들을 온 지면에 </a:t>
            </a:r>
            <a:r>
              <a:rPr lang="ko-KR" altLang="en-US" sz="1600" u="sng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흩으신고로</a:t>
            </a:r>
            <a:r>
              <a:rPr lang="ko-KR" altLang="en-US" sz="1600" dirty="0">
                <a:solidFill>
                  <a:srgbClr val="7030A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그들이 성 쌓기를 그쳤더라 </a:t>
            </a:r>
            <a:endParaRPr lang="en-US" altLang="ko-KR" sz="1600" dirty="0">
              <a:solidFill>
                <a:srgbClr val="7030A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 latinLnBrk="0">
              <a:buNone/>
            </a:pPr>
            <a:r>
              <a:rPr lang="en-US" altLang="ko-KR" sz="16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9 .</a:t>
            </a:r>
            <a:r>
              <a:rPr lang="ko-KR" altLang="en-US" sz="16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그러므로 그 이름을 바벨이라 하니 이는 여호와께서 거기서 온 땅의 언어를 </a:t>
            </a:r>
            <a:r>
              <a:rPr lang="ko-KR" altLang="en-US" sz="1600" dirty="0" err="1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혼잡케</a:t>
            </a:r>
            <a:r>
              <a:rPr lang="ko-KR" altLang="en-US" sz="1600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하셨음이라 여호와께서 거기서 그들을 온 지면에 </a:t>
            </a:r>
            <a:r>
              <a:rPr lang="ko-KR" altLang="en-US" sz="1600" u="sng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흩으셨더라</a:t>
            </a:r>
            <a:r>
              <a:rPr lang="ko-KR" altLang="en-US" sz="16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0" indent="0" fontAlgn="base" latinLnBrk="0">
              <a:buNone/>
            </a:pP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35624" cy="4724400"/>
          </a:xfrm>
        </p:spPr>
        <p:txBody>
          <a:bodyPr>
            <a:normAutofit fontScale="40000" lnSpcReduction="20000"/>
          </a:bodyPr>
          <a:lstStyle/>
          <a:p>
            <a:pPr marL="0" indent="0" fontAlgn="base" latinLnBrk="0">
              <a:buNone/>
            </a:pPr>
            <a:r>
              <a:rPr lang="ko-KR" altLang="en-US" sz="4000" b="1" u="sng" dirty="0" smtClean="0">
                <a:solidFill>
                  <a:srgbClr val="FF0000"/>
                </a:solidFill>
              </a:rPr>
              <a:t>★ </a:t>
            </a:r>
            <a:r>
              <a:rPr lang="en-US" altLang="ko-KR" sz="4000" b="1" u="sng" dirty="0" smtClean="0">
                <a:solidFill>
                  <a:srgbClr val="FF0000"/>
                </a:solidFill>
              </a:rPr>
              <a:t>5</a:t>
            </a:r>
            <a:r>
              <a:rPr lang="ko-KR" altLang="en-US" sz="4000" b="1" u="sng" dirty="0" smtClean="0">
                <a:solidFill>
                  <a:srgbClr val="FF0000"/>
                </a:solidFill>
              </a:rPr>
              <a:t>절</a:t>
            </a:r>
            <a:r>
              <a:rPr lang="en-US" altLang="ko-KR" sz="4000" b="1" u="sng" dirty="0" smtClean="0">
                <a:solidFill>
                  <a:srgbClr val="FF0000"/>
                </a:solidFill>
              </a:rPr>
              <a:t>:</a:t>
            </a:r>
            <a:r>
              <a:rPr lang="ko-KR" alt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ko-KR" altLang="en-US" sz="4000" b="1" u="sng" dirty="0">
                <a:solidFill>
                  <a:srgbClr val="FF0000"/>
                </a:solidFill>
              </a:rPr>
              <a:t>바벨 탑 이야기의 </a:t>
            </a:r>
            <a:r>
              <a:rPr lang="ko-KR" altLang="en-US" sz="4000" b="1" u="sng" dirty="0" smtClean="0">
                <a:solidFill>
                  <a:srgbClr val="FF0000"/>
                </a:solidFill>
              </a:rPr>
              <a:t>전환점</a:t>
            </a:r>
            <a:endParaRPr lang="en-US" altLang="ko-KR" sz="4000" b="1" u="sng" dirty="0" smtClean="0">
              <a:solidFill>
                <a:srgbClr val="FF0000"/>
              </a:solidFill>
            </a:endParaRPr>
          </a:p>
          <a:p>
            <a:pPr marL="0" indent="0" fontAlgn="base" latinLnBrk="0">
              <a:buNone/>
            </a:pPr>
            <a:r>
              <a:rPr lang="ko-KR" altLang="en-US" sz="3400" dirty="0" smtClean="0"/>
              <a:t> </a:t>
            </a:r>
            <a:r>
              <a:rPr lang="en-US" altLang="ko-KR" sz="3400" dirty="0"/>
              <a:t>(</a:t>
            </a:r>
            <a:r>
              <a:rPr lang="ko-KR" altLang="en-US" sz="3400" dirty="0"/>
              <a:t>행동의 주인공</a:t>
            </a:r>
            <a:r>
              <a:rPr lang="en-US" altLang="ko-KR" sz="3400" dirty="0"/>
              <a:t>: </a:t>
            </a:r>
            <a:r>
              <a:rPr lang="ko-KR" altLang="en-US" sz="3400" dirty="0"/>
              <a:t>인간</a:t>
            </a:r>
            <a:r>
              <a:rPr lang="en-US" altLang="ko-KR" sz="3400" dirty="0"/>
              <a:t>-&gt;</a:t>
            </a:r>
            <a:r>
              <a:rPr lang="ko-KR" altLang="en-US" sz="3400" dirty="0"/>
              <a:t>하나님</a:t>
            </a:r>
            <a:r>
              <a:rPr lang="en-US" altLang="ko-KR" sz="3400" dirty="0" smtClean="0"/>
              <a:t>)</a:t>
            </a:r>
          </a:p>
          <a:p>
            <a:pPr marL="0" indent="0" algn="just" fontAlgn="base" latinLnBrk="0">
              <a:buNone/>
            </a:pPr>
            <a:r>
              <a:rPr lang="en-US" altLang="ko-KR" sz="3400" dirty="0">
                <a:solidFill>
                  <a:srgbClr val="00B0F0"/>
                </a:solidFill>
              </a:rPr>
              <a:t> </a:t>
            </a:r>
            <a:r>
              <a:rPr lang="en-US" altLang="ko-KR" sz="3400" dirty="0" smtClean="0">
                <a:solidFill>
                  <a:srgbClr val="00B0F0"/>
                </a:solidFill>
              </a:rPr>
              <a:t>=&gt; </a:t>
            </a:r>
            <a:r>
              <a:rPr lang="ko-KR" altLang="en-US" sz="3400" b="1" dirty="0" smtClean="0">
                <a:solidFill>
                  <a:srgbClr val="00B0F0"/>
                </a:solidFill>
              </a:rPr>
              <a:t>하나님이 </a:t>
            </a:r>
            <a:r>
              <a:rPr lang="ko-KR" altLang="en-US" sz="3400" b="1" dirty="0">
                <a:solidFill>
                  <a:srgbClr val="00B0F0"/>
                </a:solidFill>
              </a:rPr>
              <a:t>하늘에서 땅으로 ‘</a:t>
            </a:r>
            <a:r>
              <a:rPr lang="ko-KR" altLang="en-US" sz="3400" b="1" dirty="0" smtClean="0">
                <a:solidFill>
                  <a:srgbClr val="00B0F0"/>
                </a:solidFill>
              </a:rPr>
              <a:t>내려오셨다</a:t>
            </a:r>
            <a:r>
              <a:rPr lang="en-US" altLang="ko-KR" sz="3400" b="1" dirty="0" smtClean="0">
                <a:solidFill>
                  <a:srgbClr val="00B0F0"/>
                </a:solidFill>
              </a:rPr>
              <a:t>’</a:t>
            </a:r>
          </a:p>
          <a:p>
            <a:pPr marL="0" indent="0" algn="just" fontAlgn="base" latinLnBrk="0">
              <a:buNone/>
            </a:pPr>
            <a:r>
              <a:rPr lang="en-US" altLang="ko-KR" sz="3400" b="1" dirty="0">
                <a:solidFill>
                  <a:srgbClr val="00B0F0"/>
                </a:solidFill>
              </a:rPr>
              <a:t> </a:t>
            </a:r>
            <a:r>
              <a:rPr lang="en-US" altLang="ko-KR" sz="3400" b="1" dirty="0" smtClean="0">
                <a:solidFill>
                  <a:srgbClr val="00B0F0"/>
                </a:solidFill>
              </a:rPr>
              <a:t>     </a:t>
            </a:r>
            <a:r>
              <a:rPr lang="ko-KR" altLang="en-US" sz="3400" b="1" dirty="0" smtClean="0">
                <a:solidFill>
                  <a:srgbClr val="00B0F0"/>
                </a:solidFill>
              </a:rPr>
              <a:t>는 </a:t>
            </a:r>
            <a:r>
              <a:rPr lang="ko-KR" altLang="en-US" sz="3400" b="1" dirty="0">
                <a:solidFill>
                  <a:srgbClr val="00B0F0"/>
                </a:solidFill>
              </a:rPr>
              <a:t>사실을 </a:t>
            </a:r>
            <a:r>
              <a:rPr lang="ko-KR" altLang="en-US" sz="3400" b="1" dirty="0" smtClean="0">
                <a:solidFill>
                  <a:srgbClr val="00B0F0"/>
                </a:solidFill>
              </a:rPr>
              <a:t>강조</a:t>
            </a:r>
            <a:endParaRPr lang="en-US" altLang="ko-KR" sz="3400" b="1" dirty="0" smtClean="0">
              <a:solidFill>
                <a:srgbClr val="00B0F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3400" dirty="0" smtClean="0"/>
              <a:t>=&gt;</a:t>
            </a:r>
            <a:r>
              <a:rPr lang="ko-KR" altLang="en-US" sz="3400" dirty="0" smtClean="0"/>
              <a:t>하나님의 </a:t>
            </a:r>
            <a:r>
              <a:rPr lang="ko-KR" altLang="en-US" sz="3400" dirty="0"/>
              <a:t>간섭은 인간들을 향한 하나님의 심판과 동시에</a:t>
            </a:r>
            <a:r>
              <a:rPr lang="en-US" altLang="ko-KR" sz="3400" dirty="0"/>
              <a:t>, </a:t>
            </a:r>
            <a:r>
              <a:rPr lang="ko-KR" altLang="en-US" sz="3400" dirty="0"/>
              <a:t>다른 범죄 행위를 막으려는 예방적 </a:t>
            </a:r>
            <a:r>
              <a:rPr lang="ko-KR" altLang="en-US" sz="3400" dirty="0" smtClean="0"/>
              <a:t>성격 즉</a:t>
            </a:r>
            <a:r>
              <a:rPr lang="en-US" altLang="ko-KR" sz="3400" dirty="0"/>
              <a:t>, </a:t>
            </a:r>
            <a:r>
              <a:rPr lang="ko-KR" altLang="en-US" sz="3400" dirty="0"/>
              <a:t>인류를 파멸의 위협으로부터 구원하기 위한 역설적 </a:t>
            </a:r>
            <a:r>
              <a:rPr lang="ko-KR" altLang="en-US" sz="3400" dirty="0" smtClean="0"/>
              <a:t>행동</a:t>
            </a:r>
            <a:endParaRPr lang="en-US" altLang="ko-KR" sz="3400" dirty="0" smtClean="0"/>
          </a:p>
          <a:p>
            <a:pPr marL="0" indent="0" algn="just" fontAlgn="base" latinLnBrk="0">
              <a:buNone/>
            </a:pPr>
            <a:endParaRPr lang="en-US" altLang="ko-KR" sz="3400" dirty="0"/>
          </a:p>
          <a:p>
            <a:pPr marL="0" indent="0" algn="just" fontAlgn="base" latinLnBrk="0">
              <a:buNone/>
            </a:pPr>
            <a:r>
              <a:rPr lang="ko-KR" altLang="en-US" sz="4000" b="1" dirty="0" smtClean="0">
                <a:solidFill>
                  <a:srgbClr val="FF0000"/>
                </a:solidFill>
              </a:rPr>
              <a:t>★ 두 </a:t>
            </a:r>
            <a:r>
              <a:rPr lang="ko-KR" altLang="en-US" sz="4000" b="1" dirty="0">
                <a:solidFill>
                  <a:srgbClr val="FF0000"/>
                </a:solidFill>
              </a:rPr>
              <a:t>가지 심판 </a:t>
            </a:r>
          </a:p>
          <a:p>
            <a:pPr marL="0" indent="0" algn="just" fontAlgn="base" latinLnBrk="0">
              <a:buNone/>
            </a:pPr>
            <a:r>
              <a:rPr lang="en-US" altLang="ko-KR" sz="3400" dirty="0" smtClean="0">
                <a:solidFill>
                  <a:srgbClr val="92D050"/>
                </a:solidFill>
              </a:rPr>
              <a:t> 1</a:t>
            </a:r>
            <a:r>
              <a:rPr lang="en-US" altLang="ko-KR" sz="3400" dirty="0">
                <a:solidFill>
                  <a:srgbClr val="92D050"/>
                </a:solidFill>
              </a:rPr>
              <a:t>) </a:t>
            </a:r>
            <a:r>
              <a:rPr lang="ko-KR" altLang="en-US" sz="3400" dirty="0">
                <a:solidFill>
                  <a:srgbClr val="92D050"/>
                </a:solidFill>
              </a:rPr>
              <a:t>언어의 </a:t>
            </a:r>
            <a:r>
              <a:rPr lang="ko-KR" altLang="en-US" sz="3400" dirty="0" smtClean="0">
                <a:solidFill>
                  <a:srgbClr val="92D050"/>
                </a:solidFill>
              </a:rPr>
              <a:t>혼잡</a:t>
            </a:r>
            <a:endParaRPr lang="en-US" altLang="ko-KR" sz="3400" dirty="0" smtClean="0">
              <a:solidFill>
                <a:srgbClr val="92D05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3400" dirty="0" smtClean="0">
                <a:solidFill>
                  <a:srgbClr val="92D050"/>
                </a:solidFill>
              </a:rPr>
              <a:t>7</a:t>
            </a:r>
            <a:r>
              <a:rPr lang="ko-KR" altLang="en-US" sz="3400" dirty="0" smtClean="0">
                <a:solidFill>
                  <a:srgbClr val="92D050"/>
                </a:solidFill>
              </a:rPr>
              <a:t>절</a:t>
            </a:r>
            <a:r>
              <a:rPr lang="en-US" altLang="ko-KR" sz="3400" dirty="0" smtClean="0">
                <a:solidFill>
                  <a:srgbClr val="92D050"/>
                </a:solidFill>
              </a:rPr>
              <a:t>:</a:t>
            </a:r>
            <a:r>
              <a:rPr lang="ko-KR" altLang="en-US" sz="3400" dirty="0" smtClean="0">
                <a:solidFill>
                  <a:srgbClr val="92D050"/>
                </a:solidFill>
              </a:rPr>
              <a:t>상호간의 </a:t>
            </a:r>
            <a:r>
              <a:rPr lang="ko-KR" altLang="en-US" sz="3400" dirty="0">
                <a:solidFill>
                  <a:srgbClr val="92D050"/>
                </a:solidFill>
              </a:rPr>
              <a:t>의사소통이 불가능하여 건축 공사의 방해</a:t>
            </a:r>
            <a:r>
              <a:rPr lang="en-US" altLang="ko-KR" sz="3400" dirty="0">
                <a:solidFill>
                  <a:srgbClr val="92D050"/>
                </a:solidFill>
              </a:rPr>
              <a:t>, </a:t>
            </a:r>
            <a:r>
              <a:rPr lang="ko-KR" altLang="en-US" sz="3400" dirty="0">
                <a:solidFill>
                  <a:srgbClr val="92D050"/>
                </a:solidFill>
              </a:rPr>
              <a:t>인류의 일치와 </a:t>
            </a:r>
            <a:r>
              <a:rPr lang="ko-KR" altLang="en-US" sz="3400" dirty="0" err="1">
                <a:solidFill>
                  <a:srgbClr val="92D050"/>
                </a:solidFill>
              </a:rPr>
              <a:t>답합을</a:t>
            </a:r>
            <a:r>
              <a:rPr lang="ko-KR" altLang="en-US" sz="3400" dirty="0">
                <a:solidFill>
                  <a:srgbClr val="92D050"/>
                </a:solidFill>
              </a:rPr>
              <a:t> 깨뜨렸다는 </a:t>
            </a:r>
            <a:r>
              <a:rPr lang="ko-KR" altLang="en-US" sz="3400" dirty="0" smtClean="0">
                <a:solidFill>
                  <a:srgbClr val="92D050"/>
                </a:solidFill>
              </a:rPr>
              <a:t>것</a:t>
            </a:r>
            <a:endParaRPr lang="en-US" altLang="ko-KR" sz="3400" dirty="0" smtClean="0">
              <a:solidFill>
                <a:srgbClr val="92D050"/>
              </a:solidFill>
            </a:endParaRPr>
          </a:p>
          <a:p>
            <a:pPr marL="0" indent="0" algn="just" fontAlgn="base" latinLnBrk="0">
              <a:buNone/>
            </a:pPr>
            <a:endParaRPr lang="en-US" altLang="ko-KR" sz="3400" dirty="0" smtClean="0">
              <a:solidFill>
                <a:srgbClr val="92D05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3400" dirty="0" smtClean="0">
                <a:solidFill>
                  <a:srgbClr val="7030A0"/>
                </a:solidFill>
              </a:rPr>
              <a:t>2</a:t>
            </a:r>
            <a:r>
              <a:rPr lang="en-US" altLang="ko-KR" sz="3400" dirty="0">
                <a:solidFill>
                  <a:srgbClr val="7030A0"/>
                </a:solidFill>
              </a:rPr>
              <a:t>) </a:t>
            </a:r>
            <a:r>
              <a:rPr lang="ko-KR" altLang="en-US" sz="3400" dirty="0">
                <a:solidFill>
                  <a:srgbClr val="7030A0"/>
                </a:solidFill>
              </a:rPr>
              <a:t>인류의 </a:t>
            </a:r>
            <a:r>
              <a:rPr lang="ko-KR" altLang="en-US" sz="3400" dirty="0" smtClean="0">
                <a:solidFill>
                  <a:srgbClr val="7030A0"/>
                </a:solidFill>
              </a:rPr>
              <a:t>분산</a:t>
            </a:r>
            <a:endParaRPr lang="en-US" altLang="ko-KR" sz="3400" dirty="0" smtClean="0">
              <a:solidFill>
                <a:srgbClr val="7030A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3400" dirty="0" smtClean="0">
                <a:solidFill>
                  <a:srgbClr val="7030A0"/>
                </a:solidFill>
              </a:rPr>
              <a:t>8</a:t>
            </a:r>
            <a:r>
              <a:rPr lang="ko-KR" altLang="en-US" sz="3400" dirty="0" smtClean="0">
                <a:solidFill>
                  <a:srgbClr val="7030A0"/>
                </a:solidFill>
              </a:rPr>
              <a:t>절</a:t>
            </a:r>
            <a:r>
              <a:rPr lang="en-US" altLang="ko-KR" sz="3400" dirty="0" smtClean="0">
                <a:solidFill>
                  <a:srgbClr val="7030A0"/>
                </a:solidFill>
              </a:rPr>
              <a:t>:</a:t>
            </a:r>
            <a:r>
              <a:rPr lang="ko-KR" altLang="en-US" sz="3400" dirty="0" smtClean="0">
                <a:solidFill>
                  <a:srgbClr val="7030A0"/>
                </a:solidFill>
              </a:rPr>
              <a:t>서로의 </a:t>
            </a:r>
            <a:r>
              <a:rPr lang="ko-KR" altLang="en-US" sz="3400" dirty="0">
                <a:solidFill>
                  <a:srgbClr val="7030A0"/>
                </a:solidFill>
              </a:rPr>
              <a:t>언어를 이해하지 못하고 여러 민족으로 나뉘어야 했다</a:t>
            </a:r>
            <a:r>
              <a:rPr lang="en-US" altLang="ko-KR" sz="3400" dirty="0">
                <a:solidFill>
                  <a:srgbClr val="7030A0"/>
                </a:solidFill>
              </a:rPr>
              <a:t>.</a:t>
            </a:r>
            <a:endParaRPr lang="ko-KR" altLang="en-US" sz="3400" dirty="0">
              <a:solidFill>
                <a:srgbClr val="7030A0"/>
              </a:solidFill>
            </a:endParaRPr>
          </a:p>
          <a:p>
            <a:pPr marL="0" indent="0" algn="just" fontAlgn="base" latinLnBrk="0">
              <a:buNone/>
            </a:pPr>
            <a:r>
              <a:rPr lang="ko-KR" altLang="en-US" sz="3400" dirty="0"/>
              <a:t>흩어짐을 면하려고 했던 인간의 시도를 허락하지 않으셨음을 </a:t>
            </a:r>
            <a:r>
              <a:rPr lang="en-US" altLang="ko-KR" sz="3400" dirty="0"/>
              <a:t>8</a:t>
            </a:r>
            <a:r>
              <a:rPr lang="ko-KR" altLang="en-US" sz="3400" dirty="0"/>
              <a:t>절</a:t>
            </a:r>
            <a:r>
              <a:rPr lang="en-US" altLang="ko-KR" sz="3400" dirty="0"/>
              <a:t>, 9</a:t>
            </a:r>
            <a:r>
              <a:rPr lang="ko-KR" altLang="en-US" sz="3400" dirty="0"/>
              <a:t>절 ‘흩으셨다’라는 것을 두 번 반복함</a:t>
            </a:r>
            <a:r>
              <a:rPr lang="en-US" altLang="ko-KR" sz="3400" dirty="0"/>
              <a:t>.</a:t>
            </a:r>
            <a:endParaRPr lang="ko-KR" altLang="en-US" sz="3400" dirty="0"/>
          </a:p>
          <a:p>
            <a:pPr marL="0" indent="0" algn="just" fontAlgn="base" latinLnBrk="0">
              <a:buNone/>
            </a:pPr>
            <a:r>
              <a:rPr lang="ko-KR" altLang="en-US" sz="3400" dirty="0"/>
              <a:t>이것은 인간의 교만함에 대한 하나님의 특별한 </a:t>
            </a:r>
            <a:r>
              <a:rPr lang="ko-KR" altLang="en-US" sz="3400" dirty="0" smtClean="0"/>
              <a:t>조치</a:t>
            </a:r>
            <a:endParaRPr lang="en-US" altLang="ko-KR" sz="3400" dirty="0"/>
          </a:p>
          <a:p>
            <a:pPr marL="0" indent="0" algn="just" fontAlgn="base" latinLnBrk="0">
              <a:buNone/>
            </a:pPr>
            <a:endParaRPr lang="en-US" altLang="ko-KR" sz="3400" dirty="0" smtClean="0"/>
          </a:p>
          <a:p>
            <a:pPr marL="0" indent="0" algn="just" fontAlgn="base" latinLnBrk="0">
              <a:buNone/>
            </a:pPr>
            <a:r>
              <a:rPr lang="en-US" altLang="ko-KR" sz="3400" dirty="0" smtClean="0"/>
              <a:t>9</a:t>
            </a:r>
            <a:r>
              <a:rPr lang="ko-KR" altLang="en-US" sz="3400" dirty="0" smtClean="0"/>
              <a:t>절</a:t>
            </a:r>
            <a:r>
              <a:rPr lang="en-US" altLang="ko-KR" sz="3400" dirty="0" smtClean="0"/>
              <a:t>: </a:t>
            </a:r>
            <a:r>
              <a:rPr lang="ko-KR" altLang="en-US" sz="3400" dirty="0" smtClean="0"/>
              <a:t>과거에는 </a:t>
            </a:r>
            <a:r>
              <a:rPr lang="ko-KR" altLang="en-US" sz="3400" dirty="0"/>
              <a:t>하나의 언어</a:t>
            </a:r>
            <a:r>
              <a:rPr lang="en-US" altLang="ko-KR" sz="3400" dirty="0"/>
              <a:t>-&gt; </a:t>
            </a:r>
            <a:r>
              <a:rPr lang="ko-KR" altLang="en-US" sz="3400" dirty="0"/>
              <a:t>다양한 민족</a:t>
            </a:r>
            <a:r>
              <a:rPr lang="en-US" altLang="ko-KR" sz="3400" dirty="0"/>
              <a:t>, </a:t>
            </a:r>
            <a:r>
              <a:rPr lang="ko-KR" altLang="en-US" sz="3400" dirty="0"/>
              <a:t>언어가 이 땅에 발생하게 되었다는 것을 </a:t>
            </a:r>
            <a:r>
              <a:rPr lang="ko-KR" altLang="en-US" sz="3400" dirty="0" err="1"/>
              <a:t>원인론적으로</a:t>
            </a:r>
            <a:r>
              <a:rPr lang="ko-KR" altLang="en-US" sz="3400" dirty="0"/>
              <a:t> </a:t>
            </a:r>
            <a:r>
              <a:rPr lang="ko-KR" altLang="en-US" sz="3400" dirty="0" smtClean="0"/>
              <a:t>설명</a:t>
            </a:r>
            <a:endParaRPr lang="en-US" altLang="ko-KR" sz="3400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0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본문 주석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바벨 탑 사건 보도의 신학적 의미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첫째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거대한 도시와 탑의 건축은 하나님께 대한 인간의 도전 행위로 평가</a:t>
            </a:r>
          </a:p>
          <a:p>
            <a:pPr marL="0" indent="0" fontAlgn="base">
              <a:buNone/>
            </a:pPr>
            <a:r>
              <a:rPr lang="en-US" altLang="ko-KR" sz="16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※ </a:t>
            </a:r>
            <a:r>
              <a:rPr lang="ko-KR" altLang="en-US" sz="1600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야웨</a:t>
            </a:r>
            <a:r>
              <a:rPr lang="ko-KR" altLang="en-US" sz="16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문서 기자</a:t>
            </a:r>
            <a:r>
              <a:rPr lang="en-US" altLang="ko-KR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(J)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의 깊은 신학적 통찰 </a:t>
            </a:r>
            <a:r>
              <a:rPr lang="en-US" altLang="ko-KR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: 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인간의 내면세계</a:t>
            </a:r>
            <a:r>
              <a:rPr lang="en-US" altLang="ko-KR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(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인간의 본원적 욕망</a:t>
            </a:r>
            <a:r>
              <a:rPr lang="en-US" altLang="ko-KR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), 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은폐된 영웅적 거대주의</a:t>
            </a:r>
            <a:r>
              <a:rPr lang="en-US" altLang="ko-KR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(</a:t>
            </a:r>
            <a:r>
              <a:rPr lang="en-US" altLang="ko-KR" sz="1600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Titanismus</a:t>
            </a:r>
            <a:r>
              <a:rPr lang="en-US" altLang="ko-KR" sz="16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)</a:t>
            </a:r>
            <a:r>
              <a:rPr lang="ko-KR" altLang="en-US" sz="16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16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  모습을 간파</a:t>
            </a:r>
            <a:endParaRPr lang="en-US" altLang="ko-KR" sz="1600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endParaRPr lang="ko-KR" altLang="en-US" sz="16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둘째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본문은 하나님의 위대함을 </a:t>
            </a:r>
            <a:r>
              <a:rPr lang="ko-KR" altLang="en-US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강조</a:t>
            </a:r>
            <a:endParaRPr lang="en-US" altLang="ko-KR" sz="2400" dirty="0" smtClean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셋째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바벨 탑 사건의 보도는 인류의 분산과 언어의 혼란의 원인을 하나님과 인간의 관계에서 찾고 있다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언어의 다양성은 인간의 죄에 대한 하나님의 심판의 결과이다</a:t>
            </a:r>
            <a:r>
              <a:rPr lang="en-US" altLang="ko-KR" sz="2400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</a:p>
          <a:p>
            <a:pPr marL="0" indent="0" fontAlgn="base">
              <a:buNone/>
            </a:pPr>
            <a:endParaRPr lang="ko-KR" altLang="en-US" sz="2400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넷째</a:t>
            </a:r>
            <a:r>
              <a:rPr lang="en-US" altLang="ko-KR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문명 발달에 대한 신학적 해석</a:t>
            </a: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본문 주석 </a:t>
            </a:r>
            <a:r>
              <a:rPr lang="en-US" altLang="ko-KR" b="1" dirty="0"/>
              <a:t>– </a:t>
            </a:r>
            <a:r>
              <a:rPr lang="ko-KR" altLang="en-US" sz="3000" b="1" dirty="0" smtClean="0"/>
              <a:t>셈과 </a:t>
            </a:r>
            <a:r>
              <a:rPr lang="ko-KR" altLang="en-US" sz="3000" b="1" dirty="0" err="1" smtClean="0"/>
              <a:t>데라의</a:t>
            </a:r>
            <a:r>
              <a:rPr lang="ko-KR" altLang="en-US" sz="3000" b="1" dirty="0" smtClean="0"/>
              <a:t> 족보</a:t>
            </a:r>
            <a:r>
              <a:rPr lang="en-US" altLang="ko-KR" sz="3000" b="1" dirty="0" smtClean="0"/>
              <a:t>(11:10-32)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1)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셈의 족보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(11:10-26)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92580"/>
              </p:ext>
            </p:extLst>
          </p:nvPr>
        </p:nvGraphicFramePr>
        <p:xfrm>
          <a:off x="539552" y="1844824"/>
          <a:ext cx="741682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4320480">
                <a:tc>
                  <a:txBody>
                    <a:bodyPr/>
                    <a:lstStyle/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10.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셈의 후예는 이러하니라 셈은 일백세 곧 홍수 후 이년에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아르박삿을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11.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아르박삿을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오백년을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12.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아르박삿은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삼십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오세에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셀라를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13.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셀라를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사백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14.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셀라는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삼십세에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에벨을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15.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에벨을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사백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16.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에벨은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삼십 사세에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벨렉을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17.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벨렉을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사백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삼십년을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18.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벨렉은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삼십세에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르우를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19.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르우를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이백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구년을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20.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르우는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삼십 이세에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스룩을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21.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스룩을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이백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칠년을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22.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스룩은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삼십세에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나홀을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23.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나홀을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이백년을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24.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나홀은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이십 구세에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데라를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낳았고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25.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데라를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낳은 후에 일백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십구년을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지내며 자녀를 낳았으며 </a:t>
                      </a:r>
                    </a:p>
                    <a:p>
                      <a:pPr marL="0" indent="0" fontAlgn="base" latinLnBrk="0"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26.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데라는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칠십세에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아브람과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나홀과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하란을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그래픽" panose="02030600000101010101" pitchFamily="18" charset="-127"/>
                          <a:ea typeface="HY그래픽" panose="02030600000101010101" pitchFamily="18" charset="-127"/>
                        </a:rPr>
                        <a:t> 낳았더라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본문 주석 </a:t>
            </a:r>
            <a:r>
              <a:rPr lang="en-US" altLang="ko-KR" b="1" dirty="0"/>
              <a:t>– </a:t>
            </a:r>
            <a:r>
              <a:rPr lang="ko-KR" altLang="en-US" sz="3000" b="1" dirty="0" smtClean="0"/>
              <a:t>셈과 </a:t>
            </a:r>
            <a:r>
              <a:rPr lang="ko-KR" altLang="en-US" sz="3000" b="1" dirty="0" err="1" smtClean="0"/>
              <a:t>데라의</a:t>
            </a:r>
            <a:r>
              <a:rPr lang="ko-KR" altLang="en-US" sz="3000" b="1" dirty="0" smtClean="0"/>
              <a:t> 족보</a:t>
            </a:r>
            <a:r>
              <a:rPr lang="en-US" altLang="ko-KR" sz="3000" b="1" dirty="0" smtClean="0"/>
              <a:t>(11:10-32)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1)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셈의 족보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(11:10-26)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   -  10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장과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장 족보의 차이점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80816"/>
              </p:ext>
            </p:extLst>
          </p:nvPr>
        </p:nvGraphicFramePr>
        <p:xfrm>
          <a:off x="683568" y="2708920"/>
          <a:ext cx="7704855" cy="3096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2407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(10:21-32) </a:t>
                      </a:r>
                      <a:r>
                        <a:rPr lang="ko-KR" alt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족보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(11:10-26) </a:t>
                      </a:r>
                      <a:r>
                        <a:rPr lang="ko-KR" alt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족보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모든 아들의 이름을 소개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장자의 이름만 소개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인간의 수명에 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관한 정보 생략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아들을 낳을 때의 나이</a:t>
                      </a:r>
                      <a:r>
                        <a:rPr kumimoji="0"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아들을 낳은 후 몇 년을 더 생존했는지 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자세히 밝히고 있음</a:t>
                      </a:r>
                      <a:r>
                        <a:rPr kumimoji="0"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셈은 세계로 흩어진 수많은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민족들 중의 하나로 소개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축소되어 셈은 아브라함의 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조상으로 소개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84">
                <a:tc>
                  <a:txBody>
                    <a:bodyPr/>
                    <a:lstStyle/>
                    <a:p>
                      <a:pPr algn="ctr" fontAlgn="base" latinLnBrk="1"/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셈의 </a:t>
                      </a:r>
                      <a:r>
                        <a:rPr kumimoji="0"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 손까지만 소개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홍수 이후에 출생한 셈에서 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아브라함까지 </a:t>
                      </a:r>
                      <a:r>
                        <a:rPr kumimoji="0"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 손 소개</a:t>
                      </a:r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본문 주석 </a:t>
            </a:r>
            <a:r>
              <a:rPr lang="en-US" altLang="ko-KR" b="1" dirty="0"/>
              <a:t>– </a:t>
            </a:r>
            <a:r>
              <a:rPr lang="ko-KR" altLang="en-US" sz="3000" b="1" dirty="0" smtClean="0"/>
              <a:t>셈과 </a:t>
            </a:r>
            <a:r>
              <a:rPr lang="ko-KR" altLang="en-US" sz="3000" b="1" dirty="0" err="1" smtClean="0"/>
              <a:t>데라의</a:t>
            </a:r>
            <a:r>
              <a:rPr lang="ko-KR" altLang="en-US" sz="3000" b="1" dirty="0" smtClean="0"/>
              <a:t> 족보</a:t>
            </a:r>
            <a:r>
              <a:rPr lang="en-US" altLang="ko-KR" sz="3000" b="1" dirty="0" smtClean="0"/>
              <a:t>(11:10-32)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2) </a:t>
            </a:r>
            <a:r>
              <a:rPr lang="ko-KR" alt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데라의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족보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(11:27-32)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28074"/>
              </p:ext>
            </p:extLst>
          </p:nvPr>
        </p:nvGraphicFramePr>
        <p:xfrm>
          <a:off x="611560" y="2276872"/>
          <a:ext cx="741682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3312368">
                <a:tc>
                  <a:txBody>
                    <a:bodyPr/>
                    <a:lstStyle/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데라의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후예는 이러하니라 데라는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아브람과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나홀과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하란을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낳았고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하란은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롯을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낳았으며  </a:t>
                      </a:r>
                    </a:p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하란은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그 아비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데라보다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먼저 본토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갈대아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우르에서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죽었더라  </a:t>
                      </a:r>
                    </a:p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아브람과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나홀이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장가 들었으니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아브람의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아내 이름은 사래며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나홀의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아내 이름은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밀가니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딸이요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하란은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밀가의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아비며 또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이스가의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아비더라  </a:t>
                      </a:r>
                    </a:p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사래는 잉태하지 못하므로 자식이 없었더라  </a:t>
                      </a:r>
                    </a:p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데라가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그 아들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아브람과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아들 그 손자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롯과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그 자부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아브람의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아내 사래를 데리고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갈대아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우르에서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떠나 가나안 땅으로 가고자 하더니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하란에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이르러 거기 거하였으며  </a:t>
                      </a:r>
                    </a:p>
                    <a:p>
                      <a:pPr fontAlgn="base" latinLnBrk="0"/>
                      <a:r>
                        <a:rPr kumimoji="0"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데라는 이백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오세를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향수하고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하란에서</a:t>
                      </a:r>
                      <a:r>
                        <a:rPr kumimoji="0" lang="ko-KR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죽었더라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  <a:latin typeface="HY그래픽" panose="02030600000101010101" pitchFamily="18" charset="-127"/>
                        <a:ea typeface="HY그래픽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2"/>
                </a:solidFill>
              </a:rPr>
              <a:t>목</a:t>
            </a:r>
            <a:r>
              <a:rPr lang="ko-KR" altLang="en-US" b="1" dirty="0">
                <a:solidFill>
                  <a:schemeClr val="accent2"/>
                </a:solidFill>
              </a:rPr>
              <a:t>차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832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5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본문 주석 </a:t>
            </a:r>
            <a:r>
              <a:rPr lang="en-US" altLang="ko-KR" b="1" dirty="0"/>
              <a:t>– </a:t>
            </a:r>
            <a:r>
              <a:rPr lang="ko-KR" altLang="en-US" sz="3000" b="1" dirty="0" smtClean="0"/>
              <a:t>셈과 </a:t>
            </a:r>
            <a:r>
              <a:rPr lang="ko-KR" altLang="en-US" sz="3000" b="1" dirty="0" err="1" smtClean="0"/>
              <a:t>데라의</a:t>
            </a:r>
            <a:r>
              <a:rPr lang="ko-KR" altLang="en-US" sz="3000" b="1" dirty="0" smtClean="0"/>
              <a:t> 족보</a:t>
            </a:r>
            <a:r>
              <a:rPr lang="en-US" altLang="ko-KR" sz="3000" b="1" dirty="0" smtClean="0"/>
              <a:t>(11:10-32)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2)  </a:t>
            </a:r>
            <a:r>
              <a:rPr lang="ko-KR" alt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데라의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 족보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(11:27-32)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ko-KR" altLang="en-US" sz="2400" dirty="0" err="1"/>
              <a:t>데라의</a:t>
            </a:r>
            <a:r>
              <a:rPr lang="ko-KR" altLang="en-US" sz="2400" dirty="0"/>
              <a:t> 아들은 </a:t>
            </a:r>
            <a:r>
              <a:rPr lang="ko-KR" altLang="en-US" sz="2400" dirty="0" err="1"/>
              <a:t>아브람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나홀</a:t>
            </a:r>
            <a:r>
              <a:rPr lang="en-US" altLang="ko-KR" sz="2400" dirty="0"/>
              <a:t>, </a:t>
            </a:r>
            <a:r>
              <a:rPr lang="ko-KR" altLang="en-US" sz="2400" dirty="0"/>
              <a:t>하란</a:t>
            </a:r>
          </a:p>
          <a:p>
            <a:pPr fontAlgn="base" latinLnBrk="0">
              <a:buFont typeface="Wingdings" panose="05000000000000000000" pitchFamily="2" charset="2"/>
              <a:buChar char="Ø"/>
            </a:pPr>
            <a:r>
              <a:rPr lang="ko-KR" altLang="en-US" sz="2400" dirty="0"/>
              <a:t>특별한 </a:t>
            </a:r>
            <a:r>
              <a:rPr lang="ko-KR" altLang="en-US" sz="2400" dirty="0" smtClean="0"/>
              <a:t>가정사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아브람의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아내 사라가 자녀를 낳지 못했음을 강조</a:t>
            </a:r>
            <a:r>
              <a:rPr lang="en-US" altLang="ko-KR" sz="2400" dirty="0"/>
              <a:t>) </a:t>
            </a:r>
            <a:r>
              <a:rPr lang="ko-KR" altLang="en-US" sz="2400" dirty="0"/>
              <a:t>를 소개</a:t>
            </a:r>
            <a:r>
              <a:rPr lang="en-US" altLang="ko-KR" sz="2400" dirty="0"/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=&gt; </a:t>
            </a:r>
            <a:r>
              <a:rPr lang="ko-KR" altLang="en-US" sz="2400" b="1" dirty="0" err="1">
                <a:solidFill>
                  <a:srgbClr val="FF0000"/>
                </a:solidFill>
              </a:rPr>
              <a:t>족장사에서</a:t>
            </a:r>
            <a:r>
              <a:rPr lang="ko-KR" altLang="en-US" sz="2400" b="1" dirty="0">
                <a:solidFill>
                  <a:srgbClr val="FF0000"/>
                </a:solidFill>
              </a:rPr>
              <a:t> 전개될 내용을 준비</a:t>
            </a:r>
          </a:p>
          <a:p>
            <a:pPr fontAlgn="base" latinLnBrk="0">
              <a:buFont typeface="Wingdings" panose="05000000000000000000" pitchFamily="2" charset="2"/>
              <a:buChar char="Ø"/>
            </a:pPr>
            <a:r>
              <a:rPr lang="ko-KR" altLang="en-US" sz="2400" b="1" dirty="0" err="1">
                <a:solidFill>
                  <a:srgbClr val="00B050"/>
                </a:solidFill>
              </a:rPr>
              <a:t>데라의</a:t>
            </a:r>
            <a:r>
              <a:rPr lang="ko-KR" altLang="en-US" sz="2400" b="1" dirty="0">
                <a:solidFill>
                  <a:srgbClr val="00B050"/>
                </a:solidFill>
              </a:rPr>
              <a:t> 족보와 더불언 </a:t>
            </a:r>
            <a:r>
              <a:rPr lang="ko-KR" altLang="en-US" sz="2400" b="1" dirty="0" err="1">
                <a:solidFill>
                  <a:srgbClr val="00B050"/>
                </a:solidFill>
              </a:rPr>
              <a:t>원역사는</a:t>
            </a:r>
            <a:r>
              <a:rPr lang="ko-KR" altLang="en-US" sz="2400" b="1" dirty="0">
                <a:solidFill>
                  <a:srgbClr val="00B050"/>
                </a:solidFill>
              </a:rPr>
              <a:t> 막을 내리고</a:t>
            </a:r>
            <a:r>
              <a:rPr lang="en-US" altLang="ko-KR" sz="2400" b="1" dirty="0">
                <a:solidFill>
                  <a:srgbClr val="00B050"/>
                </a:solidFill>
              </a:rPr>
              <a:t>, </a:t>
            </a:r>
            <a:r>
              <a:rPr lang="ko-KR" altLang="en-US" sz="2400" b="1" dirty="0">
                <a:solidFill>
                  <a:srgbClr val="00B050"/>
                </a:solidFill>
              </a:rPr>
              <a:t>셈의 </a:t>
            </a:r>
            <a:r>
              <a:rPr lang="en-US" altLang="ko-KR" sz="2400" b="1" dirty="0">
                <a:solidFill>
                  <a:srgbClr val="00B050"/>
                </a:solidFill>
              </a:rPr>
              <a:t>10</a:t>
            </a:r>
            <a:r>
              <a:rPr lang="ko-KR" altLang="en-US" sz="2400" b="1" dirty="0">
                <a:solidFill>
                  <a:srgbClr val="00B050"/>
                </a:solidFill>
              </a:rPr>
              <a:t>대 손인 아브라함의 이야기와 함께 </a:t>
            </a:r>
            <a:r>
              <a:rPr lang="ko-KR" altLang="en-US" sz="2400" b="1" dirty="0" err="1">
                <a:solidFill>
                  <a:srgbClr val="00B050"/>
                </a:solidFill>
              </a:rPr>
              <a:t>족장사가</a:t>
            </a:r>
            <a:r>
              <a:rPr lang="ko-KR" altLang="en-US" sz="2400" b="1" dirty="0">
                <a:solidFill>
                  <a:srgbClr val="00B050"/>
                </a:solidFill>
              </a:rPr>
              <a:t> 시작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3096"/>
            <a:ext cx="7369179" cy="24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792088"/>
          </a:xfrm>
        </p:spPr>
        <p:txBody>
          <a:bodyPr>
            <a:normAutofit fontScale="90000"/>
          </a:bodyPr>
          <a:lstStyle/>
          <a:p>
            <a:r>
              <a:rPr lang="en-US" altLang="ko-KR" b="1" smtClean="0"/>
              <a:t>5. </a:t>
            </a:r>
            <a:r>
              <a:rPr lang="ko-KR" altLang="en-US" b="1" smtClean="0"/>
              <a:t>원역사의 종결 </a:t>
            </a:r>
            <a:r>
              <a:rPr lang="en-US" altLang="ko-KR" b="1" smtClean="0"/>
              <a:t>– </a:t>
            </a:r>
            <a:r>
              <a:rPr lang="ko-KR" altLang="en-US" b="1" smtClean="0"/>
              <a:t>원역사 보도의 신학적 특징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첫째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원역사가</a:t>
            </a:r>
            <a:r>
              <a:rPr lang="ko-KR" altLang="en-US" sz="2400" b="1" dirty="0" smtClean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가장 핵심은 ‘</a:t>
            </a:r>
            <a:r>
              <a:rPr lang="ko-KR" altLang="en-US" sz="2400" b="1" u="sng" dirty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인간의 </a:t>
            </a:r>
            <a:r>
              <a:rPr lang="ko-KR" altLang="en-US" sz="2400" b="1" u="sng" dirty="0" smtClean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죄악 된 </a:t>
            </a:r>
            <a:r>
              <a:rPr lang="ko-KR" altLang="en-US" sz="2400" b="1" u="sng" dirty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행동과 하나님의 구원행동</a:t>
            </a:r>
            <a:r>
              <a:rPr lang="ko-KR" altLang="en-US" sz="2400" b="1" dirty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’ 이었다</a:t>
            </a:r>
            <a:r>
              <a:rPr lang="en-US" altLang="ko-KR" sz="2400" b="1" dirty="0">
                <a:solidFill>
                  <a:srgbClr val="FF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endParaRPr lang="ko-KR" altLang="en-US" sz="2400" b="1" dirty="0">
              <a:solidFill>
                <a:srgbClr val="FF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둘째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4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원역사는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하나님과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세계에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존재하는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모든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피조물들과의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관계를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설명하고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있다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</a:p>
          <a:p>
            <a:pPr marL="0" indent="0" fontAlgn="base">
              <a:buNone/>
            </a:pP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셋째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4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구약의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다른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본문들과는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달리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원역사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보도는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정치적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사건들의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소용돌이에서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벗어나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있다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(</a:t>
            </a:r>
            <a:r>
              <a:rPr lang="en-US" altLang="ko-KR" sz="20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정치적</a:t>
            </a:r>
            <a:r>
              <a:rPr lang="en-US" altLang="ko-KR" sz="20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소란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긴장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갈등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충돌에서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멀리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떨어져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있고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민족들의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세계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현상에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대해서는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거의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말하지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않고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0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있다</a:t>
            </a:r>
            <a:r>
              <a:rPr lang="en-US" altLang="ko-KR" sz="20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)</a:t>
            </a:r>
          </a:p>
          <a:p>
            <a:pPr marL="0" indent="0" fontAlgn="base">
              <a:buNone/>
            </a:pP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넷째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바벨 </a:t>
            </a:r>
            <a:r>
              <a:rPr lang="ko-KR" altLang="en-US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탑 이야기는 타락에서 시작된 인간의 종착역이 어디인지 보도해 준다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endParaRPr lang="ko-KR" altLang="en-US" sz="24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r>
              <a:rPr lang="ko-KR" altLang="en-US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다섯째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70C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원역사는</a:t>
            </a:r>
            <a:r>
              <a:rPr lang="ko-KR" altLang="en-US" sz="2400" b="1" dirty="0" smtClean="0">
                <a:solidFill>
                  <a:srgbClr val="0070C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아브라함으로부터 시작되는 이스라엘 역사 보도 바로 앞에 있다</a:t>
            </a:r>
            <a:r>
              <a:rPr lang="en-US" altLang="ko-KR" sz="24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.</a:t>
            </a:r>
            <a:r>
              <a:rPr lang="ko-KR" altLang="en-US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</a:t>
            </a:r>
            <a:r>
              <a:rPr lang="en-US" altLang="ko-KR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=&gt; 12</a:t>
            </a:r>
            <a:r>
              <a:rPr lang="ko-KR" altLang="en-US" sz="2400" b="1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장과 함께 </a:t>
            </a:r>
            <a:r>
              <a:rPr lang="ko-KR" altLang="en-US" sz="2400" b="1" dirty="0" smtClean="0">
                <a:solidFill>
                  <a:srgbClr val="00B05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아브라함의 </a:t>
            </a:r>
            <a:r>
              <a:rPr lang="ko-KR" altLang="en-US" sz="2400" b="1" dirty="0">
                <a:solidFill>
                  <a:srgbClr val="00B05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후손인 이스라엘을 향한 하나님의 새로운 구원 의지가 선포</a:t>
            </a:r>
            <a:r>
              <a:rPr lang="en-US" altLang="ko-KR" sz="2400" b="1" u="sng" dirty="0">
                <a:solidFill>
                  <a:srgbClr val="00B05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. </a:t>
            </a:r>
            <a:r>
              <a:rPr lang="ko-KR" altLang="en-US" sz="2400" b="1" u="sng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이것이 바로 하나님이 이스라엘에게 요구한 구원 관계의 </a:t>
            </a:r>
            <a:r>
              <a:rPr lang="ko-KR" altLang="en-US" sz="2400" b="1" u="sng" dirty="0" err="1">
                <a:latin typeface="양재벨라체M" panose="02020603020101020101" pitchFamily="18" charset="-127"/>
                <a:ea typeface="양재벨라체M" panose="02020603020101020101" pitchFamily="18" charset="-127"/>
              </a:rPr>
              <a:t>궁긍적인</a:t>
            </a:r>
            <a:r>
              <a:rPr lang="ko-KR" altLang="en-US" sz="2400" b="1" u="sng" dirty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목적이자 </a:t>
            </a:r>
            <a:r>
              <a:rPr lang="ko-KR" altLang="en-US" sz="2400" b="1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의미</a:t>
            </a:r>
            <a:r>
              <a:rPr lang="en-US" altLang="ko-KR" sz="2400" b="1" u="sng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!</a:t>
            </a:r>
            <a:endParaRPr lang="ko-KR" altLang="en-US" sz="2400" b="1" u="sng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lt"/>
              <a:buAutoNum type="arabicParenR"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 smtClean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468052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11560" y="5733256"/>
            <a:ext cx="8064896" cy="522288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 smtClean="0">
                <a:solidFill>
                  <a:srgbClr val="FD2FB3"/>
                </a:solidFill>
              </a:rPr>
              <a:t>감사합니다</a:t>
            </a:r>
            <a:r>
              <a:rPr lang="en-US" altLang="ko-KR" sz="2400" dirty="0" smtClean="0">
                <a:solidFill>
                  <a:srgbClr val="FD2FB3"/>
                </a:solidFill>
              </a:rPr>
              <a:t>^^</a:t>
            </a:r>
            <a:endParaRPr lang="ko-KR" altLang="en-US" sz="2400" dirty="0">
              <a:solidFill>
                <a:srgbClr val="FD2FB3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endParaRPr lang="ko-KR" altLang="en-US" sz="2400" dirty="0"/>
          </a:p>
          <a:p>
            <a:pPr marL="457200" indent="-457200" fontAlgn="base">
              <a:buFont typeface="+mj-lt"/>
              <a:buAutoNum type="arabicParenR"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     </a:t>
            </a:r>
          </a:p>
          <a:p>
            <a:pPr marL="0" indent="0" fontAlgn="base">
              <a:buNone/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ko-KR" altLang="en-US" sz="2400" dirty="0" smtClean="0"/>
          </a:p>
          <a:p>
            <a:pPr marL="457200" indent="-45720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1. 10</a:t>
            </a:r>
            <a:r>
              <a:rPr lang="ko-KR" altLang="en-US" sz="3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장과 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바벨 </a:t>
            </a:r>
            <a:r>
              <a:rPr lang="ko-KR" altLang="en-US" sz="3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탑 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사건의 공통점과 차이점</a:t>
            </a:r>
            <a:r>
              <a:rPr lang="en-US" altLang="ko-KR" sz="3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/>
            </a:r>
            <a:br>
              <a:rPr lang="en-US" altLang="ko-KR" sz="3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1) </a:t>
            </a:r>
            <a:r>
              <a:rPr lang="ko-KR" altLang="en-US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공통된 주제 </a:t>
            </a:r>
            <a:endParaRPr lang="en-US" altLang="ko-KR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           </a:t>
            </a:r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</a:rPr>
              <a:t>세계로 </a:t>
            </a:r>
            <a:r>
              <a:rPr lang="ko-KR" altLang="en-US" b="1" dirty="0">
                <a:solidFill>
                  <a:srgbClr val="FF0000"/>
                </a:solidFill>
              </a:rPr>
              <a:t>흩어진 민족들 </a:t>
            </a:r>
            <a:r>
              <a:rPr lang="en-US" altLang="ko-KR" b="1" dirty="0" smtClean="0">
                <a:solidFill>
                  <a:srgbClr val="FF0000"/>
                </a:solidFill>
              </a:rPr>
              <a:t>“</a:t>
            </a:r>
          </a:p>
          <a:p>
            <a:pPr marL="457200" indent="-457200">
              <a:buAutoNum type="arabicParenR"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400" dirty="0" smtClean="0"/>
              <a:t>세계에 </a:t>
            </a:r>
            <a:r>
              <a:rPr lang="ko-KR" altLang="en-US" sz="2400" dirty="0"/>
              <a:t>존재하는 수많은 민족들의 탄생의 원인을 </a:t>
            </a:r>
            <a:r>
              <a:rPr lang="ko-KR" altLang="en-US" sz="2400" dirty="0" smtClean="0"/>
              <a:t>설명</a:t>
            </a:r>
            <a:endParaRPr lang="en-US" altLang="ko-KR" sz="2400" dirty="0" smtClean="0"/>
          </a:p>
          <a:p>
            <a:pPr fontAlgn="base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400" dirty="0" smtClean="0"/>
              <a:t>민족분산과 </a:t>
            </a:r>
            <a:r>
              <a:rPr lang="ko-KR" altLang="en-US" sz="2400" dirty="0"/>
              <a:t>다양한 언어의 존재는 하나님의 축복인 동시에 </a:t>
            </a:r>
            <a:r>
              <a:rPr lang="ko-KR" altLang="en-US" sz="2400" dirty="0" smtClean="0"/>
              <a:t>        인간의 </a:t>
            </a:r>
            <a:r>
              <a:rPr lang="ko-KR" altLang="en-US" sz="2400" dirty="0"/>
              <a:t>죄에 대한 하나님의 심판</a:t>
            </a:r>
          </a:p>
          <a:p>
            <a:pPr marL="0" indent="0">
              <a:buNone/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5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2)10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장 민족목록 과 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11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장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1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절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-9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절 바벨 탑 사건 보도 차이점</a:t>
            </a:r>
            <a:endParaRPr lang="en-US" altLang="ko-KR" sz="2400" dirty="0" smtClean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★</a:t>
            </a:r>
            <a:r>
              <a:rPr lang="en-US" altLang="ko-KR" sz="2000" dirty="0" smtClean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ko-KR" altLang="en-US" sz="2000" dirty="0" smtClean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민족목록과 바벨탑 사건 보도는 서로 대립되는 면이 있음에도 편집자에 의해 의도적으로 연결되었기 때문에 두 부분의 의미를 함께 읽어야 함 ★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29970"/>
              </p:ext>
            </p:extLst>
          </p:nvPr>
        </p:nvGraphicFramePr>
        <p:xfrm>
          <a:off x="251520" y="2852936"/>
          <a:ext cx="8784976" cy="377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</a:rPr>
                        <a:t>창세기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</a:rPr>
                        <a:t>장 </a:t>
                      </a:r>
                      <a:endParaRPr lang="en-US" altLang="ko-KR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</a:rPr>
                        <a:t>창세기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</a:rPr>
                        <a:t>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</a:rPr>
                        <a:t>절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</a:rPr>
                        <a:t>-9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</a:rPr>
                        <a:t>절</a:t>
                      </a:r>
                      <a:endParaRPr lang="ko-KR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생육과 번성</a:t>
                      </a: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=&gt; </a:t>
                      </a:r>
                      <a:r>
                        <a:rPr kumimoji="0" lang="ko-KR" altLang="en-US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하나님의 축복</a:t>
                      </a:r>
                      <a:endParaRPr kumimoji="0" lang="en-US" altLang="ko-KR" sz="2000" b="1" u="sng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세계에 흩어진 수 많은 민족들과의 </a:t>
                      </a:r>
                      <a:endParaRPr kumimoji="0" lang="en-US" altLang="ko-KR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상호관계성을  밝힘 </a:t>
                      </a: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</a:t>
                      </a:r>
                      <a:r>
                        <a:rPr kumimoji="0" lang="ko-KR" altLang="en-US" sz="2000" b="1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하나님의 축복</a:t>
                      </a:r>
                      <a:endParaRPr kumimoji="0" lang="en-US" altLang="ko-KR" sz="2000" b="1" u="sng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노아의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후손들</a:t>
                      </a:r>
                      <a:endParaRPr kumimoji="0" lang="en-US" altLang="ko-KR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개의 민족들</a:t>
                      </a:r>
                      <a:r>
                        <a:rPr kumimoji="0" lang="ko-KR" altLang="en-US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탄생</a:t>
                      </a:r>
                      <a:endParaRPr kumimoji="0" lang="en-US" altLang="ko-KR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인류의 분산 원인</a:t>
                      </a:r>
                      <a:endParaRPr kumimoji="0" lang="en-US" altLang="ko-KR" sz="2000" b="1" kern="1200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kumimoji="0" lang="ko-KR" altLang="en-US" sz="20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하나님의 축복 성취</a:t>
                      </a:r>
                      <a:endParaRPr kumimoji="0" lang="en-US" altLang="ko-KR" sz="2000" b="1" kern="1200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인간이 도시와 거대한 탑을 세워 하나님의 권위에 정면으로 도전</a:t>
                      </a:r>
                      <a:endParaRPr kumimoji="0" lang="en-US" altLang="ko-KR" sz="2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하나님의 심판</a:t>
                      </a:r>
                      <a:endParaRPr kumimoji="0" lang="en-US" altLang="ko-KR" sz="2000" b="1" u="sng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ko-KR" alt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인간의 교만한 행동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자신들의 이름을 내고 하나님과 같이 되려는 행위</a:t>
                      </a:r>
                      <a:r>
                        <a:rPr kumimoji="0" lang="en-US" altLang="ko-KR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=&gt; </a:t>
                      </a:r>
                      <a:r>
                        <a:rPr kumimoji="0" lang="ko-KR" altLang="en-US" sz="20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하나님의 심판</a:t>
                      </a:r>
                      <a:endParaRPr kumimoji="0" lang="en-US" altLang="ko-KR" sz="2000" b="1" u="sng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인류분산 원인</a:t>
                      </a:r>
                      <a:endParaRPr kumimoji="0" lang="en-US" altLang="ko-KR" sz="2000" b="1" kern="1200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=&gt; </a:t>
                      </a:r>
                      <a:r>
                        <a:rPr kumimoji="0" lang="ko-KR" altLang="en-US" sz="20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인간의 오만한 범죄에 대한 하나님의 가혹한 징벌의 결과</a:t>
                      </a:r>
                      <a:endParaRPr kumimoji="0" lang="en-US" altLang="ko-KR" sz="2000" b="1" kern="1200" baseline="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1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r>
                        <a:rPr kumimoji="0" lang="ko-KR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족보형식으로 소개</a:t>
                      </a:r>
                      <a:r>
                        <a:rPr kumimoji="0" lang="en-US" altLang="ko-KR" sz="2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kumimoji="0" lang="ko-KR" altLang="en-US" sz="2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ko-KR" alt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설화의 형식</a:t>
                      </a:r>
                      <a:r>
                        <a:rPr kumimoji="0" lang="en-US" altLang="ko-KR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0080" cy="962744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1. 10</a:t>
            </a:r>
            <a:r>
              <a:rPr lang="ko-KR" altLang="en-US" sz="3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장과 바벨 탑 사건의 공통점과 차이점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6025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>
            <a:normAutofit/>
          </a:bodyPr>
          <a:lstStyle/>
          <a:p>
            <a:r>
              <a:rPr lang="en-US" altLang="ko-KR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2. 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바벨 탑 사건과 셈과 </a:t>
            </a:r>
            <a:r>
              <a:rPr lang="ko-KR" altLang="en-US" sz="30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데라의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족보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Font typeface="Wingdings" panose="05000000000000000000" pitchFamily="2" charset="2"/>
              <a:buChar char="u"/>
            </a:pPr>
            <a:r>
              <a:rPr lang="ko-KR" altLang="en-US" sz="3500" b="1" dirty="0" smtClean="0">
                <a:solidFill>
                  <a:schemeClr val="tx1"/>
                </a:solidFill>
              </a:rPr>
              <a:t>특징</a:t>
            </a:r>
            <a:r>
              <a:rPr lang="ko-KR" altLang="en-US" sz="3600" b="1" dirty="0" smtClean="0">
                <a:solidFill>
                  <a:schemeClr val="accent2"/>
                </a:solidFill>
              </a:rPr>
              <a:t> </a:t>
            </a:r>
            <a:endParaRPr lang="ko-KR" altLang="en-US" b="1" dirty="0">
              <a:solidFill>
                <a:schemeClr val="accent2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/>
              <a:t>  </a:t>
            </a:r>
            <a:r>
              <a:rPr lang="en-US" altLang="ko-KR" b="1" dirty="0" smtClean="0"/>
              <a:t> 1)  </a:t>
            </a:r>
            <a:r>
              <a:rPr lang="ko-KR" altLang="en-US" b="1" dirty="0" err="1" smtClean="0"/>
              <a:t>야웨문서</a:t>
            </a:r>
            <a:r>
              <a:rPr lang="en-US" altLang="ko-KR" b="1" dirty="0"/>
              <a:t>(J)</a:t>
            </a:r>
            <a:r>
              <a:rPr lang="ko-KR" altLang="en-US" b="1" dirty="0"/>
              <a:t>의 </a:t>
            </a:r>
            <a:r>
              <a:rPr lang="ko-KR" altLang="en-US" b="1" dirty="0" err="1"/>
              <a:t>원역사의</a:t>
            </a:r>
            <a:r>
              <a:rPr lang="ko-KR" altLang="en-US" b="1" dirty="0"/>
              <a:t> 종결부분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 smtClean="0"/>
              <a:t>     =&gt;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원역사</a:t>
            </a:r>
            <a:r>
              <a:rPr lang="ko-KR" altLang="en-US" b="1" dirty="0" smtClean="0">
                <a:solidFill>
                  <a:srgbClr val="FF0000"/>
                </a:solidFill>
              </a:rPr>
              <a:t>  전체 </a:t>
            </a:r>
            <a:r>
              <a:rPr lang="ko-KR" altLang="en-US" b="1" dirty="0">
                <a:solidFill>
                  <a:srgbClr val="FF0000"/>
                </a:solidFill>
              </a:rPr>
              <a:t>특별한 </a:t>
            </a:r>
            <a:r>
              <a:rPr lang="ko-KR" altLang="en-US" b="1" dirty="0" smtClean="0">
                <a:solidFill>
                  <a:srgbClr val="FF0000"/>
                </a:solidFill>
              </a:rPr>
              <a:t>의미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 smtClean="0"/>
              <a:t>   2)  </a:t>
            </a:r>
            <a:r>
              <a:rPr lang="ko-KR" altLang="en-US" b="1" dirty="0" err="1" smtClean="0"/>
              <a:t>야웨</a:t>
            </a:r>
            <a:r>
              <a:rPr lang="ko-KR" altLang="en-US" b="1" dirty="0" smtClean="0"/>
              <a:t> </a:t>
            </a:r>
            <a:r>
              <a:rPr lang="ko-KR" altLang="en-US" b="1" dirty="0"/>
              <a:t>문서 기자</a:t>
            </a:r>
            <a:r>
              <a:rPr lang="en-US" altLang="ko-KR" b="1" dirty="0"/>
              <a:t>(J)</a:t>
            </a:r>
            <a:r>
              <a:rPr lang="ko-KR" altLang="en-US" b="1" dirty="0"/>
              <a:t>의 역사적 통찰력이 </a:t>
            </a:r>
            <a:r>
              <a:rPr lang="ko-KR" altLang="en-US" b="1" dirty="0" smtClean="0"/>
              <a:t>예리함</a:t>
            </a:r>
            <a:endParaRPr lang="en-US" altLang="ko-KR" b="1" dirty="0" smtClean="0"/>
          </a:p>
          <a:p>
            <a:pPr marL="0" indent="0" fontAlgn="base">
              <a:buNone/>
            </a:pPr>
            <a:endParaRPr lang="en-US" altLang="ko-KR" b="1" dirty="0" smtClean="0"/>
          </a:p>
          <a:p>
            <a:pPr fontAlgn="base">
              <a:buFont typeface="Wingdings" panose="05000000000000000000" pitchFamily="2" charset="2"/>
              <a:buChar char="u"/>
            </a:pPr>
            <a:r>
              <a:rPr lang="en-US" altLang="ko-KR" sz="3600" b="1" dirty="0">
                <a:solidFill>
                  <a:srgbClr val="92D050"/>
                </a:solidFill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주제 </a:t>
            </a:r>
            <a:endParaRPr lang="en-US" altLang="ko-KR" sz="3600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sz="3100" b="1" dirty="0" smtClean="0">
                <a:solidFill>
                  <a:srgbClr val="FF0000"/>
                </a:solidFill>
              </a:rPr>
              <a:t>    =&gt; </a:t>
            </a:r>
            <a:r>
              <a:rPr lang="ko-KR" altLang="en-US" sz="3100" b="1" dirty="0" smtClean="0">
                <a:solidFill>
                  <a:srgbClr val="FF0000"/>
                </a:solidFill>
              </a:rPr>
              <a:t>인간의 </a:t>
            </a:r>
            <a:r>
              <a:rPr lang="ko-KR" altLang="en-US" sz="3100" b="1" dirty="0">
                <a:solidFill>
                  <a:srgbClr val="FF0000"/>
                </a:solidFill>
              </a:rPr>
              <a:t>본질과 </a:t>
            </a:r>
            <a:r>
              <a:rPr lang="ko-KR" altLang="en-US" sz="3100" b="1" dirty="0" smtClean="0">
                <a:solidFill>
                  <a:srgbClr val="FF0000"/>
                </a:solidFill>
              </a:rPr>
              <a:t>본성에 관한  것 </a:t>
            </a:r>
            <a:r>
              <a:rPr lang="en-US" altLang="ko-KR" sz="31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3100" b="1" dirty="0" err="1">
                <a:solidFill>
                  <a:srgbClr val="FF0000"/>
                </a:solidFill>
              </a:rPr>
              <a:t>원역사</a:t>
            </a:r>
            <a:r>
              <a:rPr lang="ko-KR" altLang="en-US" sz="3100" b="1" dirty="0">
                <a:solidFill>
                  <a:srgbClr val="FF0000"/>
                </a:solidFill>
              </a:rPr>
              <a:t>  전체의 </a:t>
            </a:r>
            <a:r>
              <a:rPr lang="ko-KR" altLang="en-US" sz="3100" b="1" dirty="0" smtClean="0">
                <a:solidFill>
                  <a:srgbClr val="FF0000"/>
                </a:solidFill>
              </a:rPr>
              <a:t>주제</a:t>
            </a:r>
            <a:r>
              <a:rPr lang="en-US" altLang="ko-KR" sz="3100" b="1" dirty="0" smtClean="0">
                <a:solidFill>
                  <a:srgbClr val="FF0000"/>
                </a:solidFill>
              </a:rPr>
              <a:t>)</a:t>
            </a:r>
            <a:endParaRPr lang="en-US" altLang="ko-KR" sz="3100" b="1" dirty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u"/>
            </a:pPr>
            <a:endParaRPr lang="en-US" altLang="ko-KR" sz="3600" b="1" dirty="0" smtClean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u"/>
            </a:pPr>
            <a:r>
              <a:rPr lang="ko-KR" altLang="en-US" sz="3500" b="1" dirty="0" smtClean="0">
                <a:solidFill>
                  <a:schemeClr val="tx1"/>
                </a:solidFill>
              </a:rPr>
              <a:t> 목적 </a:t>
            </a:r>
            <a:endParaRPr lang="en-US" altLang="ko-KR" sz="35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b="1" dirty="0" smtClean="0"/>
              <a:t>    도시와 </a:t>
            </a:r>
            <a:r>
              <a:rPr lang="ko-KR" altLang="en-US" b="1" dirty="0"/>
              <a:t>탑의 건축사적 의미를 밝히는 것에는 관심이 없고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</a:rPr>
              <a:t>   </a:t>
            </a:r>
            <a:r>
              <a:rPr lang="ko-KR" altLang="en-US" b="1" dirty="0" smtClean="0">
                <a:solidFill>
                  <a:srgbClr val="7030A0"/>
                </a:solidFill>
              </a:rPr>
              <a:t>인간의 행위가 </a:t>
            </a:r>
            <a:r>
              <a:rPr lang="ko-KR" altLang="en-US" b="1" dirty="0">
                <a:solidFill>
                  <a:srgbClr val="7030A0"/>
                </a:solidFill>
              </a:rPr>
              <a:t>왜 하나님에 대한 반역이며 하나님의 심판을 </a:t>
            </a:r>
            <a:r>
              <a:rPr lang="ko-KR" altLang="en-US" b="1" dirty="0" smtClean="0">
                <a:solidFill>
                  <a:srgbClr val="7030A0"/>
                </a:solidFill>
              </a:rPr>
              <a:t>초래</a:t>
            </a:r>
            <a:endParaRPr lang="en-US" altLang="ko-KR" b="1" dirty="0" smtClean="0">
              <a:solidFill>
                <a:srgbClr val="7030A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7030A0"/>
                </a:solidFill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</a:rPr>
              <a:t>   </a:t>
            </a:r>
            <a:r>
              <a:rPr lang="ko-KR" altLang="en-US" b="1" dirty="0" smtClean="0">
                <a:solidFill>
                  <a:srgbClr val="7030A0"/>
                </a:solidFill>
              </a:rPr>
              <a:t>하는 </a:t>
            </a:r>
            <a:r>
              <a:rPr lang="ko-KR" altLang="en-US" b="1" dirty="0">
                <a:solidFill>
                  <a:srgbClr val="7030A0"/>
                </a:solidFill>
              </a:rPr>
              <a:t>큰 죄악인지를 보여주는데 </a:t>
            </a:r>
            <a:r>
              <a:rPr lang="ko-KR" altLang="en-US" b="1" dirty="0" smtClean="0">
                <a:solidFill>
                  <a:srgbClr val="7030A0"/>
                </a:solidFill>
              </a:rPr>
              <a:t>목적</a:t>
            </a:r>
          </a:p>
          <a:p>
            <a:pPr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>
            <a:normAutofit/>
          </a:bodyPr>
          <a:lstStyle/>
          <a:p>
            <a:r>
              <a:rPr lang="en-US" altLang="ko-KR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2. 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바벨 탑 사건과 셈과 </a:t>
            </a:r>
            <a:r>
              <a:rPr lang="ko-KR" altLang="en-US" sz="30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데라의</a:t>
            </a:r>
            <a:r>
              <a:rPr lang="ko-KR" altLang="en-US" sz="3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 족보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u"/>
            </a:pPr>
            <a:r>
              <a:rPr lang="en-US" altLang="ko-KR" sz="29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문서의 </a:t>
            </a:r>
            <a:r>
              <a:rPr lang="ko-KR" altLang="en-US" sz="2900" b="1" dirty="0">
                <a:solidFill>
                  <a:schemeClr val="tx1"/>
                </a:solidFill>
              </a:rPr>
              <a:t>구분 및 </a:t>
            </a:r>
            <a:r>
              <a:rPr lang="ko-KR" altLang="en-US" sz="2900" b="1" dirty="0" smtClean="0">
                <a:solidFill>
                  <a:schemeClr val="tx1"/>
                </a:solidFill>
              </a:rPr>
              <a:t>형식</a:t>
            </a:r>
            <a:endParaRPr lang="en-US" altLang="ko-KR" sz="29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2700" b="1" dirty="0" smtClean="0">
                <a:solidFill>
                  <a:srgbClr val="FF0000"/>
                </a:solidFill>
              </a:rPr>
              <a:t>    1)  (</a:t>
            </a:r>
            <a:r>
              <a:rPr lang="ko-KR" altLang="en-US" sz="2700" b="1" dirty="0">
                <a:solidFill>
                  <a:srgbClr val="FF0000"/>
                </a:solidFill>
              </a:rPr>
              <a:t>전반부</a:t>
            </a:r>
            <a:r>
              <a:rPr lang="en-US" altLang="ko-KR" sz="2700" b="1" dirty="0">
                <a:solidFill>
                  <a:srgbClr val="FF0000"/>
                </a:solidFill>
              </a:rPr>
              <a:t>)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11:1-9 </a:t>
            </a:r>
            <a:r>
              <a:rPr lang="en-US" altLang="ko-KR" sz="2700" b="1" dirty="0">
                <a:solidFill>
                  <a:srgbClr val="FF0000"/>
                </a:solidFill>
              </a:rPr>
              <a:t>: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바벨 탑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 </a:t>
            </a:r>
            <a:endParaRPr lang="en-US" altLang="ko-KR" sz="27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2700" b="1" dirty="0" smtClean="0">
                <a:solidFill>
                  <a:srgbClr val="0070C0"/>
                </a:solidFill>
              </a:rPr>
              <a:t>    2)  (</a:t>
            </a:r>
            <a:r>
              <a:rPr lang="ko-KR" altLang="en-US" sz="2700" b="1" dirty="0">
                <a:solidFill>
                  <a:srgbClr val="0070C0"/>
                </a:solidFill>
              </a:rPr>
              <a:t>후반부</a:t>
            </a:r>
            <a:r>
              <a:rPr lang="en-US" altLang="ko-KR" sz="2700" b="1" dirty="0">
                <a:solidFill>
                  <a:srgbClr val="0070C0"/>
                </a:solidFill>
              </a:rPr>
              <a:t>) 11:10-32 </a:t>
            </a:r>
            <a:r>
              <a:rPr lang="en-US" altLang="ko-KR" sz="2700" b="1" dirty="0" smtClean="0">
                <a:solidFill>
                  <a:srgbClr val="0070C0"/>
                </a:solidFill>
              </a:rPr>
              <a:t>:</a:t>
            </a:r>
            <a:r>
              <a:rPr lang="ko-KR" altLang="en-US" sz="2700" b="1" dirty="0" smtClean="0">
                <a:solidFill>
                  <a:srgbClr val="0070C0"/>
                </a:solidFill>
              </a:rPr>
              <a:t>족보 </a:t>
            </a:r>
            <a:endParaRPr lang="en-US" altLang="ko-KR" sz="2700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ko-KR" altLang="en-US" sz="2700" b="1" dirty="0" smtClean="0">
                <a:solidFill>
                  <a:schemeClr val="tx1"/>
                </a:solidFill>
              </a:rPr>
              <a:t>          셈의 </a:t>
            </a:r>
            <a:r>
              <a:rPr lang="ko-KR" altLang="en-US" sz="2700" b="1" dirty="0">
                <a:solidFill>
                  <a:schemeClr val="tx1"/>
                </a:solidFill>
              </a:rPr>
              <a:t>족보</a:t>
            </a:r>
            <a:r>
              <a:rPr lang="en-US" altLang="ko-KR" sz="2700" b="1" dirty="0">
                <a:solidFill>
                  <a:schemeClr val="tx1"/>
                </a:solidFill>
              </a:rPr>
              <a:t>(10-26</a:t>
            </a:r>
            <a:r>
              <a:rPr lang="ko-KR" altLang="en-US" sz="2700" b="1" dirty="0">
                <a:solidFill>
                  <a:schemeClr val="tx1"/>
                </a:solidFill>
              </a:rPr>
              <a:t>절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)  +  </a:t>
            </a:r>
            <a:r>
              <a:rPr lang="ko-KR" altLang="en-US" sz="2700" b="1" dirty="0" err="1" smtClean="0">
                <a:solidFill>
                  <a:schemeClr val="tx1"/>
                </a:solidFill>
              </a:rPr>
              <a:t>데라의</a:t>
            </a:r>
            <a:r>
              <a:rPr lang="ko-KR" altLang="en-US" sz="27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700" b="1" dirty="0">
                <a:solidFill>
                  <a:schemeClr val="tx1"/>
                </a:solidFill>
              </a:rPr>
              <a:t>족보</a:t>
            </a:r>
            <a:r>
              <a:rPr lang="en-US" altLang="ko-KR" sz="2700" b="1" dirty="0">
                <a:solidFill>
                  <a:schemeClr val="tx1"/>
                </a:solidFill>
              </a:rPr>
              <a:t>(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27-32</a:t>
            </a:r>
            <a:r>
              <a:rPr lang="ko-KR" altLang="en-US" sz="2700" b="1" dirty="0" smtClean="0">
                <a:solidFill>
                  <a:schemeClr val="tx1"/>
                </a:solidFill>
              </a:rPr>
              <a:t>절</a:t>
            </a:r>
            <a:r>
              <a:rPr lang="en-US" altLang="ko-KR" sz="2700" b="1" dirty="0" smtClean="0">
                <a:solidFill>
                  <a:schemeClr val="tx1"/>
                </a:solidFill>
              </a:rPr>
              <a:t>)</a:t>
            </a:r>
          </a:p>
          <a:p>
            <a:pPr marL="0" indent="0" fontAlgn="base">
              <a:buNone/>
            </a:pPr>
            <a:endParaRPr lang="ko-KR" altLang="en-US" sz="2900" b="1" dirty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u"/>
            </a:pPr>
            <a:r>
              <a:rPr lang="ko-KR" altLang="en-US" sz="2900" b="1" dirty="0" smtClean="0">
                <a:solidFill>
                  <a:schemeClr val="tx1"/>
                </a:solidFill>
              </a:rPr>
              <a:t>족보의 특징 </a:t>
            </a:r>
            <a:endParaRPr lang="en-US" altLang="ko-KR" sz="29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2900" b="1" dirty="0" smtClean="0">
                <a:solidFill>
                  <a:srgbClr val="FF0000"/>
                </a:solidFill>
              </a:rPr>
              <a:t>    “ XX</a:t>
            </a:r>
            <a:r>
              <a:rPr lang="ko-KR" altLang="en-US" sz="2900" b="1" dirty="0">
                <a:solidFill>
                  <a:srgbClr val="FF0000"/>
                </a:solidFill>
              </a:rPr>
              <a:t>의 후예는 </a:t>
            </a:r>
            <a:r>
              <a:rPr lang="ko-KR" altLang="en-US" sz="2900" b="1" dirty="0" smtClean="0">
                <a:solidFill>
                  <a:srgbClr val="FF0000"/>
                </a:solidFill>
              </a:rPr>
              <a:t>이러하니라 “ </a:t>
            </a:r>
            <a:endParaRPr lang="en-US" altLang="ko-KR" sz="29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sz="2400" b="1" dirty="0" smtClean="0">
                <a:solidFill>
                  <a:srgbClr val="00B050"/>
                </a:solidFill>
              </a:rPr>
              <a:t>          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전형적인 </a:t>
            </a:r>
            <a:r>
              <a:rPr lang="ko-KR" altLang="en-US" sz="2400" b="1" dirty="0">
                <a:solidFill>
                  <a:srgbClr val="00B050"/>
                </a:solidFill>
              </a:rPr>
              <a:t>족보의 형식</a:t>
            </a:r>
            <a:r>
              <a:rPr lang="en-US" altLang="ko-KR" sz="2400" b="1" dirty="0">
                <a:solidFill>
                  <a:srgbClr val="00B050"/>
                </a:solidFill>
              </a:rPr>
              <a:t>,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셈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–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데라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-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아브라함으로 이어지는</a:t>
            </a:r>
            <a:endParaRPr lang="en-US" altLang="ko-KR" sz="24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ko-KR" altLang="en-US" sz="2400" b="1" dirty="0" smtClean="0">
                <a:solidFill>
                  <a:srgbClr val="00B050"/>
                </a:solidFill>
              </a:rPr>
              <a:t>           선택 받은 </a:t>
            </a:r>
            <a:r>
              <a:rPr lang="ko-KR" altLang="en-US" sz="2400" b="1" dirty="0">
                <a:solidFill>
                  <a:srgbClr val="00B050"/>
                </a:solidFill>
              </a:rPr>
              <a:t>가계를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취급</a:t>
            </a:r>
            <a:endParaRPr lang="ko-KR" altLang="en-US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3215286"/>
            <a:ext cx="28803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856792" y="5300155"/>
            <a:ext cx="28803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4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양식과 구조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u"/>
            </a:pPr>
            <a:r>
              <a:rPr lang="en-US" altLang="ko-KR" sz="3600" b="1" dirty="0" smtClean="0">
                <a:solidFill>
                  <a:schemeClr val="accent2"/>
                </a:solidFill>
              </a:rPr>
              <a:t>  </a:t>
            </a:r>
            <a:r>
              <a:rPr lang="ko-KR" altLang="en-US" sz="3600" b="1" dirty="0" smtClean="0">
                <a:solidFill>
                  <a:schemeClr val="accent2"/>
                </a:solidFill>
              </a:rPr>
              <a:t>본문의 구성 </a:t>
            </a:r>
            <a:endParaRPr lang="en-US" altLang="ko-KR" sz="3600" b="1" dirty="0" smtClean="0">
              <a:solidFill>
                <a:schemeClr val="accent2"/>
              </a:solidFill>
            </a:endParaRPr>
          </a:p>
          <a:p>
            <a:pPr marL="0" indent="0" fontAlgn="base">
              <a:buNone/>
            </a:pPr>
            <a:endParaRPr lang="en-US" altLang="ko-KR" sz="4000" b="1" dirty="0">
              <a:solidFill>
                <a:schemeClr val="accent2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en-US" altLang="ko-KR" sz="3600" b="1" dirty="0" smtClean="0">
                <a:solidFill>
                  <a:srgbClr val="7030A0"/>
                </a:solidFill>
                <a:latin typeface="+mj-ea"/>
                <a:ea typeface="+mj-ea"/>
              </a:rPr>
              <a:t>   1) </a:t>
            </a:r>
            <a:r>
              <a:rPr lang="ko-KR" altLang="en-US" sz="3600" b="1" dirty="0" smtClean="0">
                <a:solidFill>
                  <a:srgbClr val="7030A0"/>
                </a:solidFill>
                <a:latin typeface="+mj-ea"/>
                <a:ea typeface="+mj-ea"/>
              </a:rPr>
              <a:t>바벨 탑 사건에  대한  </a:t>
            </a:r>
            <a:r>
              <a:rPr lang="en-US" altLang="ko-KR" sz="3600" b="1" dirty="0" smtClean="0">
                <a:solidFill>
                  <a:srgbClr val="7030A0"/>
                </a:solidFill>
                <a:latin typeface="+mj-ea"/>
                <a:ea typeface="+mj-ea"/>
              </a:rPr>
              <a:t>‘</a:t>
            </a:r>
            <a:r>
              <a:rPr lang="ko-KR" altLang="en-US" sz="3600" b="1" dirty="0" smtClean="0">
                <a:solidFill>
                  <a:srgbClr val="7030A0"/>
                </a:solidFill>
                <a:latin typeface="+mj-ea"/>
                <a:ea typeface="+mj-ea"/>
              </a:rPr>
              <a:t>이야기</a:t>
            </a:r>
            <a:r>
              <a:rPr lang="en-US" altLang="ko-KR" sz="3600" b="1" dirty="0" smtClean="0">
                <a:solidFill>
                  <a:srgbClr val="7030A0"/>
                </a:solidFill>
                <a:latin typeface="+mj-ea"/>
                <a:ea typeface="+mj-ea"/>
              </a:rPr>
              <a:t>’</a:t>
            </a:r>
          </a:p>
          <a:p>
            <a:pPr marL="0" indent="0" fontAlgn="base">
              <a:buNone/>
            </a:pPr>
            <a:endParaRPr lang="en-US" altLang="ko-KR" sz="3600" b="1" dirty="0" smtClean="0">
              <a:solidFill>
                <a:srgbClr val="7030A0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rgbClr val="FF0000"/>
                </a:solidFill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3600" b="1" dirty="0">
                <a:solidFill>
                  <a:srgbClr val="FF0000"/>
                </a:solidFill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  2) 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셈과 </a:t>
            </a:r>
            <a:r>
              <a:rPr lang="ko-KR" altLang="en-US" sz="3600" b="1" dirty="0" err="1" smtClean="0">
                <a:solidFill>
                  <a:srgbClr val="FF0000"/>
                </a:solidFill>
              </a:rPr>
              <a:t>데라의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족보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484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양식과 구조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1) </a:t>
            </a:r>
            <a:r>
              <a:rPr lang="ko-KR" altLang="en-US" b="1" dirty="0" smtClean="0">
                <a:solidFill>
                  <a:srgbClr val="7030A0"/>
                </a:solidFill>
              </a:rPr>
              <a:t>바벨 탑 사건  </a:t>
            </a:r>
            <a:r>
              <a:rPr lang="en-US" altLang="ko-KR" b="1" dirty="0" smtClean="0">
                <a:solidFill>
                  <a:srgbClr val="7030A0"/>
                </a:solidFill>
              </a:rPr>
              <a:t>=&gt; </a:t>
            </a:r>
            <a:r>
              <a:rPr lang="en-US" altLang="ko-KR" b="1" dirty="0" smtClean="0">
                <a:solidFill>
                  <a:srgbClr val="00B050"/>
                </a:solidFill>
              </a:rPr>
              <a:t>“</a:t>
            </a:r>
            <a:r>
              <a:rPr lang="ko-KR" altLang="en-US" b="1" dirty="0" smtClean="0">
                <a:solidFill>
                  <a:srgbClr val="00B050"/>
                </a:solidFill>
              </a:rPr>
              <a:t>대칭구조</a:t>
            </a:r>
            <a:r>
              <a:rPr lang="en-US" altLang="ko-KR" b="1" dirty="0" smtClean="0">
                <a:solidFill>
                  <a:srgbClr val="00B050"/>
                </a:solidFill>
              </a:rPr>
              <a:t>”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4139"/>
              </p:ext>
            </p:extLst>
          </p:nvPr>
        </p:nvGraphicFramePr>
        <p:xfrm>
          <a:off x="179512" y="2852935"/>
          <a:ext cx="8784976" cy="3166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6620"/>
                <a:gridCol w="2677836"/>
                <a:gridCol w="1152128"/>
                <a:gridCol w="3528392"/>
              </a:tblGrid>
              <a:tr h="576064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/>
                        <a:t>대칭구조</a:t>
                      </a:r>
                      <a:r>
                        <a:rPr lang="en-US" altLang="ko-KR" sz="2400" b="1" dirty="0" smtClean="0"/>
                        <a:t>(</a:t>
                      </a:r>
                      <a:r>
                        <a:rPr lang="ko-KR" altLang="en-US" sz="2400" b="1" dirty="0" smtClean="0"/>
                        <a:t>내용과 언어상</a:t>
                      </a:r>
                      <a:r>
                        <a:rPr lang="en-US" altLang="ko-KR" sz="2400" b="1" dirty="0" smtClean="0"/>
                        <a:t>)</a:t>
                      </a:r>
                      <a:endParaRPr lang="ko-KR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4057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ko-KR" alt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ko-KR" alt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도시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성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과 탑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대</a:t>
                      </a:r>
                      <a:r>
                        <a:rPr lang="en-US" altLang="ko-KR" sz="2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를 쌓는 인간</a:t>
                      </a:r>
                      <a:endParaRPr lang="ko-KR" alt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b="1" dirty="0" smtClean="0">
                          <a:solidFill>
                            <a:schemeClr val="tx1"/>
                          </a:solidFill>
                        </a:rPr>
                        <a:t>인간의 행동에 대한 하나님의 반응</a:t>
                      </a:r>
                      <a:endParaRPr lang="ko-KR" alt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절</a:t>
                      </a:r>
                      <a:endParaRPr lang="en-US" altLang="ko-KR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도입부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인간의 통일성</a:t>
                      </a:r>
                      <a:endParaRPr lang="en-US" altLang="ko-KR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과거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</a:rPr>
                        <a:t>절</a:t>
                      </a:r>
                      <a:r>
                        <a:rPr lang="en-US" altLang="ko-KR" sz="2000" b="1" dirty="0" smtClean="0">
                          <a:solidFill>
                            <a:srgbClr val="0070C0"/>
                          </a:solidFill>
                        </a:rPr>
                        <a:t>-8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</a:rPr>
                        <a:t>절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</a:rPr>
                        <a:t>하나님의 결단과 행동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</a:rPr>
                        <a:t>절</a:t>
                      </a:r>
                      <a:r>
                        <a:rPr lang="en-US" altLang="ko-KR" sz="2000" b="1" dirty="0" smtClean="0">
                          <a:solidFill>
                            <a:srgbClr val="0070C0"/>
                          </a:solidFill>
                        </a:rPr>
                        <a:t>-4</a:t>
                      </a:r>
                      <a:r>
                        <a:rPr lang="ko-KR" altLang="en-US" sz="2000" b="1" dirty="0" smtClean="0">
                          <a:solidFill>
                            <a:srgbClr val="0070C0"/>
                          </a:solidFill>
                        </a:rPr>
                        <a:t>절</a:t>
                      </a:r>
                      <a:endParaRPr lang="ko-KR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b="1" smtClean="0">
                          <a:solidFill>
                            <a:srgbClr val="0070C0"/>
                          </a:solidFill>
                        </a:rPr>
                        <a:t>인간의 결단과 행동</a:t>
                      </a:r>
                      <a:endParaRPr lang="en-US" altLang="ko-KR" sz="2000" b="1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절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인류의 분산과 </a:t>
                      </a:r>
                      <a:r>
                        <a:rPr lang="ko-KR" altLang="en-US" sz="2000" b="1" smtClean="0">
                          <a:solidFill>
                            <a:srgbClr val="FF0000"/>
                          </a:solidFill>
                        </a:rPr>
                        <a:t>언어의 혼잡</a:t>
                      </a:r>
                      <a:endParaRPr lang="en-US" altLang="ko-KR" sz="2000" b="1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000" b="1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현재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7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양식과 구조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altLang="ko-KR" sz="3000" b="1" dirty="0" smtClean="0">
                <a:solidFill>
                  <a:srgbClr val="FF0000"/>
                </a:solidFill>
              </a:rPr>
              <a:t>2) 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셈과 </a:t>
            </a:r>
            <a:r>
              <a:rPr lang="ko-KR" altLang="en-US" sz="3000" b="1" dirty="0" err="1" smtClean="0">
                <a:solidFill>
                  <a:srgbClr val="FF0000"/>
                </a:solidFill>
              </a:rPr>
              <a:t>데라의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 족보</a:t>
            </a:r>
            <a:endParaRPr lang="en-US" altLang="ko-KR" sz="30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algn="just" fontAlgn="base">
              <a:buFont typeface="Wingdings" panose="05000000000000000000" pitchFamily="2" charset="2"/>
              <a:buChar char="u"/>
            </a:pPr>
            <a:r>
              <a:rPr lang="ko-KR" altLang="en-US" sz="2400" b="1" dirty="0" err="1" smtClean="0"/>
              <a:t>노아의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 아들 중에서 </a:t>
            </a:r>
            <a:r>
              <a:rPr lang="ko-KR" altLang="en-US" sz="2400" b="1" dirty="0">
                <a:solidFill>
                  <a:srgbClr val="7030A0"/>
                </a:solidFill>
              </a:rPr>
              <a:t>단지 셈의 족보만이 다시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소개됨</a:t>
            </a:r>
            <a:r>
              <a:rPr lang="en-US" altLang="ko-KR" sz="2400" b="1" dirty="0"/>
              <a:t> (10-26</a:t>
            </a:r>
            <a:r>
              <a:rPr lang="ko-KR" altLang="en-US" sz="2400" b="1" dirty="0"/>
              <a:t>절</a:t>
            </a:r>
            <a:r>
              <a:rPr lang="en-US" altLang="ko-KR" sz="2400" b="1" dirty="0"/>
              <a:t>) </a:t>
            </a:r>
            <a:endParaRPr lang="en-US" altLang="ko-KR" sz="2400" b="1" dirty="0">
              <a:solidFill>
                <a:srgbClr val="7030A0"/>
              </a:solidFill>
            </a:endParaRPr>
          </a:p>
          <a:p>
            <a:pPr marL="0" indent="0" algn="just" fontAlgn="base" latinLnBrk="0">
              <a:buNone/>
            </a:pPr>
            <a:r>
              <a:rPr lang="ko-KR" altLang="en-US" sz="2400" b="1" dirty="0" err="1" smtClean="0"/>
              <a:t>노아의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맏아들인 셈의 </a:t>
            </a:r>
            <a:r>
              <a:rPr lang="ko-KR" altLang="en-US" sz="2400" b="1" dirty="0" smtClean="0"/>
              <a:t>족보</a:t>
            </a:r>
            <a:r>
              <a:rPr lang="en-US" altLang="ko-KR" sz="2400" b="1" dirty="0"/>
              <a:t> </a:t>
            </a:r>
            <a:r>
              <a:rPr lang="en-US" altLang="ko-KR" sz="2400" b="1" u="sng" dirty="0" smtClean="0"/>
              <a:t>“</a:t>
            </a:r>
            <a:r>
              <a:rPr lang="ko-KR" altLang="en-US" sz="2400" b="1" u="sng" dirty="0" smtClean="0">
                <a:solidFill>
                  <a:srgbClr val="7030A0"/>
                </a:solidFill>
              </a:rPr>
              <a:t>셈</a:t>
            </a:r>
            <a:r>
              <a:rPr lang="en-US" altLang="ko-KR" sz="2400" b="1" u="sng" dirty="0" smtClean="0">
                <a:solidFill>
                  <a:srgbClr val="7030A0"/>
                </a:solidFill>
              </a:rPr>
              <a:t>~</a:t>
            </a:r>
            <a:r>
              <a:rPr lang="ko-KR" altLang="en-US" sz="2400" b="1" u="sng" dirty="0" smtClean="0">
                <a:solidFill>
                  <a:srgbClr val="7030A0"/>
                </a:solidFill>
              </a:rPr>
              <a:t>아브라함</a:t>
            </a:r>
            <a:r>
              <a:rPr lang="en-US" altLang="ko-KR" sz="2400" b="1" u="sng" dirty="0" smtClean="0">
                <a:solidFill>
                  <a:srgbClr val="7030A0"/>
                </a:solidFill>
              </a:rPr>
              <a:t>”</a:t>
            </a:r>
            <a:r>
              <a:rPr lang="ko-KR" altLang="en-US" sz="2400" b="1" u="sng" dirty="0" smtClean="0"/>
              <a:t>까지  </a:t>
            </a:r>
            <a:r>
              <a:rPr lang="en-US" altLang="ko-KR" sz="2400" b="1" u="sng" dirty="0" smtClean="0">
                <a:solidFill>
                  <a:srgbClr val="0070C0"/>
                </a:solidFill>
              </a:rPr>
              <a:t>10</a:t>
            </a:r>
            <a:r>
              <a:rPr lang="ko-KR" altLang="en-US" sz="2400" b="1" u="sng" dirty="0">
                <a:solidFill>
                  <a:srgbClr val="0070C0"/>
                </a:solidFill>
              </a:rPr>
              <a:t>세대에 </a:t>
            </a:r>
            <a:r>
              <a:rPr lang="ko-KR" altLang="en-US" sz="2400" b="1" u="sng" dirty="0" smtClean="0">
                <a:solidFill>
                  <a:srgbClr val="0070C0"/>
                </a:solidFill>
              </a:rPr>
              <a:t> 걸친 족보로</a:t>
            </a:r>
            <a:endParaRPr lang="en-US" altLang="ko-KR" sz="2400" b="1" u="sng" dirty="0" smtClean="0">
              <a:solidFill>
                <a:srgbClr val="0070C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2400" b="1" dirty="0" smtClean="0"/>
              <a:t>=&gt;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 </a:t>
            </a:r>
            <a:r>
              <a:rPr lang="ko-KR" altLang="en-US" sz="2400" b="1" dirty="0">
                <a:solidFill>
                  <a:srgbClr val="FF0000"/>
                </a:solidFill>
              </a:rPr>
              <a:t>문서</a:t>
            </a:r>
            <a:r>
              <a:rPr lang="en-US" altLang="ko-KR" sz="2400" b="1" dirty="0">
                <a:solidFill>
                  <a:srgbClr val="FF0000"/>
                </a:solidFill>
              </a:rPr>
              <a:t>(P)</a:t>
            </a:r>
            <a:r>
              <a:rPr lang="ko-KR" altLang="en-US" sz="2400" b="1" dirty="0">
                <a:solidFill>
                  <a:srgbClr val="FF0000"/>
                </a:solidFill>
              </a:rPr>
              <a:t>기자는 이미 존재했던 </a:t>
            </a:r>
            <a:r>
              <a:rPr lang="ko-KR" altLang="en-US" sz="2400" b="1" dirty="0" err="1">
                <a:solidFill>
                  <a:srgbClr val="FF0000"/>
                </a:solidFill>
              </a:rPr>
              <a:t>야웨</a:t>
            </a:r>
            <a:r>
              <a:rPr lang="ko-KR" altLang="en-US" sz="2400" b="1" dirty="0">
                <a:solidFill>
                  <a:srgbClr val="FF0000"/>
                </a:solidFill>
              </a:rPr>
              <a:t> 문서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10:21, 24-25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r>
              <a:rPr lang="ko-KR" altLang="en-US" sz="2400" b="1" dirty="0">
                <a:solidFill>
                  <a:srgbClr val="FF0000"/>
                </a:solidFill>
              </a:rPr>
              <a:t>와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 algn="just" fontAlgn="base" latinLnBrk="0">
              <a:buNone/>
            </a:pPr>
            <a:r>
              <a:rPr lang="ko-KR" altLang="en-US" sz="2400" b="1" dirty="0" smtClean="0">
                <a:solidFill>
                  <a:srgbClr val="FF0000"/>
                </a:solidFill>
              </a:rPr>
              <a:t>그 </a:t>
            </a:r>
            <a:r>
              <a:rPr lang="ko-KR" altLang="en-US" sz="2400" b="1" dirty="0">
                <a:solidFill>
                  <a:srgbClr val="FF0000"/>
                </a:solidFill>
              </a:rPr>
              <a:t>이외에 다른 전승들을 이용한 것으로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보임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marL="0" indent="0" algn="just" fontAlgn="base" latinLnBrk="0">
              <a:buNone/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algn="just" fontAlgn="base" latinLnBrk="0">
              <a:buFont typeface="Wingdings" panose="05000000000000000000" pitchFamily="2" charset="2"/>
              <a:buChar char="u"/>
            </a:pPr>
            <a:r>
              <a:rPr lang="ko-KR" altLang="en-US" sz="2400" b="1" dirty="0" smtClean="0">
                <a:solidFill>
                  <a:srgbClr val="00B050"/>
                </a:solidFill>
              </a:rPr>
              <a:t>형식</a:t>
            </a:r>
            <a:r>
              <a:rPr lang="en-US" altLang="ko-KR" sz="2400" b="1" dirty="0">
                <a:solidFill>
                  <a:srgbClr val="00B050"/>
                </a:solidFill>
              </a:rPr>
              <a:t>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just" fontAlgn="base" latinLnBrk="0">
              <a:buNone/>
            </a:pPr>
            <a:r>
              <a:rPr lang="ko-KR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(1) A</a:t>
            </a:r>
            <a:r>
              <a:rPr lang="ko-KR" altLang="en-US" sz="2400" b="1" dirty="0">
                <a:solidFill>
                  <a:srgbClr val="00B050"/>
                </a:solidFill>
              </a:rPr>
              <a:t>는 </a:t>
            </a:r>
            <a:r>
              <a:rPr lang="en-US" altLang="ko-KR" sz="2400" b="1" dirty="0">
                <a:solidFill>
                  <a:srgbClr val="00B050"/>
                </a:solidFill>
              </a:rPr>
              <a:t>X</a:t>
            </a:r>
            <a:r>
              <a:rPr lang="ko-KR" altLang="en-US" sz="2400" b="1" dirty="0">
                <a:solidFill>
                  <a:srgbClr val="00B050"/>
                </a:solidFill>
              </a:rPr>
              <a:t>세에 </a:t>
            </a:r>
            <a:r>
              <a:rPr lang="en-US" altLang="ko-KR" sz="2400" b="1" dirty="0">
                <a:solidFill>
                  <a:srgbClr val="00B050"/>
                </a:solidFill>
              </a:rPr>
              <a:t>B</a:t>
            </a:r>
            <a:r>
              <a:rPr lang="ko-KR" altLang="en-US" sz="2400" b="1" dirty="0">
                <a:solidFill>
                  <a:srgbClr val="00B050"/>
                </a:solidFill>
              </a:rPr>
              <a:t>를 낳았다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 fontAlgn="base" latinLnBrk="0">
              <a:buNone/>
            </a:pP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(2) A</a:t>
            </a:r>
            <a:r>
              <a:rPr lang="ko-KR" altLang="en-US" sz="2400" b="1" dirty="0">
                <a:solidFill>
                  <a:srgbClr val="00B050"/>
                </a:solidFill>
              </a:rPr>
              <a:t>는 </a:t>
            </a:r>
            <a:r>
              <a:rPr lang="en-US" altLang="ko-KR" sz="2400" b="1" dirty="0">
                <a:solidFill>
                  <a:srgbClr val="00B050"/>
                </a:solidFill>
              </a:rPr>
              <a:t>B</a:t>
            </a:r>
            <a:r>
              <a:rPr lang="ko-KR" altLang="en-US" sz="2400" b="1" dirty="0">
                <a:solidFill>
                  <a:srgbClr val="00B050"/>
                </a:solidFill>
              </a:rPr>
              <a:t>를 낳은 후에 </a:t>
            </a:r>
            <a:r>
              <a:rPr lang="en-US" altLang="ko-KR" sz="2400" b="1" dirty="0">
                <a:solidFill>
                  <a:srgbClr val="00B050"/>
                </a:solidFill>
              </a:rPr>
              <a:t>Y</a:t>
            </a:r>
            <a:r>
              <a:rPr lang="ko-KR" altLang="en-US" sz="2400" b="1" dirty="0">
                <a:solidFill>
                  <a:srgbClr val="00B050"/>
                </a:solidFill>
              </a:rPr>
              <a:t>년을 지내며 자녀를 낳았다</a:t>
            </a:r>
            <a:r>
              <a:rPr lang="en-US" altLang="ko-KR" sz="2400" b="1" dirty="0">
                <a:solidFill>
                  <a:srgbClr val="00B050"/>
                </a:solidFill>
              </a:rPr>
              <a:t>. </a:t>
            </a:r>
            <a:endParaRPr lang="en-US" altLang="ko-KR" sz="2400" b="1" dirty="0" smtClean="0">
              <a:solidFill>
                <a:srgbClr val="00B05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2400" b="1" dirty="0" smtClean="0">
                <a:solidFill>
                  <a:srgbClr val="00B050"/>
                </a:solidFill>
              </a:rPr>
              <a:t>(x-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각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세대의 맏아들 출생 때 나이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, Y-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맞아들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출생한 후 산 </a:t>
            </a:r>
            <a:r>
              <a:rPr lang="ko-KR" altLang="en-US" sz="2400" b="1" dirty="0" err="1" smtClean="0">
                <a:solidFill>
                  <a:srgbClr val="00B050"/>
                </a:solidFill>
              </a:rPr>
              <a:t>횃수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)</a:t>
            </a:r>
            <a:endParaRPr lang="ko-KR" altLang="en-US" sz="2400" b="1" dirty="0">
              <a:solidFill>
                <a:srgbClr val="00B050"/>
              </a:solidFill>
            </a:endParaRPr>
          </a:p>
          <a:p>
            <a:pPr marL="0" indent="0" algn="just" fontAlgn="base" latinLnBrk="0">
              <a:buNone/>
            </a:pPr>
            <a:r>
              <a:rPr lang="en-US" altLang="ko-KR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19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but, 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셈의 경우에만 다르게 </a:t>
            </a:r>
            <a:r>
              <a:rPr lang="ko-KR" altLang="en-US" sz="19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진술</a:t>
            </a:r>
            <a:endParaRPr lang="en-US" altLang="ko-KR" sz="19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algn="just" fontAlgn="base" latinLnBrk="0">
              <a:buNone/>
            </a:pPr>
            <a:r>
              <a:rPr lang="en-US" altLang="ko-KR" sz="19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-&gt; </a:t>
            </a:r>
            <a:r>
              <a:rPr lang="ko-KR" altLang="en-US" sz="19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“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셈은 </a:t>
            </a:r>
            <a:r>
              <a:rPr lang="en-US" altLang="ko-KR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100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세 곧 홍수 후 </a:t>
            </a:r>
            <a:r>
              <a:rPr lang="en-US" altLang="ko-KR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년에 </a:t>
            </a:r>
            <a:r>
              <a:rPr lang="ko-KR" altLang="en-US" sz="190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아르박삿을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 낳았고”</a:t>
            </a:r>
            <a:r>
              <a:rPr lang="en-US" altLang="ko-KR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(10</a:t>
            </a:r>
            <a:r>
              <a:rPr lang="ko-KR" altLang="en-US" sz="1900" dirty="0">
                <a:latin typeface="HY견명조" panose="02030600000101010101" pitchFamily="18" charset="-127"/>
                <a:ea typeface="HY견명조" panose="02030600000101010101" pitchFamily="18" charset="-127"/>
              </a:rPr>
              <a:t>절</a:t>
            </a:r>
            <a:r>
              <a:rPr lang="en-US" altLang="ko-KR" sz="19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19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 fontAlgn="base">
              <a:buFont typeface="+mj-ea"/>
              <a:buAutoNum type="circleNumDbPlain"/>
            </a:pPr>
            <a:endParaRPr lang="ko-KR" altLang="en-US" sz="2400" dirty="0"/>
          </a:p>
          <a:p>
            <a:pPr marL="514350" indent="-514350" fontAlgn="base">
              <a:buFont typeface="+mj-ea"/>
              <a:buAutoNum type="circleNumDbPlain"/>
            </a:pP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730</TotalTime>
  <Words>1959</Words>
  <Application>Microsoft Office PowerPoint</Application>
  <PresentationFormat>화면 슬라이드 쇼(4:3)</PresentationFormat>
  <Paragraphs>268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트렉</vt:lpstr>
      <vt:lpstr>PowerPoint 프레젠테이션</vt:lpstr>
      <vt:lpstr>목차</vt:lpstr>
      <vt:lpstr> 1. 10장과 바벨 탑 사건의 공통점과 차이점 </vt:lpstr>
      <vt:lpstr>1. 10장과 바벨 탑 사건의 공통점과 차이점</vt:lpstr>
      <vt:lpstr>2. 바벨 탑 사건과 셈과 데라의 족보</vt:lpstr>
      <vt:lpstr>2. 바벨 탑 사건과 셈과 데라의 족보</vt:lpstr>
      <vt:lpstr>3. 양식과 구조</vt:lpstr>
      <vt:lpstr>3. 양식과 구조 </vt:lpstr>
      <vt:lpstr>3. 양식과 구조</vt:lpstr>
      <vt:lpstr>3. 양식과 구조</vt:lpstr>
      <vt:lpstr>셈의 족보(p.282)</vt:lpstr>
      <vt:lpstr>3. 양식과 구조</vt:lpstr>
      <vt:lpstr>4. 본문 주석 – 바벨탑 사건(11:1-9)</vt:lpstr>
      <vt:lpstr>4. 본문 주석</vt:lpstr>
      <vt:lpstr>4. 본문 주석-   2) 인간의 행동에 대한 하나님의 반응(11:5-9) </vt:lpstr>
      <vt:lpstr>4. 본문 주석</vt:lpstr>
      <vt:lpstr>4. 본문 주석 – 셈과 데라의 족보(11:10-32)</vt:lpstr>
      <vt:lpstr>4. 본문 주석 – 셈과 데라의 족보(11:10-32)</vt:lpstr>
      <vt:lpstr>4. 본문 주석 – 셈과 데라의 족보(11:10-32)</vt:lpstr>
      <vt:lpstr>4. 본문 주석 – 셈과 데라의 족보(11:10-32)</vt:lpstr>
      <vt:lpstr>5. 원역사의 종결 – 원역사 보도의 신학적 특징</vt:lpstr>
      <vt:lpstr>감사합니다^^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Soso</dc:creator>
  <cp:lastModifiedBy>Soso</cp:lastModifiedBy>
  <cp:revision>55</cp:revision>
  <dcterms:created xsi:type="dcterms:W3CDTF">2017-10-26T07:15:31Z</dcterms:created>
  <dcterms:modified xsi:type="dcterms:W3CDTF">2017-10-31T04:30:43Z</dcterms:modified>
</cp:coreProperties>
</file>