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33"/>
  </p:notesMasterIdLst>
  <p:sldIdLst>
    <p:sldId id="258" r:id="rId2"/>
    <p:sldId id="257" r:id="rId3"/>
    <p:sldId id="259" r:id="rId4"/>
    <p:sldId id="260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3" r:id="rId26"/>
    <p:sldId id="289" r:id="rId27"/>
    <p:sldId id="290" r:id="rId28"/>
    <p:sldId id="291" r:id="rId29"/>
    <p:sldId id="292" r:id="rId30"/>
    <p:sldId id="294" r:id="rId31"/>
    <p:sldId id="295" r:id="rId32"/>
  </p:sldIdLst>
  <p:sldSz cx="9144000" cy="6858000" type="screen4x3"/>
  <p:notesSz cx="6797675" cy="9926638"/>
  <p:embeddedFontLst>
    <p:embeddedFont>
      <p:font typeface="HY견명조" panose="02030600000101010101" pitchFamily="18" charset="-127"/>
      <p:regular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맑은 고딕" panose="020B0503020000020004" pitchFamily="50" charset="-127"/>
      <p:regular r:id="rId39"/>
      <p:bold r:id="rId4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FF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74" autoAdjust="0"/>
    <p:restoredTop sz="94660"/>
  </p:normalViewPr>
  <p:slideViewPr>
    <p:cSldViewPr>
      <p:cViewPr varScale="1">
        <p:scale>
          <a:sx n="109" d="100"/>
          <a:sy n="109" d="100"/>
        </p:scale>
        <p:origin x="12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8871-AF51-41DE-8B22-CDB9E91CB980}" type="datetimeFigureOut">
              <a:rPr lang="ko-KR" altLang="en-US" smtClean="0"/>
              <a:pPr/>
              <a:t>2019-02-28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6391-5AED-454A-97CE-3D46CCA00F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40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36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430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049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759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6391-5AED-454A-97CE-3D46CCA00FB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74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0472-B252-472A-9B7F-C75526734299}" type="datetime1">
              <a:rPr lang="ko-KR" altLang="en-US" smtClean="0"/>
              <a:pPr/>
              <a:t>2019-02-28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C1E0-19A8-40FD-9914-EBC69A29CD2E}" type="datetime1">
              <a:rPr lang="ko-KR" altLang="en-US" smtClean="0"/>
              <a:pPr/>
              <a:t>2019-02-28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08EA-82B6-4AB3-9619-98B6E7EE2DFA}" type="datetime1">
              <a:rPr lang="ko-KR" altLang="en-US" smtClean="0"/>
              <a:pPr/>
              <a:t>2019-02-28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01AA-1B84-4D92-B8C2-77260A5F82F9}" type="datetime1">
              <a:rPr lang="ko-KR" altLang="en-US" smtClean="0"/>
              <a:pPr/>
              <a:t>2019-02-28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645B020-A580-4349-A7EF-9E236F785FEE}" type="datetime1">
              <a:rPr lang="ko-KR" altLang="en-US" smtClean="0"/>
              <a:pPr/>
              <a:t>2019-02-28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C104-52B3-4B58-A3BA-9E4775EA03F0}" type="datetime1">
              <a:rPr lang="ko-KR" altLang="en-US" smtClean="0"/>
              <a:pPr/>
              <a:t>2019-02-28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45F-4EF4-4237-A835-49372EF41F79}" type="datetime1">
              <a:rPr lang="ko-KR" altLang="en-US" smtClean="0"/>
              <a:pPr/>
              <a:t>2019-02-28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DF7A-1543-41E9-8E25-879B18DE32D9}" type="datetime1">
              <a:rPr lang="ko-KR" altLang="en-US" smtClean="0"/>
              <a:pPr/>
              <a:t>2019-02-28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2F7D-CF95-4471-876C-3704906C5B19}" type="datetime1">
              <a:rPr lang="ko-KR" altLang="en-US" smtClean="0"/>
              <a:pPr/>
              <a:t>2019-02-28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715B-0138-4490-9C16-7502E15C6D79}" type="datetime1">
              <a:rPr lang="ko-KR" altLang="en-US" smtClean="0"/>
              <a:pPr/>
              <a:t>2019-02-28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6E2D-E63B-49D5-AE88-4E837517019F}" type="datetime1">
              <a:rPr lang="ko-KR" altLang="en-US" smtClean="0"/>
              <a:pPr/>
              <a:t>2019-02-28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F3A885E-A7EC-4371-9BE6-2D288F1D2FE5}" type="datetime1">
              <a:rPr lang="ko-KR" altLang="en-US" smtClean="0"/>
              <a:pPr/>
              <a:t>2019-02-28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77D7837-CC2C-473B-99D6-E78868364E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352928" cy="150019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sz="6000" dirty="0" smtClean="0"/>
              <a:t>현대신학의 동향</a:t>
            </a:r>
            <a:r>
              <a:rPr lang="en-US" altLang="ko-KR" sz="3900" dirty="0" smtClean="0"/>
              <a:t/>
            </a:r>
            <a:br>
              <a:rPr lang="en-US" altLang="ko-KR" sz="3900" dirty="0" smtClean="0"/>
            </a:br>
            <a:r>
              <a:rPr lang="en-US" altLang="ko-KR" sz="2400" dirty="0" smtClean="0"/>
              <a:t>(</a:t>
            </a:r>
            <a:r>
              <a:rPr lang="ko-KR" altLang="en-US" sz="2400" dirty="0" smtClean="0"/>
              <a:t>통전적인 신학을 지향하며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15426" y="4299936"/>
            <a:ext cx="7500990" cy="857256"/>
          </a:xfrm>
        </p:spPr>
        <p:txBody>
          <a:bodyPr/>
          <a:lstStyle/>
          <a:p>
            <a:pPr algn="r"/>
            <a:r>
              <a:rPr lang="ko-KR" altLang="en-US" dirty="0" smtClean="0"/>
              <a:t>유장환</a:t>
            </a:r>
            <a:r>
              <a:rPr lang="en-US" altLang="ko-KR" dirty="0" smtClean="0"/>
              <a:t> </a:t>
            </a:r>
            <a:r>
              <a:rPr lang="ko-KR" altLang="en-US" dirty="0" smtClean="0"/>
              <a:t>교수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0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US" altLang="ko-KR" sz="5600" b="1" dirty="0">
                <a:solidFill>
                  <a:schemeClr val="tx1"/>
                </a:solidFill>
              </a:rPr>
              <a:t>Schleiermacher</a:t>
            </a: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*종교는 </a:t>
            </a:r>
            <a:r>
              <a:rPr lang="ko-KR" altLang="en-US" dirty="0"/>
              <a:t>사변적 행위</a:t>
            </a:r>
            <a:r>
              <a:rPr lang="ko-KR" altLang="en-US" dirty="0">
                <a:solidFill>
                  <a:schemeClr val="tx1"/>
                </a:solidFill>
              </a:rPr>
              <a:t>도 아니고 </a:t>
            </a:r>
          </a:p>
          <a:p>
            <a:pPr marL="0" indent="0" fontAlgn="base">
              <a:buNone/>
            </a:pP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	    </a:t>
            </a:r>
            <a:r>
              <a:rPr lang="ko-KR" altLang="en-US" dirty="0" smtClean="0"/>
              <a:t>도덕적 </a:t>
            </a:r>
            <a:r>
              <a:rPr lang="ko-KR" altLang="en-US" dirty="0"/>
              <a:t>행위</a:t>
            </a:r>
            <a:r>
              <a:rPr lang="ko-KR" altLang="en-US" dirty="0">
                <a:solidFill>
                  <a:schemeClr val="tx1"/>
                </a:solidFill>
              </a:rPr>
              <a:t>도 아니고</a:t>
            </a:r>
          </a:p>
          <a:p>
            <a:pPr marL="0" indent="0" fontAlgn="base">
              <a:buNone/>
            </a:pPr>
            <a:r>
              <a:rPr lang="en-US" altLang="ko-KR" dirty="0" smtClean="0">
                <a:solidFill>
                  <a:schemeClr val="tx1"/>
                </a:solidFill>
              </a:rPr>
              <a:t>	    </a:t>
            </a:r>
            <a:r>
              <a:rPr lang="ko-KR" altLang="en-US" dirty="0" smtClean="0"/>
              <a:t>우주에 </a:t>
            </a:r>
            <a:r>
              <a:rPr lang="ko-KR" altLang="en-US" dirty="0"/>
              <a:t>대한 직관과 감정</a:t>
            </a:r>
            <a:r>
              <a:rPr lang="ko-KR" altLang="en-US" dirty="0">
                <a:solidFill>
                  <a:schemeClr val="tx1"/>
                </a:solidFill>
              </a:rPr>
              <a:t>이다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*종교는 </a:t>
            </a:r>
            <a:r>
              <a:rPr lang="ko-KR" altLang="en-US" dirty="0"/>
              <a:t>절대의존의 감정</a:t>
            </a:r>
            <a:r>
              <a:rPr lang="ko-KR" altLang="en-US" dirty="0">
                <a:solidFill>
                  <a:schemeClr val="tx1"/>
                </a:solidFill>
              </a:rPr>
              <a:t>이요</a:t>
            </a:r>
          </a:p>
          <a:p>
            <a:pPr marL="0" indent="0" fontAlgn="base">
              <a:buNone/>
            </a:pPr>
            <a:r>
              <a:rPr lang="en-US" altLang="ko-KR" dirty="0" smtClean="0">
                <a:solidFill>
                  <a:schemeClr val="tx1"/>
                </a:solidFill>
              </a:rPr>
              <a:t>	    </a:t>
            </a:r>
            <a:r>
              <a:rPr lang="ko-KR" altLang="en-US" dirty="0" smtClean="0"/>
              <a:t>무한자의 </a:t>
            </a:r>
            <a:r>
              <a:rPr lang="ko-KR" altLang="en-US" dirty="0" err="1"/>
              <a:t>직접지</a:t>
            </a:r>
            <a:r>
              <a:rPr lang="ko-KR" altLang="en-US" dirty="0" err="1">
                <a:solidFill>
                  <a:schemeClr val="tx1"/>
                </a:solidFill>
              </a:rPr>
              <a:t>이다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*신학은 절대의존의 감정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신의식을 기술하는 것이다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0" indent="0" fontAlgn="base">
              <a:buNone/>
            </a:pPr>
            <a:endParaRPr lang="ko-KR" altLang="en-US" sz="23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 smtClean="0">
                <a:solidFill>
                  <a:schemeClr val="tx1"/>
                </a:solidFill>
              </a:rPr>
              <a:t>J.X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신의식의 원형</a:t>
            </a: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θ : </a:t>
            </a:r>
            <a:r>
              <a:rPr lang="ko-KR" altLang="en-US" dirty="0">
                <a:solidFill>
                  <a:schemeClr val="tx1"/>
                </a:solidFill>
              </a:rPr>
              <a:t>절대의존의 감정의 </a:t>
            </a:r>
            <a:r>
              <a:rPr lang="ko-KR" altLang="en-US" dirty="0" smtClean="0">
                <a:solidFill>
                  <a:schemeClr val="tx1"/>
                </a:solidFill>
              </a:rPr>
              <a:t>원천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ko-KR" altLang="en-US" sz="26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cf. </a:t>
            </a:r>
            <a:r>
              <a:rPr lang="ko-KR" altLang="en-US" dirty="0">
                <a:solidFill>
                  <a:schemeClr val="tx1"/>
                </a:solidFill>
              </a:rPr>
              <a:t>우주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하나면서 전체</a:t>
            </a: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나를 둘러싸고 있는 모든 사물과 사건의 모든 </a:t>
            </a:r>
            <a:r>
              <a:rPr lang="ko-KR" altLang="en-US" dirty="0" smtClean="0">
                <a:solidFill>
                  <a:schemeClr val="tx1"/>
                </a:solidFill>
              </a:rPr>
              <a:t>것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ko-KR" altLang="en-US" sz="23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***신의식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감정</a:t>
            </a:r>
            <a:r>
              <a:rPr lang="en-US" altLang="ko-KR" dirty="0">
                <a:solidFill>
                  <a:schemeClr val="tx1"/>
                </a:solidFill>
              </a:rPr>
              <a:t>) </a:t>
            </a:r>
            <a:r>
              <a:rPr lang="ko-KR" altLang="en-US" dirty="0">
                <a:solidFill>
                  <a:schemeClr val="tx1"/>
                </a:solidFill>
              </a:rPr>
              <a:t>하나님의 경험 </a:t>
            </a: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인간의 </a:t>
            </a:r>
            <a:r>
              <a:rPr lang="ko-KR" altLang="en-US" dirty="0" err="1">
                <a:solidFill>
                  <a:schemeClr val="tx1"/>
                </a:solidFill>
              </a:rPr>
              <a:t>경험한계내에서</a:t>
            </a:r>
            <a:r>
              <a:rPr lang="ko-KR" altLang="en-US" dirty="0">
                <a:solidFill>
                  <a:schemeClr val="tx1"/>
                </a:solidFill>
              </a:rPr>
              <a:t> 신학작업</a:t>
            </a:r>
          </a:p>
          <a:p>
            <a:pPr marL="0" indent="0">
              <a:buNone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192688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en-US" altLang="ko-KR" sz="5200" b="1" dirty="0" err="1">
                <a:solidFill>
                  <a:schemeClr val="tx1"/>
                </a:solidFill>
              </a:rPr>
              <a:t>Ritschl</a:t>
            </a:r>
            <a:endParaRPr lang="en-US" altLang="ko-KR" sz="5200" b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*기독교는 </a:t>
            </a:r>
            <a:r>
              <a:rPr lang="en-US" altLang="ko-KR" dirty="0">
                <a:solidFill>
                  <a:schemeClr val="tx1"/>
                </a:solidFill>
              </a:rPr>
              <a:t>θ</a:t>
            </a:r>
            <a:r>
              <a:rPr lang="ko-KR" altLang="en-US" dirty="0">
                <a:solidFill>
                  <a:schemeClr val="tx1"/>
                </a:solidFill>
              </a:rPr>
              <a:t>나라 창건한 </a:t>
            </a:r>
            <a:r>
              <a:rPr lang="en-US" altLang="ko-KR" dirty="0">
                <a:solidFill>
                  <a:schemeClr val="tx1"/>
                </a:solidFill>
              </a:rPr>
              <a:t>J.X </a:t>
            </a:r>
            <a:r>
              <a:rPr lang="ko-KR" altLang="en-US" dirty="0">
                <a:solidFill>
                  <a:schemeClr val="tx1"/>
                </a:solidFill>
              </a:rPr>
              <a:t>의 인격과 사역 위에 세워진 윤리적인 종교이다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marL="0" indent="0" fontAlgn="base">
              <a:buNone/>
            </a:pPr>
            <a:endParaRPr lang="ko-KR" altLang="en-US" sz="24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J.X : θ</a:t>
            </a:r>
            <a:r>
              <a:rPr lang="ko-KR" altLang="en-US" dirty="0">
                <a:solidFill>
                  <a:schemeClr val="tx1"/>
                </a:solidFill>
              </a:rPr>
              <a:t>의 사랑의 계시 </a:t>
            </a: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θ : </a:t>
            </a:r>
            <a:r>
              <a:rPr lang="ko-KR" altLang="en-US" dirty="0">
                <a:solidFill>
                  <a:schemeClr val="tx1"/>
                </a:solidFill>
              </a:rPr>
              <a:t>윤리적인 왕국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ko-KR" altLang="en-US" sz="5100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dirty="0" smtClean="0">
                <a:solidFill>
                  <a:schemeClr val="tx1"/>
                </a:solidFill>
              </a:rPr>
              <a:t>      영적인 </a:t>
            </a:r>
            <a:r>
              <a:rPr lang="ko-KR" altLang="en-US" dirty="0">
                <a:solidFill>
                  <a:schemeClr val="tx1"/>
                </a:solidFill>
              </a:rPr>
              <a:t>중심 </a:t>
            </a:r>
            <a:r>
              <a:rPr lang="ko-KR" altLang="en-US" dirty="0" smtClean="0">
                <a:solidFill>
                  <a:schemeClr val="tx1"/>
                </a:solidFill>
              </a:rPr>
              <a:t>                        윤리적인 </a:t>
            </a:r>
            <a:r>
              <a:rPr lang="ko-KR" altLang="en-US" dirty="0">
                <a:solidFill>
                  <a:schemeClr val="tx1"/>
                </a:solidFill>
              </a:rPr>
              <a:t>중심</a:t>
            </a:r>
          </a:p>
          <a:p>
            <a:pPr marL="0" indent="0" fontAlgn="base">
              <a:buNone/>
            </a:pPr>
            <a:r>
              <a:rPr lang="en-US" altLang="ko-KR" dirty="0" smtClean="0">
                <a:solidFill>
                  <a:schemeClr val="tx1"/>
                </a:solidFill>
              </a:rPr>
              <a:t>   (</a:t>
            </a:r>
            <a:r>
              <a:rPr lang="ko-KR" altLang="en-US" dirty="0">
                <a:solidFill>
                  <a:schemeClr val="tx1"/>
                </a:solidFill>
              </a:rPr>
              <a:t>종교적인 중심</a:t>
            </a:r>
            <a:r>
              <a:rPr lang="en-US" altLang="ko-KR" dirty="0" smtClean="0">
                <a:solidFill>
                  <a:schemeClr val="tx1"/>
                </a:solidFill>
              </a:rPr>
              <a:t>)                   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도덕적인 중심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J.X : θ - </a:t>
            </a:r>
            <a:r>
              <a:rPr lang="ko-KR" altLang="en-US" dirty="0">
                <a:solidFill>
                  <a:schemeClr val="tx1"/>
                </a:solidFill>
              </a:rPr>
              <a:t>人의 화해자</a:t>
            </a: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✞</a:t>
            </a:r>
            <a:r>
              <a:rPr lang="ko-KR" altLang="en-US" dirty="0" err="1">
                <a:solidFill>
                  <a:schemeClr val="tx1"/>
                </a:solidFill>
              </a:rPr>
              <a:t>를</a:t>
            </a:r>
            <a:r>
              <a:rPr lang="ko-KR" altLang="en-US" dirty="0">
                <a:solidFill>
                  <a:schemeClr val="tx1"/>
                </a:solidFill>
              </a:rPr>
              <a:t> 통한 구속자 </a:t>
            </a:r>
            <a:r>
              <a:rPr lang="ko-KR" altLang="en-US" dirty="0" smtClean="0">
                <a:solidFill>
                  <a:schemeClr val="tx1"/>
                </a:solidFill>
              </a:rPr>
              <a:t>                   </a:t>
            </a:r>
            <a:r>
              <a:rPr lang="en-US" altLang="ko-KR" dirty="0" smtClean="0">
                <a:solidFill>
                  <a:schemeClr val="tx1"/>
                </a:solidFill>
              </a:rPr>
              <a:t>θ</a:t>
            </a:r>
            <a:r>
              <a:rPr lang="ko-KR" altLang="en-US" dirty="0">
                <a:solidFill>
                  <a:schemeClr val="tx1"/>
                </a:solidFill>
              </a:rPr>
              <a:t>나라 </a:t>
            </a:r>
            <a:r>
              <a:rPr lang="en-US" altLang="ko-KR" dirty="0">
                <a:solidFill>
                  <a:schemeClr val="tx1"/>
                </a:solidFill>
              </a:rPr>
              <a:t>= </a:t>
            </a:r>
            <a:r>
              <a:rPr lang="ko-KR" altLang="en-US" dirty="0" smtClean="0">
                <a:solidFill>
                  <a:schemeClr val="tx1"/>
                </a:solidFill>
              </a:rPr>
              <a:t>이웃사랑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altLang="ko-KR" sz="4600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ko-KR" alt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cf. </a:t>
            </a:r>
            <a:r>
              <a:rPr lang="ko-KR" altLang="en-US" dirty="0">
                <a:solidFill>
                  <a:schemeClr val="tx1"/>
                </a:solidFill>
              </a:rPr>
              <a:t>종교개혁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 err="1">
                <a:solidFill>
                  <a:schemeClr val="tx1"/>
                </a:solidFill>
              </a:rPr>
              <a:t>칭의는</a:t>
            </a:r>
            <a:r>
              <a:rPr lang="ko-KR" altLang="en-US" dirty="0">
                <a:solidFill>
                  <a:schemeClr val="tx1"/>
                </a:solidFill>
              </a:rPr>
              <a:t> 화해에 의존한다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dirty="0" smtClean="0">
                <a:solidFill>
                  <a:schemeClr val="tx1"/>
                </a:solidFill>
              </a:rPr>
              <a:t>              </a:t>
            </a:r>
            <a:r>
              <a:rPr lang="ko-KR" altLang="en-US" dirty="0" err="1" smtClean="0">
                <a:solidFill>
                  <a:schemeClr val="tx1"/>
                </a:solidFill>
              </a:rPr>
              <a:t>리츨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화해는 </a:t>
            </a:r>
            <a:r>
              <a:rPr lang="ko-KR" altLang="en-US" dirty="0" err="1">
                <a:solidFill>
                  <a:schemeClr val="tx1"/>
                </a:solidFill>
              </a:rPr>
              <a:t>칭의에</a:t>
            </a:r>
            <a:r>
              <a:rPr lang="ko-KR" altLang="en-US" dirty="0">
                <a:solidFill>
                  <a:schemeClr val="tx1"/>
                </a:solidFill>
              </a:rPr>
              <a:t> 의존한다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*</a:t>
            </a:r>
            <a:r>
              <a:rPr lang="en-US" altLang="ko-KR" dirty="0">
                <a:solidFill>
                  <a:schemeClr val="tx1"/>
                </a:solidFill>
              </a:rPr>
              <a:t>θ</a:t>
            </a:r>
            <a:r>
              <a:rPr lang="ko-KR" altLang="en-US" dirty="0">
                <a:solidFill>
                  <a:schemeClr val="tx1"/>
                </a:solidFill>
              </a:rPr>
              <a:t>나라는 종말론적인 것이 아니라 윤리적인 것이다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0" y="2293243"/>
            <a:ext cx="49149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36" y="4509120"/>
            <a:ext cx="4953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332656"/>
            <a:ext cx="8386514" cy="6264696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en-US" altLang="ko-KR" sz="4600" b="1" dirty="0" err="1">
                <a:solidFill>
                  <a:schemeClr val="tx1"/>
                </a:solidFill>
              </a:rPr>
              <a:t>Harnack</a:t>
            </a:r>
            <a:endParaRPr lang="ko-KR" altLang="en-US" sz="46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* 기독교의 본질</a:t>
            </a: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-</a:t>
            </a:r>
            <a:r>
              <a:rPr lang="ko-KR" altLang="en-US" dirty="0">
                <a:solidFill>
                  <a:schemeClr val="tx1"/>
                </a:solidFill>
              </a:rPr>
              <a:t>기독교의 본질은 예수에 관한 복음이 아니라 예수의 복음에서 발견된다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예수의 말</a:t>
            </a:r>
            <a:r>
              <a:rPr lang="en-US" altLang="ko-KR" dirty="0">
                <a:solidFill>
                  <a:schemeClr val="tx1"/>
                </a:solidFill>
              </a:rPr>
              <a:t>/ </a:t>
            </a:r>
            <a:r>
              <a:rPr lang="ko-KR" altLang="en-US" dirty="0">
                <a:solidFill>
                  <a:schemeClr val="tx1"/>
                </a:solidFill>
              </a:rPr>
              <a:t>예수에 관한 말 구별 시도</a:t>
            </a:r>
          </a:p>
          <a:p>
            <a:pPr marL="0" indent="0" fontAlgn="base">
              <a:buNone/>
            </a:pPr>
            <a:r>
              <a:rPr lang="ko-KR" altLang="en-US" dirty="0" smtClean="0">
                <a:solidFill>
                  <a:schemeClr val="tx1"/>
                </a:solidFill>
              </a:rPr>
              <a:t>  →교리로부터의 </a:t>
            </a:r>
            <a:r>
              <a:rPr lang="ko-KR" altLang="en-US" dirty="0">
                <a:solidFill>
                  <a:schemeClr val="tx1"/>
                </a:solidFill>
              </a:rPr>
              <a:t>해방</a:t>
            </a: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*</a:t>
            </a:r>
            <a:r>
              <a:rPr lang="ko-KR" altLang="en-US" dirty="0" err="1">
                <a:solidFill>
                  <a:schemeClr val="tx1"/>
                </a:solidFill>
              </a:rPr>
              <a:t>교리사</a:t>
            </a:r>
            <a:r>
              <a:rPr lang="en-US" altLang="ko-KR" dirty="0">
                <a:solidFill>
                  <a:schemeClr val="tx1"/>
                </a:solidFill>
              </a:rPr>
              <a:t>-</a:t>
            </a:r>
            <a:r>
              <a:rPr lang="ko-KR" altLang="en-US" dirty="0">
                <a:solidFill>
                  <a:schemeClr val="tx1"/>
                </a:solidFill>
              </a:rPr>
              <a:t>복음의 </a:t>
            </a:r>
            <a:r>
              <a:rPr lang="ko-KR" altLang="en-US" dirty="0" err="1">
                <a:solidFill>
                  <a:schemeClr val="tx1"/>
                </a:solidFill>
              </a:rPr>
              <a:t>헬라화</a:t>
            </a:r>
            <a:r>
              <a:rPr lang="ko-KR" altLang="en-US" dirty="0">
                <a:solidFill>
                  <a:schemeClr val="tx1"/>
                </a:solidFill>
              </a:rPr>
              <a:t> 아닌가</a:t>
            </a:r>
            <a:r>
              <a:rPr lang="en-US" altLang="ko-KR" dirty="0">
                <a:solidFill>
                  <a:schemeClr val="tx1"/>
                </a:solidFill>
              </a:rPr>
              <a:t>?/</a:t>
            </a:r>
            <a:r>
              <a:rPr lang="ko-KR" altLang="en-US" dirty="0">
                <a:solidFill>
                  <a:schemeClr val="tx1"/>
                </a:solidFill>
              </a:rPr>
              <a:t>영지주의 극복</a:t>
            </a: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초대교회로 돌아가자</a:t>
            </a: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cf. </a:t>
            </a:r>
            <a:r>
              <a:rPr lang="ko-KR" altLang="en-US" dirty="0">
                <a:solidFill>
                  <a:schemeClr val="tx1"/>
                </a:solidFill>
              </a:rPr>
              <a:t>복음의 </a:t>
            </a:r>
            <a:r>
              <a:rPr lang="ko-KR" altLang="en-US" dirty="0" err="1">
                <a:solidFill>
                  <a:schemeClr val="tx1"/>
                </a:solidFill>
              </a:rPr>
              <a:t>헬라화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주지주의화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인가 </a:t>
            </a:r>
          </a:p>
          <a:p>
            <a:pPr marL="0" indent="0" fontAlgn="base">
              <a:buNone/>
            </a:pPr>
            <a:r>
              <a:rPr lang="en-US" altLang="ko-KR" dirty="0" smtClean="0">
                <a:solidFill>
                  <a:schemeClr val="tx1"/>
                </a:solidFill>
              </a:rPr>
              <a:t>                                 or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dirty="0" smtClean="0">
                <a:solidFill>
                  <a:schemeClr val="tx1"/>
                </a:solidFill>
              </a:rPr>
              <a:t>     복음의 </a:t>
            </a:r>
            <a:r>
              <a:rPr lang="ko-KR" altLang="en-US" dirty="0">
                <a:solidFill>
                  <a:schemeClr val="tx1"/>
                </a:solidFill>
              </a:rPr>
              <a:t>토착화인가 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 err="1">
                <a:solidFill>
                  <a:schemeClr val="tx1"/>
                </a:solidFill>
              </a:rPr>
              <a:t>틸리히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264696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altLang="ko-KR" sz="4800" b="1" dirty="0" err="1">
                <a:solidFill>
                  <a:schemeClr val="tx1"/>
                </a:solidFill>
              </a:rPr>
              <a:t>Tröltsch</a:t>
            </a:r>
            <a:endParaRPr lang="ko-KR" altLang="en-US" sz="48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*종교사 </a:t>
            </a:r>
            <a:r>
              <a:rPr lang="en-US" altLang="ko-KR" dirty="0">
                <a:solidFill>
                  <a:schemeClr val="tx1"/>
                </a:solidFill>
              </a:rPr>
              <a:t>- </a:t>
            </a:r>
            <a:r>
              <a:rPr lang="ko-KR" altLang="en-US" dirty="0">
                <a:solidFill>
                  <a:schemeClr val="tx1"/>
                </a:solidFill>
              </a:rPr>
              <a:t>그리스도교의 절대성과 종교사</a:t>
            </a:r>
          </a:p>
          <a:p>
            <a:pPr marL="0" indent="0" fontAlgn="base">
              <a:buNone/>
            </a:pPr>
            <a:r>
              <a:rPr lang="en-US" altLang="ko-KR" dirty="0" err="1"/>
              <a:t>i</a:t>
            </a:r>
            <a:r>
              <a:rPr lang="en-US" altLang="ko-KR" dirty="0"/>
              <a:t>)</a:t>
            </a:r>
            <a:r>
              <a:rPr lang="ko-KR" altLang="en-US" dirty="0"/>
              <a:t>종교적인 </a:t>
            </a:r>
            <a:r>
              <a:rPr lang="ko-KR" altLang="en-US" dirty="0" err="1"/>
              <a:t>선험성</a:t>
            </a:r>
            <a:r>
              <a:rPr lang="ko-KR" altLang="en-US" dirty="0"/>
              <a:t> </a:t>
            </a:r>
            <a:r>
              <a:rPr lang="en-US" altLang="ko-KR" dirty="0"/>
              <a:t>(religious </a:t>
            </a:r>
            <a:r>
              <a:rPr lang="en-US" altLang="ko-KR" dirty="0" err="1"/>
              <a:t>apriori</a:t>
            </a:r>
            <a:r>
              <a:rPr lang="en-US" altLang="ko-KR" dirty="0"/>
              <a:t>)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-</a:t>
            </a:r>
            <a:r>
              <a:rPr lang="ko-KR" altLang="en-US" dirty="0">
                <a:solidFill>
                  <a:schemeClr val="tx1"/>
                </a:solidFill>
              </a:rPr>
              <a:t>인식의 </a:t>
            </a:r>
            <a:r>
              <a:rPr lang="ko-KR" altLang="en-US" dirty="0" err="1">
                <a:solidFill>
                  <a:schemeClr val="tx1"/>
                </a:solidFill>
              </a:rPr>
              <a:t>선험성이</a:t>
            </a:r>
            <a:r>
              <a:rPr lang="ko-KR" altLang="en-US" dirty="0">
                <a:solidFill>
                  <a:schemeClr val="tx1"/>
                </a:solidFill>
              </a:rPr>
              <a:t> 있듯이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칸트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종교는 종교적인 선험성에서 기원한다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서양기독교의 절대성 비판</a:t>
            </a: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선교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sz="3000" dirty="0">
                <a:solidFill>
                  <a:schemeClr val="tx1"/>
                </a:solidFill>
              </a:rPr>
              <a:t>동서양종교의 상호교류 ➝ 종교다윈주의의 효시</a:t>
            </a:r>
          </a:p>
          <a:p>
            <a:pPr marL="0" indent="0" fontAlgn="base">
              <a:buNone/>
            </a:pPr>
            <a:r>
              <a:rPr lang="en-US" altLang="ko-KR" dirty="0"/>
              <a:t>ii)</a:t>
            </a:r>
            <a:r>
              <a:rPr lang="ko-KR" altLang="en-US" dirty="0"/>
              <a:t>그리스도교회의 사회적인 가르침</a:t>
            </a: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-</a:t>
            </a:r>
            <a:r>
              <a:rPr lang="ko-KR" altLang="en-US" dirty="0">
                <a:solidFill>
                  <a:schemeClr val="tx1"/>
                </a:solidFill>
              </a:rPr>
              <a:t>모든 교리는 사회적인 조건에 의존하고 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 err="1">
                <a:solidFill>
                  <a:schemeClr val="tx1"/>
                </a:solidFill>
              </a:rPr>
              <a:t>맑스적인</a:t>
            </a:r>
            <a:r>
              <a:rPr lang="ko-KR" altLang="en-US" dirty="0">
                <a:solidFill>
                  <a:schemeClr val="tx1"/>
                </a:solidFill>
              </a:rPr>
              <a:t> 측면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-</a:t>
            </a:r>
            <a:r>
              <a:rPr lang="ko-KR" altLang="en-US" dirty="0">
                <a:solidFill>
                  <a:schemeClr val="tx1"/>
                </a:solidFill>
              </a:rPr>
              <a:t>이 사회적인 조건을 다루는 방법은 인간의 궁극적인 관심 또는 종교적인 확신이나 윤리적인 의미에 의해서 </a:t>
            </a:r>
            <a:r>
              <a:rPr lang="ko-KR" altLang="en-US" dirty="0" err="1">
                <a:solidFill>
                  <a:schemeClr val="tx1"/>
                </a:solidFill>
              </a:rPr>
              <a:t>제약받는다</a:t>
            </a:r>
            <a:r>
              <a:rPr lang="en-US" altLang="ko-KR" dirty="0">
                <a:solidFill>
                  <a:schemeClr val="tx1"/>
                </a:solidFill>
              </a:rPr>
              <a:t>. (</a:t>
            </a:r>
            <a:r>
              <a:rPr lang="ko-KR" altLang="en-US" dirty="0" err="1">
                <a:solidFill>
                  <a:schemeClr val="tx1"/>
                </a:solidFill>
              </a:rPr>
              <a:t>막스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베버적인</a:t>
            </a:r>
            <a:r>
              <a:rPr lang="ko-KR" altLang="en-US" dirty="0">
                <a:solidFill>
                  <a:schemeClr val="tx1"/>
                </a:solidFill>
              </a:rPr>
              <a:t> 측면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4800" b="1" dirty="0" smtClean="0">
                <a:solidFill>
                  <a:schemeClr val="tx1"/>
                </a:solidFill>
              </a:rPr>
              <a:t>20</a:t>
            </a:r>
            <a:r>
              <a:rPr lang="ko-KR" altLang="en-US" sz="4800" b="1" dirty="0">
                <a:solidFill>
                  <a:schemeClr val="tx1"/>
                </a:solidFill>
              </a:rPr>
              <a:t>세기 변증법적 계시의 신학</a:t>
            </a:r>
            <a:endParaRPr lang="ko-KR" altLang="en-US" sz="4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/>
              <a:t>	</a:t>
            </a:r>
            <a:r>
              <a:rPr lang="ko-KR" altLang="en-US" sz="3600" b="1" dirty="0" smtClean="0"/>
              <a:t>칼 </a:t>
            </a:r>
            <a:r>
              <a:rPr lang="ko-KR" altLang="en-US" sz="3600" b="1" dirty="0" err="1" smtClean="0"/>
              <a:t>바르트</a:t>
            </a:r>
            <a:endParaRPr lang="en-US" altLang="ko-KR" sz="3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/>
              <a:t>	</a:t>
            </a:r>
            <a:r>
              <a:rPr lang="ko-KR" altLang="en-US" sz="3600" b="1" dirty="0" err="1" smtClean="0"/>
              <a:t>에밀</a:t>
            </a:r>
            <a:r>
              <a:rPr lang="ko-KR" altLang="en-US" sz="3600" b="1" dirty="0" smtClean="0"/>
              <a:t> </a:t>
            </a:r>
            <a:r>
              <a:rPr lang="ko-KR" altLang="en-US" sz="3600" b="1" dirty="0" err="1" smtClean="0"/>
              <a:t>브룬너</a:t>
            </a:r>
            <a:endParaRPr lang="en-US" altLang="ko-KR" sz="36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/>
              <a:t>	</a:t>
            </a:r>
            <a:r>
              <a:rPr lang="ko-KR" altLang="en-US" sz="3600" b="1" dirty="0" err="1" smtClean="0"/>
              <a:t>루돌프</a:t>
            </a:r>
            <a:r>
              <a:rPr lang="ko-KR" altLang="en-US" sz="3600" b="1" dirty="0" smtClean="0"/>
              <a:t> </a:t>
            </a:r>
            <a:r>
              <a:rPr lang="ko-KR" altLang="en-US" sz="3600" b="1" dirty="0" err="1" smtClean="0"/>
              <a:t>불트만</a:t>
            </a:r>
            <a:endParaRPr lang="en-US" altLang="ko-KR" sz="36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/>
              <a:t>	</a:t>
            </a:r>
            <a:r>
              <a:rPr lang="ko-KR" altLang="en-US" sz="3600" b="1" dirty="0" err="1" smtClean="0"/>
              <a:t>디트리히</a:t>
            </a:r>
            <a:r>
              <a:rPr lang="ko-KR" altLang="en-US" sz="3600" b="1" dirty="0" smtClean="0"/>
              <a:t> </a:t>
            </a:r>
            <a:r>
              <a:rPr lang="ko-KR" altLang="en-US" sz="3600" b="1" dirty="0"/>
              <a:t>본 </a:t>
            </a:r>
            <a:r>
              <a:rPr lang="ko-KR" altLang="en-US" sz="3600" b="1" dirty="0" err="1" smtClean="0"/>
              <a:t>회퍼</a:t>
            </a:r>
            <a:endParaRPr lang="en-US" altLang="ko-KR" sz="3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3600" b="1" dirty="0" smtClean="0"/>
              <a:t>	</a:t>
            </a:r>
            <a:r>
              <a:rPr lang="ko-KR" altLang="en-US" sz="3600" b="1" dirty="0" smtClean="0"/>
              <a:t>폴 </a:t>
            </a:r>
            <a:r>
              <a:rPr lang="ko-KR" altLang="en-US" sz="3600" b="1" dirty="0" err="1" smtClean="0"/>
              <a:t>틸리히</a:t>
            </a:r>
            <a:endParaRPr lang="ko-KR" altLang="en-US" sz="36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ko-KR" sz="54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5400" b="1" dirty="0" smtClean="0">
                <a:solidFill>
                  <a:schemeClr val="tx1"/>
                </a:solidFill>
              </a:rPr>
              <a:t>칼 </a:t>
            </a:r>
            <a:r>
              <a:rPr lang="ko-KR" altLang="en-US" sz="5400" b="1" dirty="0" err="1">
                <a:solidFill>
                  <a:schemeClr val="tx1"/>
                </a:solidFill>
              </a:rPr>
              <a:t>바르트</a:t>
            </a:r>
            <a:r>
              <a:rPr lang="ko-KR" altLang="en-US" sz="5400" b="1" dirty="0">
                <a:solidFill>
                  <a:schemeClr val="tx1"/>
                </a:solidFill>
              </a:rPr>
              <a:t> </a:t>
            </a:r>
            <a:endParaRPr lang="en-US" altLang="ko-KR" sz="54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4000" b="1" dirty="0" smtClean="0">
                <a:solidFill>
                  <a:schemeClr val="tx1"/>
                </a:solidFill>
              </a:rPr>
              <a:t>     1886-1968 </a:t>
            </a:r>
            <a:r>
              <a:rPr lang="ko-KR" altLang="en-US" sz="4000" b="1" dirty="0">
                <a:solidFill>
                  <a:schemeClr val="tx1"/>
                </a:solidFill>
              </a:rPr>
              <a:t>하나님 말씀의 신학</a:t>
            </a:r>
            <a:endParaRPr lang="ko-KR" altLang="en-US" sz="40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altLang="ko-KR" sz="2400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sz="4400" dirty="0" err="1" smtClean="0">
                <a:solidFill>
                  <a:schemeClr val="tx1"/>
                </a:solidFill>
              </a:rPr>
              <a:t>교의학은</a:t>
            </a:r>
            <a:r>
              <a:rPr lang="ko-KR" altLang="en-US" sz="4400" dirty="0" smtClean="0">
                <a:solidFill>
                  <a:schemeClr val="tx1"/>
                </a:solidFill>
              </a:rPr>
              <a:t> </a:t>
            </a:r>
            <a:r>
              <a:rPr lang="ko-KR" altLang="en-US" sz="4400" dirty="0">
                <a:solidFill>
                  <a:schemeClr val="tx1"/>
                </a:solidFill>
              </a:rPr>
              <a:t>교회의 선포가 성서에 증언된 하나님의 계시와 일치하는가를 연구하는 학문이다</a:t>
            </a:r>
            <a:r>
              <a:rPr lang="en-US" altLang="ko-KR" sz="4400" dirty="0">
                <a:solidFill>
                  <a:schemeClr val="tx1"/>
                </a:solidFill>
              </a:rPr>
              <a:t>.</a:t>
            </a:r>
            <a:endParaRPr lang="ko-KR" altLang="en-US" sz="44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4400" dirty="0">
                <a:solidFill>
                  <a:schemeClr val="tx1"/>
                </a:solidFill>
              </a:rPr>
              <a:t>(</a:t>
            </a:r>
            <a:r>
              <a:rPr lang="ko-KR" altLang="en-US" sz="4400" dirty="0" err="1">
                <a:solidFill>
                  <a:schemeClr val="tx1"/>
                </a:solidFill>
              </a:rPr>
              <a:t>교회교의학</a:t>
            </a:r>
            <a:r>
              <a:rPr lang="en-US" altLang="ko-KR" sz="4400" dirty="0" smtClean="0">
                <a:solidFill>
                  <a:schemeClr val="tx1"/>
                </a:solidFill>
              </a:rPr>
              <a:t>)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altLang="ko-KR" sz="5400" b="1" dirty="0">
                <a:solidFill>
                  <a:schemeClr val="tx1"/>
                </a:solidFill>
              </a:rPr>
              <a:t>2. </a:t>
            </a:r>
            <a:r>
              <a:rPr lang="ko-KR" altLang="en-US" sz="5400" b="1" dirty="0" err="1">
                <a:solidFill>
                  <a:schemeClr val="tx1"/>
                </a:solidFill>
              </a:rPr>
              <a:t>에밀</a:t>
            </a:r>
            <a:r>
              <a:rPr lang="ko-KR" altLang="en-US" sz="5400" b="1" dirty="0">
                <a:solidFill>
                  <a:schemeClr val="tx1"/>
                </a:solidFill>
              </a:rPr>
              <a:t> </a:t>
            </a:r>
            <a:r>
              <a:rPr lang="ko-KR" altLang="en-US" sz="5400" b="1" dirty="0" err="1" smtClean="0">
                <a:solidFill>
                  <a:schemeClr val="tx1"/>
                </a:solidFill>
              </a:rPr>
              <a:t>브룬너</a:t>
            </a:r>
            <a:endParaRPr lang="en-US" altLang="ko-KR" sz="54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    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ko-KR" sz="4000" b="1" dirty="0">
                <a:solidFill>
                  <a:schemeClr val="tx1"/>
                </a:solidFill>
              </a:rPr>
              <a:t>1889-1966 </a:t>
            </a:r>
            <a:r>
              <a:rPr lang="ko-KR" altLang="en-US" sz="4000" b="1" dirty="0">
                <a:solidFill>
                  <a:schemeClr val="tx1"/>
                </a:solidFill>
              </a:rPr>
              <a:t>기독교적 자연신학</a:t>
            </a:r>
            <a:endParaRPr lang="ko-KR" altLang="en-US" sz="40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sz="4000" dirty="0" smtClean="0">
                <a:solidFill>
                  <a:schemeClr val="tx1"/>
                </a:solidFill>
              </a:rPr>
              <a:t>진정한 </a:t>
            </a:r>
            <a:r>
              <a:rPr lang="ko-KR" altLang="en-US" sz="4000" dirty="0">
                <a:solidFill>
                  <a:schemeClr val="tx1"/>
                </a:solidFill>
              </a:rPr>
              <a:t>자연신학으로 되돌아가는 길을 찾는 것이 우리 신학세대들의 임무이다</a:t>
            </a:r>
            <a:r>
              <a:rPr lang="en-US" altLang="ko-KR" sz="4000" dirty="0">
                <a:solidFill>
                  <a:schemeClr val="tx1"/>
                </a:solidFill>
              </a:rPr>
              <a:t>. </a:t>
            </a:r>
            <a:r>
              <a:rPr lang="ko-KR" altLang="en-US" sz="4000" dirty="0">
                <a:solidFill>
                  <a:schemeClr val="tx1"/>
                </a:solidFill>
              </a:rPr>
              <a:t>자연신학의 오용도 문제고 거부도 문제다</a:t>
            </a:r>
            <a:r>
              <a:rPr lang="en-US" altLang="ko-KR" sz="4000" dirty="0">
                <a:solidFill>
                  <a:schemeClr val="tx1"/>
                </a:solidFill>
              </a:rPr>
              <a:t>. </a:t>
            </a:r>
            <a:r>
              <a:rPr lang="ko-KR" altLang="en-US" sz="4000" dirty="0" err="1">
                <a:solidFill>
                  <a:schemeClr val="tx1"/>
                </a:solidFill>
              </a:rPr>
              <a:t>자연계시는</a:t>
            </a:r>
            <a:r>
              <a:rPr lang="ko-KR" altLang="en-US" sz="4000" dirty="0">
                <a:solidFill>
                  <a:schemeClr val="tx1"/>
                </a:solidFill>
              </a:rPr>
              <a:t> 성서의 도움으로 명확해지며 완성된다</a:t>
            </a:r>
            <a:r>
              <a:rPr lang="en-US" altLang="ko-KR" sz="4000" dirty="0">
                <a:solidFill>
                  <a:schemeClr val="tx1"/>
                </a:solidFill>
              </a:rPr>
              <a:t>. </a:t>
            </a:r>
            <a:endParaRPr lang="ko-KR" altLang="en-US" sz="40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4000" dirty="0">
                <a:solidFill>
                  <a:schemeClr val="tx1"/>
                </a:solidFill>
              </a:rPr>
              <a:t>(</a:t>
            </a:r>
            <a:r>
              <a:rPr lang="ko-KR" altLang="en-US" sz="4000" dirty="0">
                <a:solidFill>
                  <a:schemeClr val="tx1"/>
                </a:solidFill>
              </a:rPr>
              <a:t>자연과 은혜</a:t>
            </a:r>
            <a:r>
              <a:rPr lang="en-US" altLang="ko-KR" sz="4000" dirty="0" smtClean="0">
                <a:solidFill>
                  <a:schemeClr val="tx1"/>
                </a:solidFill>
              </a:rPr>
              <a:t>)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5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260649"/>
            <a:ext cx="8712968" cy="6336704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altLang="ko-KR" sz="5400" b="1" dirty="0">
                <a:solidFill>
                  <a:schemeClr val="tx1"/>
                </a:solidFill>
              </a:rPr>
              <a:t>3. </a:t>
            </a:r>
            <a:r>
              <a:rPr lang="ko-KR" altLang="en-US" sz="5400" b="1" dirty="0" err="1">
                <a:solidFill>
                  <a:schemeClr val="tx1"/>
                </a:solidFill>
              </a:rPr>
              <a:t>루돌프</a:t>
            </a:r>
            <a:r>
              <a:rPr lang="ko-KR" altLang="en-US" sz="5400" b="1" dirty="0">
                <a:solidFill>
                  <a:schemeClr val="tx1"/>
                </a:solidFill>
              </a:rPr>
              <a:t> </a:t>
            </a:r>
            <a:r>
              <a:rPr lang="ko-KR" altLang="en-US" sz="5400" b="1" dirty="0" err="1">
                <a:solidFill>
                  <a:schemeClr val="tx1"/>
                </a:solidFill>
              </a:rPr>
              <a:t>불트만</a:t>
            </a:r>
            <a:r>
              <a:rPr lang="ko-KR" altLang="en-US" sz="5400" b="1" dirty="0">
                <a:solidFill>
                  <a:schemeClr val="tx1"/>
                </a:solidFill>
              </a:rPr>
              <a:t> </a:t>
            </a:r>
            <a:endParaRPr lang="en-US" altLang="ko-KR" sz="54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     </a:t>
            </a:r>
            <a:r>
              <a:rPr lang="en-US" altLang="ko-KR" sz="4000" b="1" dirty="0" smtClean="0">
                <a:solidFill>
                  <a:schemeClr val="tx1"/>
                </a:solidFill>
              </a:rPr>
              <a:t>1884-1976 </a:t>
            </a:r>
            <a:r>
              <a:rPr lang="ko-KR" altLang="en-US" sz="4000" b="1" dirty="0">
                <a:solidFill>
                  <a:schemeClr val="tx1"/>
                </a:solidFill>
              </a:rPr>
              <a:t>실존론적 신학</a:t>
            </a:r>
            <a:endParaRPr lang="ko-KR" altLang="en-US" sz="40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altLang="ko-KR" sz="2400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sz="3600" dirty="0" smtClean="0">
                <a:solidFill>
                  <a:schemeClr val="tx1"/>
                </a:solidFill>
              </a:rPr>
              <a:t>신학의 </a:t>
            </a:r>
            <a:r>
              <a:rPr lang="ko-KR" altLang="en-US" sz="3600" dirty="0">
                <a:solidFill>
                  <a:schemeClr val="tx1"/>
                </a:solidFill>
              </a:rPr>
              <a:t>과제는 신화론적인 윤곽을 그 안에 들어 있는 진리로부터 벗겨 버리는 것이다</a:t>
            </a:r>
            <a:r>
              <a:rPr lang="en-US" altLang="ko-KR" sz="3600" dirty="0">
                <a:solidFill>
                  <a:schemeClr val="tx1"/>
                </a:solidFill>
              </a:rPr>
              <a:t>.</a:t>
            </a:r>
            <a:endParaRPr lang="ko-KR" altLang="en-US" sz="36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sz="3600" dirty="0">
                <a:solidFill>
                  <a:schemeClr val="tx1"/>
                </a:solidFill>
              </a:rPr>
              <a:t>여기서 신화는 우주론적이 아니라 인간학적으로</a:t>
            </a:r>
            <a:r>
              <a:rPr lang="en-US" altLang="ko-KR" sz="3600" dirty="0">
                <a:solidFill>
                  <a:schemeClr val="tx1"/>
                </a:solidFill>
              </a:rPr>
              <a:t>-</a:t>
            </a:r>
            <a:r>
              <a:rPr lang="ko-KR" altLang="en-US" sz="3600" dirty="0">
                <a:solidFill>
                  <a:schemeClr val="tx1"/>
                </a:solidFill>
              </a:rPr>
              <a:t>실존론적으로 해석되어야 한다</a:t>
            </a:r>
            <a:r>
              <a:rPr lang="en-US" altLang="ko-KR" sz="3600" dirty="0">
                <a:solidFill>
                  <a:schemeClr val="tx1"/>
                </a:solidFill>
              </a:rPr>
              <a:t>.</a:t>
            </a:r>
            <a:endParaRPr lang="ko-KR" altLang="en-US" sz="36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sz="3600" dirty="0">
                <a:solidFill>
                  <a:schemeClr val="tx1"/>
                </a:solidFill>
              </a:rPr>
              <a:t>기독교 선포를 </a:t>
            </a:r>
            <a:r>
              <a:rPr lang="ko-KR" altLang="en-US" sz="3600" dirty="0" err="1">
                <a:solidFill>
                  <a:schemeClr val="tx1"/>
                </a:solidFill>
              </a:rPr>
              <a:t>비신화화하는</a:t>
            </a:r>
            <a:r>
              <a:rPr lang="ko-KR" altLang="en-US" sz="3600" dirty="0">
                <a:solidFill>
                  <a:schemeClr val="tx1"/>
                </a:solidFill>
              </a:rPr>
              <a:t> 것이 신학의 과제이다</a:t>
            </a:r>
            <a:r>
              <a:rPr lang="en-US" altLang="ko-KR" sz="3600" dirty="0">
                <a:solidFill>
                  <a:schemeClr val="tx1"/>
                </a:solidFill>
              </a:rPr>
              <a:t>. </a:t>
            </a:r>
            <a:endParaRPr lang="ko-KR" altLang="en-US" sz="36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3600" dirty="0">
                <a:solidFill>
                  <a:schemeClr val="tx1"/>
                </a:solidFill>
              </a:rPr>
              <a:t>(</a:t>
            </a:r>
            <a:r>
              <a:rPr lang="ko-KR" altLang="en-US" sz="3600" dirty="0">
                <a:solidFill>
                  <a:schemeClr val="tx1"/>
                </a:solidFill>
              </a:rPr>
              <a:t>성서의 실존론적 이해</a:t>
            </a:r>
            <a:r>
              <a:rPr lang="en-US" altLang="ko-KR" sz="3600" dirty="0">
                <a:solidFill>
                  <a:schemeClr val="tx1"/>
                </a:solidFill>
              </a:rPr>
              <a:t>)</a:t>
            </a:r>
            <a:endParaRPr lang="ko-KR" alt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5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630932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ko-KR" sz="5400" b="1" dirty="0">
                <a:solidFill>
                  <a:schemeClr val="tx1"/>
                </a:solidFill>
              </a:rPr>
              <a:t>4. </a:t>
            </a:r>
            <a:r>
              <a:rPr lang="ko-KR" altLang="en-US" sz="5400" b="1" dirty="0" err="1">
                <a:solidFill>
                  <a:schemeClr val="tx1"/>
                </a:solidFill>
              </a:rPr>
              <a:t>디트리히</a:t>
            </a:r>
            <a:r>
              <a:rPr lang="ko-KR" altLang="en-US" sz="5400" b="1" dirty="0">
                <a:solidFill>
                  <a:schemeClr val="tx1"/>
                </a:solidFill>
              </a:rPr>
              <a:t> 본 </a:t>
            </a:r>
            <a:r>
              <a:rPr lang="ko-KR" altLang="en-US" sz="5400" b="1" dirty="0" err="1" smtClean="0">
                <a:solidFill>
                  <a:schemeClr val="tx1"/>
                </a:solidFill>
              </a:rPr>
              <a:t>회퍼</a:t>
            </a:r>
            <a:endParaRPr lang="en-US" altLang="ko-KR" sz="54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sz="3900" b="1" dirty="0" smtClean="0">
                <a:solidFill>
                  <a:schemeClr val="tx1"/>
                </a:solidFill>
              </a:rPr>
              <a:t>      </a:t>
            </a:r>
            <a:r>
              <a:rPr lang="en-US" altLang="ko-KR" sz="4000" b="1" dirty="0" smtClean="0">
                <a:solidFill>
                  <a:schemeClr val="tx1"/>
                </a:solidFill>
              </a:rPr>
              <a:t>1906-1945 </a:t>
            </a:r>
            <a:r>
              <a:rPr lang="ko-KR" altLang="en-US" sz="4000" b="1" dirty="0" err="1" smtClean="0">
                <a:solidFill>
                  <a:schemeClr val="tx1"/>
                </a:solidFill>
              </a:rPr>
              <a:t>세속화신학</a:t>
            </a:r>
            <a:endParaRPr lang="en-US" altLang="ko-KR" sz="40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ko-KR" altLang="en-US" sz="18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dirty="0">
                <a:solidFill>
                  <a:schemeClr val="tx1"/>
                </a:solidFill>
              </a:rPr>
              <a:t>기독교 복음은 본래 종교라는 한 특수한 영역을 위한 것이 아니라 하나님이 지으신 온 세상을 위한 것이다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>
                <a:solidFill>
                  <a:schemeClr val="tx1"/>
                </a:solidFill>
              </a:rPr>
              <a:t>그러므로 기독교의 모든 종교적 내용은 비종교적으로 세상적으로 해석되어야만 한다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>
                <a:solidFill>
                  <a:schemeClr val="tx1"/>
                </a:solidFill>
              </a:rPr>
              <a:t>우리는 어떻게 세상적으로 하나님에 관하여 말할 수 있을까</a:t>
            </a:r>
            <a:r>
              <a:rPr lang="en-US" altLang="ko-KR" dirty="0">
                <a:solidFill>
                  <a:schemeClr val="tx1"/>
                </a:solidFill>
              </a:rPr>
              <a:t>? </a:t>
            </a:r>
            <a:r>
              <a:rPr lang="ko-KR" altLang="en-US" dirty="0">
                <a:solidFill>
                  <a:schemeClr val="tx1"/>
                </a:solidFill>
              </a:rPr>
              <a:t>우리는 </a:t>
            </a:r>
            <a:r>
              <a:rPr lang="ko-KR" altLang="en-US" dirty="0" err="1">
                <a:solidFill>
                  <a:schemeClr val="tx1"/>
                </a:solidFill>
              </a:rPr>
              <a:t>하나님없이</a:t>
            </a:r>
            <a:r>
              <a:rPr lang="ko-KR" altLang="en-US" dirty="0">
                <a:solidFill>
                  <a:schemeClr val="tx1"/>
                </a:solidFill>
              </a:rPr>
              <a:t> 하나님 앞에서 하나님과 함께 살아야만 한다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옥중서간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5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ko-KR" sz="5400" b="1" dirty="0">
                <a:solidFill>
                  <a:schemeClr val="tx1"/>
                </a:solidFill>
              </a:rPr>
              <a:t>5. </a:t>
            </a:r>
            <a:r>
              <a:rPr lang="ko-KR" altLang="en-US" sz="5400" b="1" dirty="0">
                <a:solidFill>
                  <a:schemeClr val="tx1"/>
                </a:solidFill>
              </a:rPr>
              <a:t>폴 </a:t>
            </a:r>
            <a:r>
              <a:rPr lang="ko-KR" altLang="en-US" sz="5400" b="1" dirty="0" err="1" smtClean="0">
                <a:solidFill>
                  <a:schemeClr val="tx1"/>
                </a:solidFill>
              </a:rPr>
              <a:t>틸리히</a:t>
            </a:r>
            <a:endParaRPr lang="en-US" altLang="ko-KR" sz="54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4000" b="1" dirty="0" smtClean="0">
                <a:solidFill>
                  <a:schemeClr val="tx1"/>
                </a:solidFill>
              </a:rPr>
              <a:t>      1986-1965 </a:t>
            </a:r>
            <a:r>
              <a:rPr lang="ko-KR" altLang="en-US" sz="4000" b="1" dirty="0">
                <a:solidFill>
                  <a:schemeClr val="tx1"/>
                </a:solidFill>
              </a:rPr>
              <a:t>문화신학</a:t>
            </a:r>
            <a:endParaRPr lang="ko-KR" altLang="en-US" sz="40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sz="3600" dirty="0" smtClean="0">
                <a:solidFill>
                  <a:schemeClr val="tx1"/>
                </a:solidFill>
              </a:rPr>
              <a:t>신학의 </a:t>
            </a:r>
            <a:r>
              <a:rPr lang="ko-KR" altLang="en-US" sz="3600" dirty="0">
                <a:solidFill>
                  <a:schemeClr val="tx1"/>
                </a:solidFill>
              </a:rPr>
              <a:t>근본과제는 기독교의 메시지의 진리를 진술하는 일과 이 진리를 모든 새로운 세대를 위해서 해석하는 일이다</a:t>
            </a:r>
            <a:r>
              <a:rPr lang="en-US" altLang="ko-KR" sz="3600" dirty="0">
                <a:solidFill>
                  <a:schemeClr val="tx1"/>
                </a:solidFill>
              </a:rPr>
              <a:t>. (</a:t>
            </a:r>
            <a:r>
              <a:rPr lang="ko-KR" altLang="en-US" sz="3600" dirty="0">
                <a:solidFill>
                  <a:schemeClr val="tx1"/>
                </a:solidFill>
              </a:rPr>
              <a:t>조직신학</a:t>
            </a:r>
            <a:r>
              <a:rPr lang="en-US" altLang="ko-KR" sz="3600" dirty="0">
                <a:solidFill>
                  <a:schemeClr val="tx1"/>
                </a:solidFill>
              </a:rPr>
              <a:t>)</a:t>
            </a:r>
            <a:endParaRPr lang="ko-KR" alt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5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건강한 영성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</a:rPr>
              <a:t>? </a:t>
            </a:r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건강한 목회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</a:rPr>
              <a:t>? </a:t>
            </a:r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건강한 신학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  <a:p>
            <a:pPr marL="0" indent="0" algn="ctr">
              <a:buNone/>
            </a:pPr>
            <a:r>
              <a:rPr lang="ko-KR" altLang="en-US" dirty="0">
                <a:solidFill>
                  <a:schemeClr val="bg2">
                    <a:lumMod val="10000"/>
                  </a:schemeClr>
                </a:solidFill>
              </a:rPr>
              <a:t>☞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bg2">
                    <a:lumMod val="10000"/>
                  </a:schemeClr>
                </a:solidFill>
              </a:rPr>
              <a:t>통전성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</a:rPr>
              <a:t>integrity)</a:t>
            </a:r>
          </a:p>
          <a:p>
            <a:pPr marL="0" indent="0" fontAlgn="base">
              <a:buNone/>
            </a:pPr>
            <a:r>
              <a:rPr lang="en-US" altLang="ko-KR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0" indent="0" fontAlgn="base">
              <a:buNone/>
            </a:pPr>
            <a:endParaRPr lang="ko-KR" alt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ko-KR" altLang="en-US" dirty="0" err="1">
                <a:solidFill>
                  <a:schemeClr val="bg2">
                    <a:lumMod val="10000"/>
                  </a:schemeClr>
                </a:solidFill>
              </a:rPr>
              <a:t>몰트만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</a:rPr>
              <a:t>) “</a:t>
            </a:r>
            <a:r>
              <a:rPr lang="ko-KR" altLang="en-US" dirty="0" err="1">
                <a:solidFill>
                  <a:schemeClr val="bg2">
                    <a:lumMod val="10000"/>
                  </a:schemeClr>
                </a:solidFill>
              </a:rPr>
              <a:t>만인신학자직</a:t>
            </a:r>
            <a:r>
              <a:rPr lang="ko-KR" altLang="en-US" dirty="0" smtClean="0">
                <a:solidFill>
                  <a:schemeClr val="bg2">
                    <a:lumMod val="10000"/>
                  </a:schemeClr>
                </a:solidFill>
              </a:rPr>
              <a:t>”</a:t>
            </a:r>
            <a:endParaRPr lang="en-US" altLang="ko-KR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fontAlgn="base">
              <a:buNone/>
            </a:pPr>
            <a:endParaRPr lang="en-US" altLang="ko-KR" sz="2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b="1" dirty="0">
                <a:effectLst/>
              </a:rPr>
              <a:t>I. </a:t>
            </a:r>
            <a:r>
              <a:rPr lang="ko-KR" altLang="en-US" b="1" dirty="0" smtClean="0">
                <a:effectLst/>
              </a:rPr>
              <a:t>서론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26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4800" b="1" dirty="0">
                <a:solidFill>
                  <a:schemeClr val="tx1"/>
                </a:solidFill>
              </a:rPr>
              <a:t>21</a:t>
            </a:r>
            <a:r>
              <a:rPr lang="ko-KR" altLang="en-US" sz="4800" b="1" dirty="0">
                <a:solidFill>
                  <a:schemeClr val="tx1"/>
                </a:solidFill>
              </a:rPr>
              <a:t>세기 역사종말론적 신학</a:t>
            </a:r>
            <a:endParaRPr lang="ko-KR" altLang="en-US" sz="4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4400" dirty="0" smtClean="0">
                <a:solidFill>
                  <a:schemeClr val="tx1"/>
                </a:solidFill>
              </a:rPr>
              <a:t>	</a:t>
            </a:r>
            <a:r>
              <a:rPr lang="ko-KR" altLang="en-US" sz="4400" b="1" dirty="0" err="1" smtClean="0"/>
              <a:t>위르겐</a:t>
            </a:r>
            <a:r>
              <a:rPr lang="ko-KR" altLang="en-US" sz="4400" b="1" dirty="0" smtClean="0"/>
              <a:t> </a:t>
            </a:r>
            <a:r>
              <a:rPr lang="ko-KR" altLang="en-US" sz="4400" b="1" dirty="0" err="1"/>
              <a:t>몰트만</a:t>
            </a:r>
            <a:endParaRPr lang="ko-KR" altLang="en-US" sz="44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4400" dirty="0" smtClean="0">
                <a:solidFill>
                  <a:schemeClr val="tx1"/>
                </a:solidFill>
              </a:rPr>
              <a:t>	</a:t>
            </a:r>
            <a:r>
              <a:rPr lang="ko-KR" altLang="en-US" sz="4400" b="1" dirty="0" err="1" smtClean="0"/>
              <a:t>볼프하르트</a:t>
            </a:r>
            <a:r>
              <a:rPr lang="ko-KR" altLang="en-US" sz="4400" b="1" dirty="0" smtClean="0"/>
              <a:t> </a:t>
            </a:r>
            <a:r>
              <a:rPr lang="ko-KR" altLang="en-US" sz="4400" b="1" dirty="0" err="1" smtClean="0"/>
              <a:t>판넨베르크</a:t>
            </a:r>
            <a:endParaRPr lang="ko-KR" altLang="en-US" sz="4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6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ko-KR" sz="54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5400" b="1" dirty="0" err="1" smtClean="0">
                <a:solidFill>
                  <a:schemeClr val="tx1"/>
                </a:solidFill>
              </a:rPr>
              <a:t>위르겐</a:t>
            </a:r>
            <a:r>
              <a:rPr lang="ko-KR" altLang="en-US" sz="5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5400" b="1" dirty="0" err="1">
                <a:solidFill>
                  <a:schemeClr val="tx1"/>
                </a:solidFill>
              </a:rPr>
              <a:t>몰트만</a:t>
            </a:r>
            <a:r>
              <a:rPr lang="ko-KR" altLang="en-US" sz="5400" b="1" dirty="0">
                <a:solidFill>
                  <a:schemeClr val="tx1"/>
                </a:solidFill>
              </a:rPr>
              <a:t> </a:t>
            </a:r>
            <a:endParaRPr lang="en-US" altLang="ko-KR" sz="54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4000" b="1" dirty="0" smtClean="0">
                <a:solidFill>
                  <a:schemeClr val="tx1"/>
                </a:solidFill>
              </a:rPr>
              <a:t>     1926- </a:t>
            </a:r>
            <a:r>
              <a:rPr lang="ko-KR" altLang="en-US" sz="4000" b="1" dirty="0">
                <a:solidFill>
                  <a:schemeClr val="tx1"/>
                </a:solidFill>
              </a:rPr>
              <a:t>희망의 신학</a:t>
            </a:r>
            <a:endParaRPr lang="ko-KR" altLang="en-US" sz="40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sz="3600" dirty="0" smtClean="0">
                <a:solidFill>
                  <a:schemeClr val="tx1"/>
                </a:solidFill>
              </a:rPr>
              <a:t>기독교는 </a:t>
            </a:r>
            <a:r>
              <a:rPr lang="ko-KR" altLang="en-US" sz="3600" dirty="0">
                <a:solidFill>
                  <a:schemeClr val="tx1"/>
                </a:solidFill>
              </a:rPr>
              <a:t>단순히 후기에서 뿐만 아니라 처음부터 끝까지 종말론이며 희망이다</a:t>
            </a:r>
            <a:r>
              <a:rPr lang="en-US" altLang="ko-KR" sz="3600" dirty="0">
                <a:solidFill>
                  <a:schemeClr val="tx1"/>
                </a:solidFill>
              </a:rPr>
              <a:t>. </a:t>
            </a:r>
            <a:r>
              <a:rPr lang="ko-KR" altLang="en-US" sz="3600" dirty="0">
                <a:solidFill>
                  <a:schemeClr val="tx1"/>
                </a:solidFill>
              </a:rPr>
              <a:t>신학이 어떻게 희망에서 시작하고 종말론적 빛에서 테마들을 고찰할 수 있을까</a:t>
            </a:r>
            <a:r>
              <a:rPr lang="en-US" altLang="ko-KR" sz="3600" dirty="0">
                <a:solidFill>
                  <a:schemeClr val="tx1"/>
                </a:solidFill>
              </a:rPr>
              <a:t>?</a:t>
            </a:r>
            <a:endParaRPr lang="ko-KR" altLang="en-US" sz="36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3600" dirty="0">
                <a:solidFill>
                  <a:schemeClr val="tx1"/>
                </a:solidFill>
              </a:rPr>
              <a:t>(</a:t>
            </a:r>
            <a:r>
              <a:rPr lang="ko-KR" altLang="en-US" sz="3600" dirty="0">
                <a:solidFill>
                  <a:schemeClr val="tx1"/>
                </a:solidFill>
              </a:rPr>
              <a:t>희망의 신학</a:t>
            </a:r>
            <a:r>
              <a:rPr lang="en-US" altLang="ko-KR" sz="3600" dirty="0">
                <a:solidFill>
                  <a:schemeClr val="tx1"/>
                </a:solidFill>
              </a:rPr>
              <a:t>) </a:t>
            </a:r>
            <a:endParaRPr lang="ko-KR" alt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6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ko-KR" sz="5400" b="1" dirty="0">
                <a:solidFill>
                  <a:schemeClr val="tx1"/>
                </a:solidFill>
              </a:rPr>
              <a:t>2. </a:t>
            </a:r>
            <a:r>
              <a:rPr lang="ko-KR" altLang="en-US" sz="5400" b="1" dirty="0" err="1">
                <a:solidFill>
                  <a:schemeClr val="tx1"/>
                </a:solidFill>
              </a:rPr>
              <a:t>볼프하르트</a:t>
            </a:r>
            <a:r>
              <a:rPr lang="ko-KR" altLang="en-US" sz="5400" b="1" dirty="0">
                <a:solidFill>
                  <a:schemeClr val="tx1"/>
                </a:solidFill>
              </a:rPr>
              <a:t> </a:t>
            </a:r>
            <a:r>
              <a:rPr lang="ko-KR" altLang="en-US" sz="5400" b="1" dirty="0" err="1">
                <a:solidFill>
                  <a:schemeClr val="tx1"/>
                </a:solidFill>
              </a:rPr>
              <a:t>판넨베르크</a:t>
            </a:r>
            <a:r>
              <a:rPr lang="ko-KR" altLang="en-US" sz="5400" b="1" dirty="0">
                <a:solidFill>
                  <a:schemeClr val="tx1"/>
                </a:solidFill>
              </a:rPr>
              <a:t> </a:t>
            </a:r>
            <a:endParaRPr lang="en-US" altLang="ko-KR" sz="54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4000" b="1" dirty="0" smtClean="0">
                <a:solidFill>
                  <a:schemeClr val="tx1"/>
                </a:solidFill>
              </a:rPr>
              <a:t>      1928- </a:t>
            </a:r>
            <a:r>
              <a:rPr lang="ko-KR" altLang="en-US" sz="4000" b="1" dirty="0" err="1">
                <a:solidFill>
                  <a:schemeClr val="tx1"/>
                </a:solidFill>
              </a:rPr>
              <a:t>보편사</a:t>
            </a:r>
            <a:r>
              <a:rPr lang="ko-KR" altLang="en-US" sz="4000" b="1" dirty="0">
                <a:solidFill>
                  <a:schemeClr val="tx1"/>
                </a:solidFill>
              </a:rPr>
              <a:t> 신학</a:t>
            </a:r>
            <a:endParaRPr lang="ko-KR" altLang="en-US" sz="40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sz="3600" dirty="0" smtClean="0">
                <a:solidFill>
                  <a:schemeClr val="tx1"/>
                </a:solidFill>
              </a:rPr>
              <a:t>신학은 </a:t>
            </a:r>
            <a:r>
              <a:rPr lang="ko-KR" altLang="en-US" sz="3600" dirty="0">
                <a:solidFill>
                  <a:schemeClr val="tx1"/>
                </a:solidFill>
              </a:rPr>
              <a:t>철저히 하나의 보편적인 학문이 되어야만 한다</a:t>
            </a:r>
            <a:r>
              <a:rPr lang="en-US" altLang="ko-KR" sz="3600" dirty="0">
                <a:solidFill>
                  <a:schemeClr val="tx1"/>
                </a:solidFill>
              </a:rPr>
              <a:t>. </a:t>
            </a:r>
            <a:r>
              <a:rPr lang="ko-KR" altLang="en-US" sz="3600" dirty="0">
                <a:solidFill>
                  <a:schemeClr val="tx1"/>
                </a:solidFill>
              </a:rPr>
              <a:t>역사는 기독교 신학의 가장 포괄적인 지평이다</a:t>
            </a:r>
            <a:r>
              <a:rPr lang="en-US" altLang="ko-KR" sz="3600" dirty="0">
                <a:solidFill>
                  <a:schemeClr val="tx1"/>
                </a:solidFill>
              </a:rPr>
              <a:t>. </a:t>
            </a:r>
            <a:endParaRPr lang="ko-KR" altLang="en-US" sz="36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3600" dirty="0">
                <a:solidFill>
                  <a:schemeClr val="tx1"/>
                </a:solidFill>
              </a:rPr>
              <a:t>(</a:t>
            </a:r>
            <a:r>
              <a:rPr lang="ko-KR" altLang="en-US" sz="3600" dirty="0">
                <a:solidFill>
                  <a:schemeClr val="tx1"/>
                </a:solidFill>
              </a:rPr>
              <a:t>역사로서의 계시</a:t>
            </a:r>
            <a:r>
              <a:rPr lang="en-US" altLang="ko-KR" sz="3600" dirty="0">
                <a:solidFill>
                  <a:schemeClr val="tx1"/>
                </a:solidFill>
              </a:rPr>
              <a:t>)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6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583264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4000" b="1" dirty="0">
                <a:solidFill>
                  <a:schemeClr val="tx1"/>
                </a:solidFill>
              </a:rPr>
              <a:t>2) </a:t>
            </a:r>
            <a:r>
              <a:rPr lang="ko-KR" altLang="en-US" sz="4000" b="1" dirty="0">
                <a:solidFill>
                  <a:schemeClr val="tx1"/>
                </a:solidFill>
              </a:rPr>
              <a:t>조직신학의 다차원적인 통일성</a:t>
            </a:r>
            <a:endParaRPr lang="ko-KR" altLang="en-US" sz="4000" dirty="0">
              <a:solidFill>
                <a:schemeClr val="tx1"/>
              </a:solidFill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3600" b="1" dirty="0" smtClean="0">
                <a:solidFill>
                  <a:schemeClr val="tx1"/>
                </a:solidFill>
              </a:rPr>
              <a:t>  1. 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인간학적인 </a:t>
            </a:r>
            <a:r>
              <a:rPr lang="ko-KR" altLang="en-US" sz="3600" b="1" dirty="0">
                <a:solidFill>
                  <a:schemeClr val="tx1"/>
                </a:solidFill>
              </a:rPr>
              <a:t>차원</a:t>
            </a:r>
            <a:r>
              <a:rPr lang="en-US" altLang="ko-KR" sz="3600" b="1" dirty="0">
                <a:solidFill>
                  <a:schemeClr val="tx1"/>
                </a:solidFill>
              </a:rPr>
              <a:t>(</a:t>
            </a:r>
            <a:r>
              <a:rPr lang="ko-KR" altLang="en-US" sz="3600" b="1" dirty="0" err="1">
                <a:solidFill>
                  <a:schemeClr val="tx1"/>
                </a:solidFill>
              </a:rPr>
              <a:t>슐라아어마허</a:t>
            </a:r>
            <a:r>
              <a:rPr lang="en-US" altLang="ko-KR" sz="3600" b="1" dirty="0">
                <a:solidFill>
                  <a:schemeClr val="tx1"/>
                </a:solidFill>
              </a:rPr>
              <a:t>) </a:t>
            </a:r>
            <a:endParaRPr lang="en-US" altLang="ko-KR" sz="3600" b="1" dirty="0" smtClean="0">
              <a:solidFill>
                <a:schemeClr val="tx1"/>
              </a:solidFill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3600" b="1" dirty="0" smtClean="0">
                <a:solidFill>
                  <a:schemeClr val="tx1"/>
                </a:solidFill>
              </a:rPr>
              <a:t>  2</a:t>
            </a:r>
            <a:r>
              <a:rPr lang="en-US" altLang="ko-KR" sz="3600" b="1" dirty="0">
                <a:solidFill>
                  <a:schemeClr val="tx1"/>
                </a:solidFill>
              </a:rPr>
              <a:t>. </a:t>
            </a:r>
            <a:r>
              <a:rPr lang="ko-KR" altLang="en-US" sz="3600" b="1" dirty="0" err="1">
                <a:solidFill>
                  <a:schemeClr val="tx1"/>
                </a:solidFill>
              </a:rPr>
              <a:t>계시신학적인</a:t>
            </a:r>
            <a:r>
              <a:rPr lang="ko-KR" altLang="en-US" sz="3600" b="1" dirty="0">
                <a:solidFill>
                  <a:schemeClr val="tx1"/>
                </a:solidFill>
              </a:rPr>
              <a:t> 차원</a:t>
            </a:r>
            <a:r>
              <a:rPr lang="en-US" altLang="ko-KR" sz="3600" b="1" dirty="0">
                <a:solidFill>
                  <a:schemeClr val="tx1"/>
                </a:solidFill>
              </a:rPr>
              <a:t>(</a:t>
            </a:r>
            <a:r>
              <a:rPr lang="ko-KR" altLang="en-US" sz="3600" b="1" dirty="0" err="1">
                <a:solidFill>
                  <a:schemeClr val="tx1"/>
                </a:solidFill>
              </a:rPr>
              <a:t>바르트</a:t>
            </a:r>
            <a:r>
              <a:rPr lang="en-US" altLang="ko-KR" sz="3600" b="1" dirty="0">
                <a:solidFill>
                  <a:schemeClr val="tx1"/>
                </a:solidFill>
              </a:rPr>
              <a:t>)</a:t>
            </a:r>
            <a:endParaRPr lang="ko-KR" altLang="en-US" sz="3600" dirty="0">
              <a:solidFill>
                <a:schemeClr val="tx1"/>
              </a:solidFill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3600" b="1" dirty="0" smtClean="0">
                <a:solidFill>
                  <a:schemeClr val="tx1"/>
                </a:solidFill>
              </a:rPr>
              <a:t>  3</a:t>
            </a:r>
            <a:r>
              <a:rPr lang="en-US" altLang="ko-KR" sz="3600" b="1" dirty="0">
                <a:solidFill>
                  <a:schemeClr val="tx1"/>
                </a:solidFill>
              </a:rPr>
              <a:t>. </a:t>
            </a:r>
            <a:r>
              <a:rPr lang="ko-KR" altLang="en-US" sz="3600" b="1" dirty="0">
                <a:solidFill>
                  <a:schemeClr val="tx1"/>
                </a:solidFill>
              </a:rPr>
              <a:t>실존론적인 차원</a:t>
            </a:r>
            <a:r>
              <a:rPr lang="en-US" altLang="ko-KR" sz="3600" b="1" dirty="0">
                <a:solidFill>
                  <a:schemeClr val="tx1"/>
                </a:solidFill>
              </a:rPr>
              <a:t>(</a:t>
            </a:r>
            <a:r>
              <a:rPr lang="ko-KR" altLang="en-US" sz="3600" b="1" dirty="0" err="1">
                <a:solidFill>
                  <a:schemeClr val="tx1"/>
                </a:solidFill>
              </a:rPr>
              <a:t>불트만</a:t>
            </a:r>
            <a:r>
              <a:rPr lang="en-US" altLang="ko-KR" sz="3600" b="1" dirty="0">
                <a:solidFill>
                  <a:schemeClr val="tx1"/>
                </a:solidFill>
              </a:rPr>
              <a:t>/</a:t>
            </a:r>
            <a:r>
              <a:rPr lang="ko-KR" altLang="en-US" sz="3600" b="1" dirty="0" err="1">
                <a:solidFill>
                  <a:schemeClr val="tx1"/>
                </a:solidFill>
              </a:rPr>
              <a:t>틸리히</a:t>
            </a:r>
            <a:r>
              <a:rPr lang="en-US" altLang="ko-KR" sz="3600" b="1" dirty="0">
                <a:solidFill>
                  <a:schemeClr val="tx1"/>
                </a:solidFill>
              </a:rPr>
              <a:t>) </a:t>
            </a:r>
            <a:endParaRPr lang="en-US" altLang="ko-KR" sz="3600" b="1" dirty="0" smtClean="0">
              <a:solidFill>
                <a:schemeClr val="tx1"/>
              </a:solidFill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3600" b="1" dirty="0" smtClean="0">
                <a:solidFill>
                  <a:schemeClr val="tx1"/>
                </a:solidFill>
              </a:rPr>
              <a:t>  4</a:t>
            </a:r>
            <a:r>
              <a:rPr lang="en-US" altLang="ko-KR" sz="3600" b="1" dirty="0">
                <a:solidFill>
                  <a:schemeClr val="tx1"/>
                </a:solidFill>
              </a:rPr>
              <a:t>. </a:t>
            </a:r>
            <a:r>
              <a:rPr lang="ko-KR" altLang="en-US" sz="3600" b="1" dirty="0">
                <a:solidFill>
                  <a:schemeClr val="tx1"/>
                </a:solidFill>
              </a:rPr>
              <a:t>종말론적인 차원</a:t>
            </a:r>
            <a:r>
              <a:rPr lang="en-US" altLang="ko-KR" sz="3600" b="1" dirty="0">
                <a:solidFill>
                  <a:schemeClr val="tx1"/>
                </a:solidFill>
              </a:rPr>
              <a:t>(</a:t>
            </a:r>
            <a:r>
              <a:rPr lang="ko-KR" altLang="en-US" sz="3600" b="1" dirty="0" err="1">
                <a:solidFill>
                  <a:schemeClr val="tx1"/>
                </a:solidFill>
              </a:rPr>
              <a:t>몰트만</a:t>
            </a:r>
            <a:r>
              <a:rPr lang="en-US" altLang="ko-KR" sz="3600" b="1" dirty="0">
                <a:solidFill>
                  <a:schemeClr val="tx1"/>
                </a:solidFill>
              </a:rPr>
              <a:t>/</a:t>
            </a:r>
            <a:r>
              <a:rPr lang="ko-KR" altLang="en-US" sz="3600" b="1" dirty="0" err="1">
                <a:solidFill>
                  <a:schemeClr val="tx1"/>
                </a:solidFill>
              </a:rPr>
              <a:t>판넨베르크</a:t>
            </a:r>
            <a:r>
              <a:rPr lang="en-US" altLang="ko-KR" sz="3600" b="1" dirty="0">
                <a:solidFill>
                  <a:schemeClr val="tx1"/>
                </a:solidFill>
              </a:rPr>
              <a:t>)</a:t>
            </a:r>
            <a:endParaRPr lang="ko-KR" altLang="en-US" sz="36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6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1027" name="Picture 3" descr="C:\Users\kimdongin\Desktop\noname0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9030395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96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4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4400" b="1" dirty="0" smtClean="0">
                <a:solidFill>
                  <a:schemeClr val="tx1"/>
                </a:solidFill>
              </a:rPr>
              <a:t>신학의 </a:t>
            </a:r>
            <a:r>
              <a:rPr lang="ko-KR" altLang="en-US" sz="4400" b="1" dirty="0">
                <a:solidFill>
                  <a:schemeClr val="tx1"/>
                </a:solidFill>
              </a:rPr>
              <a:t>개념과 신학의 </a:t>
            </a:r>
            <a:r>
              <a:rPr lang="ko-KR" altLang="en-US" sz="4400" b="1" dirty="0" smtClean="0">
                <a:solidFill>
                  <a:schemeClr val="tx1"/>
                </a:solidFill>
              </a:rPr>
              <a:t>기능과</a:t>
            </a:r>
            <a:endParaRPr lang="en-US" altLang="ko-KR" sz="4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4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4400" b="1" dirty="0">
                <a:solidFill>
                  <a:schemeClr val="tx1"/>
                </a:solidFill>
              </a:rPr>
              <a:t>조직신학의 본질의 핵심</a:t>
            </a:r>
            <a:r>
              <a:rPr lang="ko-KR" altLang="en-US" sz="4400" dirty="0">
                <a:solidFill>
                  <a:schemeClr val="tx1"/>
                </a:solidFill>
              </a:rPr>
              <a:t> </a:t>
            </a:r>
            <a:endParaRPr lang="en-US" altLang="ko-KR" sz="4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ko-KR" sz="4400" dirty="0">
                <a:solidFill>
                  <a:schemeClr val="tx1"/>
                </a:solidFill>
              </a:rPr>
              <a:t> </a:t>
            </a:r>
            <a:r>
              <a:rPr lang="en-US" altLang="ko-KR" sz="4400" dirty="0" smtClean="0">
                <a:solidFill>
                  <a:schemeClr val="tx1"/>
                </a:solidFill>
              </a:rPr>
              <a:t>        = </a:t>
            </a:r>
            <a:r>
              <a:rPr lang="ko-KR" altLang="en-US" sz="4400" b="1" dirty="0">
                <a:solidFill>
                  <a:srgbClr val="C80000"/>
                </a:solidFill>
              </a:rPr>
              <a:t>“</a:t>
            </a:r>
            <a:r>
              <a:rPr lang="ko-KR" altLang="en-US" sz="4400" b="1" dirty="0" err="1">
                <a:solidFill>
                  <a:srgbClr val="C80000"/>
                </a:solidFill>
              </a:rPr>
              <a:t>통전성</a:t>
            </a:r>
            <a:r>
              <a:rPr lang="ko-KR" altLang="en-US" sz="4400" b="1" dirty="0">
                <a:solidFill>
                  <a:srgbClr val="C80000"/>
                </a:solidFill>
              </a:rPr>
              <a:t>”</a:t>
            </a:r>
            <a:r>
              <a:rPr lang="en-US" altLang="ko-KR" sz="4400" b="1" dirty="0">
                <a:solidFill>
                  <a:srgbClr val="C80000"/>
                </a:solidFill>
              </a:rPr>
              <a:t>(integrity</a:t>
            </a:r>
            <a:r>
              <a:rPr lang="en-US" altLang="ko-KR" sz="4400" b="1" dirty="0" smtClean="0">
                <a:solidFill>
                  <a:srgbClr val="C80000"/>
                </a:solidFill>
              </a:rPr>
              <a:t>)</a:t>
            </a:r>
            <a:endParaRPr lang="ko-KR" altLang="en-US" sz="4400" dirty="0">
              <a:solidFill>
                <a:srgbClr val="C80000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b="1" dirty="0">
                <a:effectLst/>
              </a:rPr>
              <a:t>III. </a:t>
            </a:r>
            <a:r>
              <a:rPr lang="ko-KR" altLang="en-US" b="1" dirty="0">
                <a:effectLst/>
              </a:rPr>
              <a:t>나오는 </a:t>
            </a:r>
            <a:r>
              <a:rPr lang="ko-KR" altLang="en-US" b="1" dirty="0" smtClean="0">
                <a:effectLst/>
              </a:rPr>
              <a:t>말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2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40871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ko-KR" dirty="0"/>
              <a:t>ex) </a:t>
            </a:r>
            <a:r>
              <a:rPr lang="ko-KR" altLang="en-US" b="1" dirty="0" err="1"/>
              <a:t>웨슬리</a:t>
            </a:r>
            <a:r>
              <a:rPr lang="ko-KR" altLang="en-US" b="1" dirty="0"/>
              <a:t> 신학의 </a:t>
            </a:r>
            <a:r>
              <a:rPr lang="ko-KR" altLang="en-US" b="1" dirty="0" err="1"/>
              <a:t>통전성</a:t>
            </a:r>
            <a:r>
              <a:rPr lang="ko-KR" altLang="en-US" b="1" dirty="0"/>
              <a:t> </a:t>
            </a:r>
            <a:endParaRPr lang="en-US" altLang="ko-KR" b="1" dirty="0" smtClean="0"/>
          </a:p>
          <a:p>
            <a:pPr marL="0" indent="0" fontAlgn="base">
              <a:buNone/>
            </a:pPr>
            <a:r>
              <a:rPr lang="en-US" altLang="ko-KR" dirty="0" smtClean="0"/>
              <a:t>= </a:t>
            </a:r>
            <a:r>
              <a:rPr lang="ko-KR" altLang="en-US" b="1" dirty="0"/>
              <a:t>“</a:t>
            </a:r>
            <a:r>
              <a:rPr lang="ko-KR" altLang="en-US" b="1" dirty="0" err="1"/>
              <a:t>웨슬리</a:t>
            </a:r>
            <a:r>
              <a:rPr lang="ko-KR" altLang="en-US" b="1" dirty="0"/>
              <a:t> 신학의 </a:t>
            </a:r>
            <a:r>
              <a:rPr lang="ko-KR" altLang="en-US" b="1" dirty="0" err="1"/>
              <a:t>사중규범</a:t>
            </a:r>
            <a:r>
              <a:rPr lang="ko-KR" altLang="en-US" b="1" dirty="0"/>
              <a:t>”</a:t>
            </a:r>
            <a:r>
              <a:rPr lang="en-US" altLang="ko-KR" sz="2000" dirty="0"/>
              <a:t>(the Wesleyan quadrilateral)</a:t>
            </a:r>
            <a:endParaRPr lang="ko-KR" altLang="en-US" sz="2000" dirty="0"/>
          </a:p>
          <a:p>
            <a:pPr marL="0" indent="0" fontAlgn="base">
              <a:buNone/>
            </a:pPr>
            <a:r>
              <a:rPr lang="en-US" altLang="ko-KR" b="1" dirty="0" smtClean="0">
                <a:solidFill>
                  <a:srgbClr val="C80000"/>
                </a:solidFill>
              </a:rPr>
              <a:t>       (</a:t>
            </a:r>
            <a:r>
              <a:rPr lang="ko-KR" altLang="en-US" b="1" dirty="0">
                <a:solidFill>
                  <a:srgbClr val="C80000"/>
                </a:solidFill>
              </a:rPr>
              <a:t>성경</a:t>
            </a:r>
            <a:r>
              <a:rPr lang="en-US" altLang="ko-KR" b="1" dirty="0">
                <a:solidFill>
                  <a:srgbClr val="C80000"/>
                </a:solidFill>
              </a:rPr>
              <a:t>, </a:t>
            </a:r>
            <a:r>
              <a:rPr lang="ko-KR" altLang="en-US" b="1" dirty="0">
                <a:solidFill>
                  <a:srgbClr val="C80000"/>
                </a:solidFill>
              </a:rPr>
              <a:t>이성</a:t>
            </a:r>
            <a:r>
              <a:rPr lang="en-US" altLang="ko-KR" b="1" dirty="0">
                <a:solidFill>
                  <a:srgbClr val="C80000"/>
                </a:solidFill>
              </a:rPr>
              <a:t>, </a:t>
            </a:r>
            <a:r>
              <a:rPr lang="ko-KR" altLang="en-US" b="1" dirty="0">
                <a:solidFill>
                  <a:srgbClr val="C80000"/>
                </a:solidFill>
              </a:rPr>
              <a:t>전통</a:t>
            </a:r>
            <a:r>
              <a:rPr lang="en-US" altLang="ko-KR" b="1" dirty="0">
                <a:solidFill>
                  <a:srgbClr val="C80000"/>
                </a:solidFill>
              </a:rPr>
              <a:t>, </a:t>
            </a:r>
            <a:r>
              <a:rPr lang="ko-KR" altLang="en-US" b="1" dirty="0">
                <a:solidFill>
                  <a:srgbClr val="C80000"/>
                </a:solidFill>
              </a:rPr>
              <a:t>경험</a:t>
            </a:r>
            <a:r>
              <a:rPr lang="en-US" altLang="ko-KR" b="1" dirty="0">
                <a:solidFill>
                  <a:srgbClr val="C80000"/>
                </a:solidFill>
              </a:rPr>
              <a:t>)</a:t>
            </a:r>
            <a:endParaRPr lang="ko-KR" altLang="en-US" dirty="0">
              <a:solidFill>
                <a:srgbClr val="C80000"/>
              </a:solidFill>
            </a:endParaRPr>
          </a:p>
          <a:p>
            <a:pPr marL="0" indent="0" fontAlgn="base">
              <a:buNone/>
            </a:pPr>
            <a:r>
              <a:rPr lang="ko-KR" altLang="en-US" dirty="0"/>
              <a:t>“</a:t>
            </a:r>
            <a:r>
              <a:rPr lang="ko-KR" altLang="en-US" dirty="0" err="1"/>
              <a:t>기독교대한감리회는</a:t>
            </a:r>
            <a:r>
              <a:rPr lang="ko-KR" altLang="en-US" dirty="0"/>
              <a:t> 진정한 기독교회</a:t>
            </a:r>
            <a:r>
              <a:rPr lang="en-US" altLang="ko-KR" dirty="0"/>
              <a:t>, </a:t>
            </a:r>
            <a:r>
              <a:rPr lang="ko-KR" altLang="en-US" dirty="0"/>
              <a:t>진정한 감리교회</a:t>
            </a:r>
            <a:r>
              <a:rPr lang="en-US" altLang="ko-KR" dirty="0"/>
              <a:t>, </a:t>
            </a:r>
            <a:r>
              <a:rPr lang="ko-KR" altLang="en-US" dirty="0"/>
              <a:t>진정한 한국교회가 되기 위하여 기독교 신앙의 핵심이 성경에 계시되었고</a:t>
            </a:r>
            <a:r>
              <a:rPr lang="en-US" altLang="ko-KR" dirty="0"/>
              <a:t>, </a:t>
            </a:r>
            <a:r>
              <a:rPr lang="ko-KR" altLang="en-US" dirty="0"/>
              <a:t>전통에 의해 조명되고</a:t>
            </a:r>
            <a:r>
              <a:rPr lang="en-US" altLang="ko-KR" dirty="0"/>
              <a:t>, </a:t>
            </a:r>
            <a:r>
              <a:rPr lang="ko-KR" altLang="en-US" dirty="0"/>
              <a:t>개인적 경험에 의해 살아 움직이게 되며</a:t>
            </a:r>
            <a:r>
              <a:rPr lang="en-US" altLang="ko-KR" dirty="0"/>
              <a:t>, </a:t>
            </a:r>
            <a:r>
              <a:rPr lang="ko-KR" altLang="en-US" dirty="0"/>
              <a:t>이성에 의해 확인된다는 </a:t>
            </a:r>
            <a:r>
              <a:rPr lang="ko-KR" altLang="en-US" dirty="0" err="1"/>
              <a:t>웨슬리의</a:t>
            </a:r>
            <a:r>
              <a:rPr lang="ko-KR" altLang="en-US" dirty="0"/>
              <a:t> 유산을 계승하여 복음이 한국문화에 뿌리 내려 열매 맺게 하는 신학을 수립해야 할 것이다</a:t>
            </a:r>
            <a:r>
              <a:rPr lang="en-US" altLang="ko-KR" dirty="0"/>
              <a:t>.(</a:t>
            </a:r>
            <a:r>
              <a:rPr lang="ko-KR" altLang="en-US" dirty="0" err="1"/>
              <a:t>기독교대한감리회</a:t>
            </a:r>
            <a:r>
              <a:rPr lang="ko-KR" altLang="en-US" dirty="0"/>
              <a:t> 교리와 장정 </a:t>
            </a:r>
            <a:r>
              <a:rPr lang="en-US" altLang="ko-KR" dirty="0"/>
              <a:t>⟦48⟧</a:t>
            </a:r>
            <a:r>
              <a:rPr lang="ko-KR" altLang="en-US" dirty="0"/>
              <a:t>조</a:t>
            </a:r>
            <a:r>
              <a:rPr lang="en-US" altLang="ko-KR" dirty="0" smtClean="0"/>
              <a:t>)”</a:t>
            </a:r>
          </a:p>
          <a:p>
            <a:pPr marL="0" indent="0" fontAlgn="base">
              <a:buNone/>
            </a:pPr>
            <a:r>
              <a:rPr lang="en-US" altLang="ko-KR" dirty="0">
                <a:solidFill>
                  <a:srgbClr val="FF1111"/>
                </a:solidFill>
              </a:rPr>
              <a:t> </a:t>
            </a:r>
            <a:r>
              <a:rPr lang="en-US" altLang="ko-KR" dirty="0" smtClean="0">
                <a:solidFill>
                  <a:srgbClr val="FF1111"/>
                </a:solidFill>
              </a:rPr>
              <a:t>                                                       =</a:t>
            </a:r>
            <a:r>
              <a:rPr lang="ko-KR" altLang="en-US" dirty="0" err="1" smtClean="0">
                <a:solidFill>
                  <a:srgbClr val="FF1111"/>
                </a:solidFill>
              </a:rPr>
              <a:t>유아용모빌</a:t>
            </a:r>
            <a:endParaRPr lang="ko-KR" altLang="en-US" dirty="0">
              <a:solidFill>
                <a:srgbClr val="FF111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1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5832648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ko-KR" altLang="en-US" sz="5400" dirty="0" smtClean="0">
                <a:solidFill>
                  <a:srgbClr val="C80000"/>
                </a:solidFill>
              </a:rPr>
              <a:t>결국</a:t>
            </a:r>
            <a:r>
              <a:rPr lang="en-US" altLang="ko-KR" sz="3600" dirty="0" smtClean="0">
                <a:solidFill>
                  <a:srgbClr val="C80000"/>
                </a:solidFill>
              </a:rPr>
              <a:t>, </a:t>
            </a:r>
            <a:r>
              <a:rPr lang="ko-KR" altLang="en-US" sz="3600" dirty="0">
                <a:solidFill>
                  <a:schemeClr val="tx1"/>
                </a:solidFill>
              </a:rPr>
              <a:t>건강한 신학과 건강한 목회와 건강한 영성은 통전성에 달려있다</a:t>
            </a:r>
            <a:r>
              <a:rPr lang="en-US" altLang="ko-KR" sz="3600" dirty="0">
                <a:solidFill>
                  <a:schemeClr val="tx1"/>
                </a:solidFill>
              </a:rPr>
              <a:t>. </a:t>
            </a:r>
            <a:r>
              <a:rPr lang="ko-KR" altLang="en-US" sz="3600" dirty="0">
                <a:solidFill>
                  <a:schemeClr val="tx1"/>
                </a:solidFill>
              </a:rPr>
              <a:t>신학의 미래도 통전성에 달려있다</a:t>
            </a:r>
            <a:r>
              <a:rPr lang="en-US" altLang="ko-KR" sz="3600" dirty="0">
                <a:solidFill>
                  <a:schemeClr val="tx1"/>
                </a:solidFill>
              </a:rPr>
              <a:t>. </a:t>
            </a:r>
            <a:r>
              <a:rPr lang="ko-KR" altLang="en-US" sz="3600" dirty="0">
                <a:solidFill>
                  <a:schemeClr val="tx1"/>
                </a:solidFill>
              </a:rPr>
              <a:t>신학의 영원한 적인 이분법이 아니라 </a:t>
            </a:r>
            <a:r>
              <a:rPr lang="ko-KR" altLang="en-US" sz="3600" dirty="0" err="1">
                <a:solidFill>
                  <a:schemeClr val="tx1"/>
                </a:solidFill>
              </a:rPr>
              <a:t>통전성만이</a:t>
            </a:r>
            <a:r>
              <a:rPr lang="ko-KR" altLang="en-US" sz="3600" dirty="0">
                <a:solidFill>
                  <a:schemeClr val="tx1"/>
                </a:solidFill>
              </a:rPr>
              <a:t> ‘모든 것에 모든 것 되시는 하나님’에게 상응하는 풍성한 신학의 미래를 열어줄 수 있을 것이다</a:t>
            </a:r>
            <a:r>
              <a:rPr lang="en-US" altLang="ko-KR" sz="3600" dirty="0">
                <a:solidFill>
                  <a:schemeClr val="tx1"/>
                </a:solidFill>
              </a:rPr>
              <a:t>. 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1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ko-KR" altLang="en-US" sz="4400" b="1" dirty="0">
                <a:solidFill>
                  <a:schemeClr val="tx1"/>
                </a:solidFill>
              </a:rPr>
              <a:t>“성례전적인 교회는 예언자적인 교회가 되어야만 하고 예언자적인 교회는 성례전적인 교회가 되어야만 한다</a:t>
            </a:r>
            <a:r>
              <a:rPr lang="en-US" altLang="ko-KR" sz="4400" b="1" dirty="0" smtClean="0">
                <a:solidFill>
                  <a:schemeClr val="tx1"/>
                </a:solidFill>
              </a:rPr>
              <a:t>.”    </a:t>
            </a:r>
            <a:r>
              <a:rPr lang="en-US" altLang="ko-KR" sz="4400" b="1" dirty="0"/>
              <a:t>(</a:t>
            </a:r>
            <a:r>
              <a:rPr lang="ko-KR" altLang="en-US" sz="4400" b="1" dirty="0"/>
              <a:t>폴 </a:t>
            </a:r>
            <a:r>
              <a:rPr lang="ko-KR" altLang="en-US" sz="4400" b="1" dirty="0" err="1"/>
              <a:t>틸리히</a:t>
            </a:r>
            <a:r>
              <a:rPr lang="en-US" altLang="ko-KR" sz="4400" b="1" dirty="0"/>
              <a:t>)</a:t>
            </a:r>
            <a:endParaRPr lang="ko-KR" altLang="en-US" sz="4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1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659829"/>
            <a:ext cx="8229600" cy="557748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ko-KR" altLang="en-US" sz="5400" b="1" dirty="0">
                <a:solidFill>
                  <a:schemeClr val="tx1"/>
                </a:solidFill>
              </a:rPr>
              <a:t>최근의 신학 </a:t>
            </a:r>
            <a:endParaRPr lang="ko-KR" altLang="en-US" sz="54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 smtClean="0">
                <a:solidFill>
                  <a:schemeClr val="tx1"/>
                </a:solidFill>
              </a:rPr>
              <a:t>  1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>
                <a:solidFill>
                  <a:schemeClr val="tx1"/>
                </a:solidFill>
              </a:rPr>
              <a:t>삼위일체적 십자가의 신학</a:t>
            </a:r>
          </a:p>
          <a:p>
            <a:pPr marL="0" indent="0" fontAlgn="base">
              <a:buNone/>
            </a:pPr>
            <a:r>
              <a:rPr lang="ko-KR" altLang="en-US" dirty="0" smtClean="0">
                <a:solidFill>
                  <a:schemeClr val="tx1"/>
                </a:solidFill>
              </a:rPr>
              <a:t>       삼위일체적 </a:t>
            </a:r>
            <a:r>
              <a:rPr lang="ko-KR" altLang="en-US" dirty="0">
                <a:solidFill>
                  <a:schemeClr val="tx1"/>
                </a:solidFill>
              </a:rPr>
              <a:t>통전적 신학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사랑의 신학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dirty="0" smtClean="0">
                <a:solidFill>
                  <a:schemeClr val="tx1"/>
                </a:solidFill>
              </a:rPr>
              <a:t>    “</a:t>
            </a:r>
            <a:r>
              <a:rPr lang="ko-KR" altLang="en-US" dirty="0">
                <a:solidFill>
                  <a:schemeClr val="tx1"/>
                </a:solidFill>
              </a:rPr>
              <a:t>창조” “화해” “구원” </a:t>
            </a:r>
          </a:p>
          <a:p>
            <a:pPr marL="0" indent="0" fontAlgn="base">
              <a:buNone/>
            </a:pP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 fontAlgn="base">
              <a:buNone/>
            </a:pPr>
            <a:r>
              <a:rPr lang="en-US" altLang="ko-KR" dirty="0" smtClean="0">
                <a:solidFill>
                  <a:schemeClr val="tx1"/>
                </a:solidFill>
              </a:rPr>
              <a:t>  2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>
                <a:solidFill>
                  <a:schemeClr val="tx1"/>
                </a:solidFill>
              </a:rPr>
              <a:t>생태학적 신학 </a:t>
            </a:r>
          </a:p>
          <a:p>
            <a:pPr marL="0" indent="0" fontAlgn="base">
              <a:buNone/>
            </a:pPr>
            <a:r>
              <a:rPr lang="ko-KR" altLang="en-US" dirty="0" smtClean="0">
                <a:solidFill>
                  <a:schemeClr val="tx1"/>
                </a:solidFill>
              </a:rPr>
              <a:t>       전일적 </a:t>
            </a:r>
            <a:r>
              <a:rPr lang="ko-KR" altLang="en-US" dirty="0">
                <a:solidFill>
                  <a:schemeClr val="tx1"/>
                </a:solidFill>
              </a:rPr>
              <a:t>생명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 err="1">
                <a:solidFill>
                  <a:schemeClr val="tx1"/>
                </a:solidFill>
              </a:rPr>
              <a:t>온생명의</a:t>
            </a:r>
            <a:r>
              <a:rPr lang="ko-KR" altLang="en-US" dirty="0">
                <a:solidFill>
                  <a:schemeClr val="tx1"/>
                </a:solidFill>
              </a:rPr>
              <a:t> 신학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dirty="0" smtClean="0">
                <a:solidFill>
                  <a:schemeClr val="tx1"/>
                </a:solidFill>
              </a:rPr>
              <a:t>       모든 </a:t>
            </a:r>
            <a:r>
              <a:rPr lang="ko-KR" altLang="en-US" dirty="0">
                <a:solidFill>
                  <a:schemeClr val="tx1"/>
                </a:solidFill>
              </a:rPr>
              <a:t>생명의 창조와 화해와 구원</a:t>
            </a:r>
          </a:p>
          <a:p>
            <a:pPr marL="0" indent="0">
              <a:buNone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1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altLang="ko-K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ko-KR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신학이란</a:t>
            </a:r>
            <a:endParaRPr lang="ko-KR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fontAlgn="base">
              <a:buNone/>
            </a:pPr>
            <a:r>
              <a:rPr lang="ko-KR" alt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신학의 </a:t>
            </a:r>
            <a:r>
              <a:rPr lang="ko-KR" altLang="en-US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어원 </a:t>
            </a:r>
            <a:r>
              <a:rPr lang="en-US" altLang="ko-KR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theologia</a:t>
            </a:r>
            <a:endParaRPr lang="en-US" altLang="ko-KR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altLang="ko-KR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altLang="ko-KR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theologia</a:t>
            </a:r>
            <a:r>
              <a:rPr lang="en-US" altLang="ko-KR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logos </a:t>
            </a:r>
            <a:r>
              <a:rPr lang="en-US" altLang="ko-KR" sz="3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en-US" altLang="ko-KR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theos</a:t>
            </a:r>
            <a:r>
              <a:rPr lang="en-US" altLang="ko-KR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altLang="ko-KR" sz="3400" dirty="0" smtClean="0"/>
          </a:p>
          <a:p>
            <a:pPr marL="0" indent="0">
              <a:buNone/>
            </a:pPr>
            <a:r>
              <a:rPr lang="ko-KR" altLang="en-US" sz="3400" dirty="0"/>
              <a:t>신학은 “신의 학문”인가</a:t>
            </a:r>
            <a:r>
              <a:rPr lang="en-US" altLang="ko-KR" sz="3400" dirty="0"/>
              <a:t>? “</a:t>
            </a:r>
            <a:r>
              <a:rPr lang="ko-KR" altLang="en-US" sz="3400" dirty="0"/>
              <a:t>신에 관한 학문”인가</a:t>
            </a:r>
            <a:r>
              <a:rPr lang="en-US" altLang="ko-KR" sz="3400" dirty="0"/>
              <a:t>? </a:t>
            </a:r>
            <a:r>
              <a:rPr lang="ko-KR" altLang="en-US" sz="3400" dirty="0"/>
              <a:t>전자는 신의 주체성과 신앙을 강조하게 되고 후자는 인간의 합리성과 이성을 강조하게 된다</a:t>
            </a:r>
            <a:r>
              <a:rPr lang="en-US" altLang="ko-KR" sz="3400" dirty="0" smtClean="0"/>
              <a:t>.</a:t>
            </a:r>
            <a:endParaRPr lang="ko-KR" altLang="en-US" sz="3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b="1" dirty="0">
                <a:effectLst/>
              </a:rPr>
              <a:t>II. </a:t>
            </a:r>
            <a:r>
              <a:rPr lang="ko-KR" altLang="en-US" b="1" dirty="0" smtClean="0">
                <a:effectLst/>
              </a:rPr>
              <a:t>본론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7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597666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ko-KR" altLang="en-US" sz="4800" u="sng" dirty="0">
                <a:solidFill>
                  <a:schemeClr val="tx1"/>
                </a:solidFill>
              </a:rPr>
              <a:t>생태학적 신학의 성서적 근거</a:t>
            </a:r>
            <a:endParaRPr lang="ko-KR" altLang="en-US" sz="48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altLang="ko-KR" sz="1800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3600" dirty="0" smtClean="0">
                <a:solidFill>
                  <a:schemeClr val="tx1"/>
                </a:solidFill>
              </a:rPr>
              <a:t>(</a:t>
            </a:r>
            <a:r>
              <a:rPr lang="en-US" altLang="ko-KR" sz="3600" dirty="0">
                <a:solidFill>
                  <a:schemeClr val="tx1"/>
                </a:solidFill>
              </a:rPr>
              <a:t>1) </a:t>
            </a:r>
            <a:r>
              <a:rPr lang="ko-KR" altLang="en-US" sz="3600" dirty="0">
                <a:solidFill>
                  <a:schemeClr val="tx1"/>
                </a:solidFill>
              </a:rPr>
              <a:t>창세기 </a:t>
            </a:r>
            <a:r>
              <a:rPr lang="en-US" altLang="ko-KR" sz="3600" dirty="0">
                <a:solidFill>
                  <a:schemeClr val="tx1"/>
                </a:solidFill>
              </a:rPr>
              <a:t>1</a:t>
            </a:r>
            <a:r>
              <a:rPr lang="ko-KR" altLang="en-US" sz="3600" dirty="0">
                <a:solidFill>
                  <a:schemeClr val="tx1"/>
                </a:solidFill>
              </a:rPr>
              <a:t>장 </a:t>
            </a:r>
            <a:r>
              <a:rPr lang="en-US" altLang="ko-KR" sz="3600" dirty="0">
                <a:solidFill>
                  <a:schemeClr val="tx1"/>
                </a:solidFill>
              </a:rPr>
              <a:t>31</a:t>
            </a:r>
            <a:r>
              <a:rPr lang="ko-KR" altLang="en-US" sz="3600" dirty="0">
                <a:solidFill>
                  <a:schemeClr val="tx1"/>
                </a:solidFill>
              </a:rPr>
              <a:t>절</a:t>
            </a:r>
          </a:p>
          <a:p>
            <a:pPr marL="0" indent="0" fontAlgn="base">
              <a:buNone/>
            </a:pPr>
            <a:r>
              <a:rPr lang="en-US" altLang="ko-KR" sz="3600" dirty="0" smtClean="0">
                <a:solidFill>
                  <a:schemeClr val="tx1"/>
                </a:solidFill>
              </a:rPr>
              <a:t>   31</a:t>
            </a:r>
            <a:r>
              <a:rPr lang="en-US" altLang="ko-KR" sz="3600" dirty="0">
                <a:solidFill>
                  <a:schemeClr val="tx1"/>
                </a:solidFill>
              </a:rPr>
              <a:t>. </a:t>
            </a:r>
            <a:r>
              <a:rPr lang="ko-KR" altLang="en-US" sz="3600" dirty="0">
                <a:solidFill>
                  <a:schemeClr val="tx1"/>
                </a:solidFill>
              </a:rPr>
              <a:t>하나님이 지으신 그 모든 </a:t>
            </a:r>
            <a:r>
              <a:rPr lang="ko-KR" altLang="en-US" sz="3600" dirty="0" smtClean="0">
                <a:solidFill>
                  <a:schemeClr val="tx1"/>
                </a:solidFill>
              </a:rPr>
              <a:t>것을</a:t>
            </a:r>
            <a:endParaRPr lang="en-US" altLang="ko-KR" sz="3600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3600" dirty="0">
                <a:solidFill>
                  <a:schemeClr val="tx1"/>
                </a:solidFill>
              </a:rPr>
              <a:t> </a:t>
            </a:r>
            <a:r>
              <a:rPr lang="en-US" altLang="ko-KR" sz="3600" dirty="0" smtClean="0">
                <a:solidFill>
                  <a:schemeClr val="tx1"/>
                </a:solidFill>
              </a:rPr>
              <a:t>       </a:t>
            </a:r>
            <a:r>
              <a:rPr lang="ko-KR" altLang="en-US" sz="3600" dirty="0" smtClean="0">
                <a:solidFill>
                  <a:schemeClr val="tx1"/>
                </a:solidFill>
              </a:rPr>
              <a:t> </a:t>
            </a:r>
            <a:r>
              <a:rPr lang="ko-KR" altLang="en-US" sz="3600" dirty="0">
                <a:solidFill>
                  <a:schemeClr val="tx1"/>
                </a:solidFill>
              </a:rPr>
              <a:t>보시니 보시기에 심히 좋았더라</a:t>
            </a:r>
          </a:p>
          <a:p>
            <a:pPr marL="0" indent="0" fontAlgn="base">
              <a:buNone/>
            </a:pPr>
            <a:r>
              <a:rPr lang="en-US" altLang="ko-KR" sz="3600" dirty="0">
                <a:solidFill>
                  <a:schemeClr val="tx1"/>
                </a:solidFill>
              </a:rPr>
              <a:t>(2) </a:t>
            </a:r>
            <a:r>
              <a:rPr lang="ko-KR" altLang="en-US" sz="3600" dirty="0">
                <a:solidFill>
                  <a:schemeClr val="tx1"/>
                </a:solidFill>
              </a:rPr>
              <a:t>로마서 </a:t>
            </a:r>
            <a:r>
              <a:rPr lang="en-US" altLang="ko-KR" sz="3600" dirty="0">
                <a:solidFill>
                  <a:schemeClr val="tx1"/>
                </a:solidFill>
              </a:rPr>
              <a:t>8</a:t>
            </a:r>
            <a:r>
              <a:rPr lang="ko-KR" altLang="en-US" sz="3600" dirty="0">
                <a:solidFill>
                  <a:schemeClr val="tx1"/>
                </a:solidFill>
              </a:rPr>
              <a:t>장 </a:t>
            </a:r>
            <a:r>
              <a:rPr lang="en-US" altLang="ko-KR" sz="3600" dirty="0">
                <a:solidFill>
                  <a:schemeClr val="tx1"/>
                </a:solidFill>
              </a:rPr>
              <a:t>21 - 22</a:t>
            </a:r>
            <a:r>
              <a:rPr lang="ko-KR" altLang="en-US" sz="3600" dirty="0">
                <a:solidFill>
                  <a:schemeClr val="tx1"/>
                </a:solidFill>
              </a:rPr>
              <a:t>절</a:t>
            </a:r>
          </a:p>
          <a:p>
            <a:pPr marL="0" indent="0" fontAlgn="base">
              <a:buNone/>
            </a:pPr>
            <a:r>
              <a:rPr lang="en-US" altLang="ko-KR" sz="3600" dirty="0" smtClean="0">
                <a:solidFill>
                  <a:schemeClr val="tx1"/>
                </a:solidFill>
              </a:rPr>
              <a:t>   21</a:t>
            </a:r>
            <a:r>
              <a:rPr lang="en-US" altLang="ko-KR" sz="3600" dirty="0">
                <a:solidFill>
                  <a:schemeClr val="tx1"/>
                </a:solidFill>
              </a:rPr>
              <a:t>. </a:t>
            </a:r>
            <a:r>
              <a:rPr lang="ko-KR" altLang="en-US" sz="3600" dirty="0">
                <a:solidFill>
                  <a:schemeClr val="tx1"/>
                </a:solidFill>
              </a:rPr>
              <a:t>그 바라는 것은 피조물도 </a:t>
            </a:r>
            <a:r>
              <a:rPr lang="ko-KR" altLang="en-US" sz="3600" dirty="0" smtClean="0">
                <a:solidFill>
                  <a:schemeClr val="tx1"/>
                </a:solidFill>
              </a:rPr>
              <a:t>썩어짐의</a:t>
            </a:r>
            <a:endParaRPr lang="en-US" altLang="ko-KR" sz="3600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3600" dirty="0">
                <a:solidFill>
                  <a:schemeClr val="tx1"/>
                </a:solidFill>
              </a:rPr>
              <a:t> </a:t>
            </a:r>
            <a:r>
              <a:rPr lang="en-US" altLang="ko-KR" sz="3600" dirty="0" smtClean="0">
                <a:solidFill>
                  <a:schemeClr val="tx1"/>
                </a:solidFill>
              </a:rPr>
              <a:t>   </a:t>
            </a:r>
            <a:r>
              <a:rPr lang="ko-KR" altLang="en-US" sz="3600" dirty="0" smtClean="0">
                <a:solidFill>
                  <a:schemeClr val="tx1"/>
                </a:solidFill>
              </a:rPr>
              <a:t> </a:t>
            </a:r>
            <a:r>
              <a:rPr lang="ko-KR" altLang="en-US" sz="3600" dirty="0">
                <a:solidFill>
                  <a:schemeClr val="tx1"/>
                </a:solidFill>
              </a:rPr>
              <a:t>종 노릇 한데서 해방되어 </a:t>
            </a:r>
            <a:r>
              <a:rPr lang="ko-KR" altLang="en-US" sz="3600" dirty="0" smtClean="0">
                <a:solidFill>
                  <a:schemeClr val="tx1"/>
                </a:solidFill>
              </a:rPr>
              <a:t>하나님의</a:t>
            </a:r>
            <a:endParaRPr lang="en-US" altLang="ko-KR" sz="3600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3600" dirty="0">
                <a:solidFill>
                  <a:schemeClr val="tx1"/>
                </a:solidFill>
              </a:rPr>
              <a:t> </a:t>
            </a:r>
            <a:r>
              <a:rPr lang="en-US" altLang="ko-KR" sz="3600" dirty="0" smtClean="0">
                <a:solidFill>
                  <a:schemeClr val="tx1"/>
                </a:solidFill>
              </a:rPr>
              <a:t>   </a:t>
            </a:r>
            <a:r>
              <a:rPr lang="ko-KR" altLang="en-US" sz="3600" dirty="0" smtClean="0">
                <a:solidFill>
                  <a:schemeClr val="tx1"/>
                </a:solidFill>
              </a:rPr>
              <a:t> </a:t>
            </a:r>
            <a:r>
              <a:rPr lang="ko-KR" altLang="en-US" sz="3600" dirty="0">
                <a:solidFill>
                  <a:schemeClr val="tx1"/>
                </a:solidFill>
              </a:rPr>
              <a:t>자녀들의 영광의 자유에 이르는 것이니라</a:t>
            </a:r>
          </a:p>
          <a:p>
            <a:pPr marL="0" indent="0">
              <a:buNone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3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88032"/>
            <a:ext cx="8892480" cy="6525344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en-US" altLang="ko-KR" dirty="0">
                <a:solidFill>
                  <a:schemeClr val="tx1"/>
                </a:solidFill>
              </a:rPr>
              <a:t>3) </a:t>
            </a:r>
            <a:r>
              <a:rPr lang="ko-KR" altLang="en-US" dirty="0" err="1">
                <a:solidFill>
                  <a:schemeClr val="tx1"/>
                </a:solidFill>
              </a:rPr>
              <a:t>골로새서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1</a:t>
            </a:r>
            <a:r>
              <a:rPr lang="ko-KR" altLang="en-US" dirty="0">
                <a:solidFill>
                  <a:schemeClr val="tx1"/>
                </a:solidFill>
              </a:rPr>
              <a:t>장 </a:t>
            </a:r>
            <a:r>
              <a:rPr lang="en-US" altLang="ko-KR" dirty="0">
                <a:solidFill>
                  <a:schemeClr val="tx1"/>
                </a:solidFill>
              </a:rPr>
              <a:t>20</a:t>
            </a:r>
            <a:r>
              <a:rPr lang="ko-KR" altLang="en-US" dirty="0">
                <a:solidFill>
                  <a:schemeClr val="tx1"/>
                </a:solidFill>
              </a:rPr>
              <a:t>절</a:t>
            </a:r>
          </a:p>
          <a:p>
            <a:pPr marL="0" indent="0" fontAlgn="base">
              <a:buNone/>
            </a:pPr>
            <a:r>
              <a:rPr lang="en-US" altLang="ko-KR" dirty="0" smtClean="0">
                <a:solidFill>
                  <a:schemeClr val="tx1"/>
                </a:solidFill>
              </a:rPr>
              <a:t>    20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>
                <a:solidFill>
                  <a:schemeClr val="tx1"/>
                </a:solidFill>
              </a:rPr>
              <a:t>그의 십자가의 피로 화평을 이루사 </a:t>
            </a:r>
            <a:r>
              <a:rPr lang="ko-KR" altLang="en-US" dirty="0" smtClean="0">
                <a:solidFill>
                  <a:schemeClr val="tx1"/>
                </a:solidFill>
              </a:rPr>
              <a:t>만물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곧 땅에 있는 것들이나 하늘에 있는 </a:t>
            </a:r>
            <a:r>
              <a:rPr lang="ko-KR" altLang="en-US" dirty="0" smtClean="0">
                <a:solidFill>
                  <a:schemeClr val="tx1"/>
                </a:solidFill>
              </a:rPr>
              <a:t>것들이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그로 말미암아 자기와 화목하게 </a:t>
            </a:r>
            <a:r>
              <a:rPr lang="ko-KR" altLang="en-US" dirty="0" smtClean="0">
                <a:solidFill>
                  <a:schemeClr val="tx1"/>
                </a:solidFill>
              </a:rPr>
              <a:t>되기를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 </a:t>
            </a:r>
            <a:r>
              <a:rPr lang="ko-KR" altLang="en-US" dirty="0" smtClean="0">
                <a:solidFill>
                  <a:schemeClr val="tx1"/>
                </a:solidFill>
              </a:rPr>
              <a:t> 기뻐하심이라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ko-KR" altLang="en-US" sz="19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 smtClean="0">
                <a:solidFill>
                  <a:schemeClr val="tx1"/>
                </a:solidFill>
              </a:rPr>
              <a:t>(4</a:t>
            </a:r>
            <a:r>
              <a:rPr lang="en-US" altLang="ko-KR" dirty="0">
                <a:solidFill>
                  <a:schemeClr val="tx1"/>
                </a:solidFill>
              </a:rPr>
              <a:t>) </a:t>
            </a:r>
            <a:r>
              <a:rPr lang="ko-KR" altLang="en-US" dirty="0">
                <a:solidFill>
                  <a:schemeClr val="tx1"/>
                </a:solidFill>
              </a:rPr>
              <a:t>요한계시록 </a:t>
            </a:r>
            <a:r>
              <a:rPr lang="en-US" altLang="ko-KR" dirty="0">
                <a:solidFill>
                  <a:schemeClr val="tx1"/>
                </a:solidFill>
              </a:rPr>
              <a:t>21</a:t>
            </a:r>
            <a:r>
              <a:rPr lang="ko-KR" altLang="en-US" dirty="0">
                <a:solidFill>
                  <a:schemeClr val="tx1"/>
                </a:solidFill>
              </a:rPr>
              <a:t>장 </a:t>
            </a:r>
            <a:r>
              <a:rPr lang="en-US" altLang="ko-KR" dirty="0">
                <a:solidFill>
                  <a:schemeClr val="tx1"/>
                </a:solidFill>
              </a:rPr>
              <a:t>1</a:t>
            </a:r>
            <a:r>
              <a:rPr lang="ko-KR" altLang="en-US" dirty="0">
                <a:solidFill>
                  <a:schemeClr val="tx1"/>
                </a:solidFill>
              </a:rPr>
              <a:t>절</a:t>
            </a:r>
            <a:r>
              <a:rPr lang="en-US" altLang="ko-KR" dirty="0">
                <a:solidFill>
                  <a:schemeClr val="tx1"/>
                </a:solidFill>
              </a:rPr>
              <a:t>, 5</a:t>
            </a:r>
            <a:r>
              <a:rPr lang="ko-KR" altLang="en-US" dirty="0">
                <a:solidFill>
                  <a:schemeClr val="tx1"/>
                </a:solidFill>
              </a:rPr>
              <a:t>절</a:t>
            </a:r>
          </a:p>
          <a:p>
            <a:pPr marL="0" indent="0" fontAlgn="base">
              <a:buNone/>
            </a:pPr>
            <a:r>
              <a:rPr lang="en-US" altLang="ko-KR" dirty="0" smtClean="0">
                <a:solidFill>
                  <a:schemeClr val="tx1"/>
                </a:solidFill>
              </a:rPr>
              <a:t>   1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>
                <a:solidFill>
                  <a:schemeClr val="tx1"/>
                </a:solidFill>
              </a:rPr>
              <a:t>또 내가 새 하늘과 새 땅을 보니 처음 </a:t>
            </a:r>
            <a:r>
              <a:rPr lang="ko-KR" altLang="en-US" dirty="0" smtClean="0">
                <a:solidFill>
                  <a:schemeClr val="tx1"/>
                </a:solidFill>
              </a:rPr>
              <a:t>하늘과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처음 땅이 없어졌고 바다도 다시 있지 않더라</a:t>
            </a:r>
          </a:p>
          <a:p>
            <a:pPr marL="0" indent="0" fontAlgn="base">
              <a:buNone/>
            </a:pPr>
            <a:r>
              <a:rPr lang="ko-KR" altLang="en-US" dirty="0" smtClean="0">
                <a:solidFill>
                  <a:schemeClr val="tx1"/>
                </a:solidFill>
              </a:rPr>
              <a:t>      * </a:t>
            </a:r>
            <a:r>
              <a:rPr lang="ko-KR" altLang="en-US" dirty="0">
                <a:solidFill>
                  <a:schemeClr val="tx1"/>
                </a:solidFill>
              </a:rPr>
              <a:t>이사야 </a:t>
            </a:r>
            <a:r>
              <a:rPr lang="en-US" altLang="ko-KR" dirty="0">
                <a:solidFill>
                  <a:schemeClr val="tx1"/>
                </a:solidFill>
              </a:rPr>
              <a:t>11</a:t>
            </a:r>
            <a:r>
              <a:rPr lang="ko-KR" altLang="en-US" dirty="0">
                <a:solidFill>
                  <a:schemeClr val="tx1"/>
                </a:solidFill>
              </a:rPr>
              <a:t>장 </a:t>
            </a:r>
            <a:r>
              <a:rPr lang="en-US" altLang="ko-KR" dirty="0">
                <a:solidFill>
                  <a:schemeClr val="tx1"/>
                </a:solidFill>
              </a:rPr>
              <a:t>6</a:t>
            </a:r>
            <a:r>
              <a:rPr lang="ko-KR" altLang="en-US" dirty="0">
                <a:solidFill>
                  <a:schemeClr val="tx1"/>
                </a:solidFill>
              </a:rPr>
              <a:t>절 </a:t>
            </a:r>
            <a:r>
              <a:rPr lang="en-US" altLang="ko-KR" dirty="0">
                <a:solidFill>
                  <a:schemeClr val="tx1"/>
                </a:solidFill>
              </a:rPr>
              <a:t>- 9</a:t>
            </a:r>
            <a:r>
              <a:rPr lang="ko-KR" altLang="en-US" dirty="0">
                <a:solidFill>
                  <a:schemeClr val="tx1"/>
                </a:solidFill>
              </a:rPr>
              <a:t>절</a:t>
            </a:r>
          </a:p>
          <a:p>
            <a:pPr marL="0" indent="0" fontAlgn="base">
              <a:buNone/>
            </a:pPr>
            <a:r>
              <a:rPr lang="en-US" altLang="ko-KR" dirty="0" smtClean="0">
                <a:solidFill>
                  <a:schemeClr val="tx1"/>
                </a:solidFill>
              </a:rPr>
              <a:t>   6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>
                <a:solidFill>
                  <a:schemeClr val="tx1"/>
                </a:solidFill>
              </a:rPr>
              <a:t>그 때에 이리가 어린 양과 함께 살며 </a:t>
            </a:r>
            <a:r>
              <a:rPr lang="ko-KR" altLang="en-US" dirty="0" smtClean="0">
                <a:solidFill>
                  <a:schemeClr val="tx1"/>
                </a:solidFill>
              </a:rPr>
              <a:t>표범이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어린 염소와 함께 누우며 송아지와 어린 </a:t>
            </a:r>
            <a:r>
              <a:rPr lang="ko-KR" altLang="en-US" dirty="0" smtClean="0">
                <a:solidFill>
                  <a:schemeClr val="tx1"/>
                </a:solidFill>
              </a:rPr>
              <a:t>사자와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살진 짐승이 함께 있어 어린 아이에게 </a:t>
            </a:r>
            <a:r>
              <a:rPr lang="ko-KR" altLang="en-US" dirty="0" smtClean="0">
                <a:solidFill>
                  <a:schemeClr val="tx1"/>
                </a:solidFill>
              </a:rPr>
              <a:t>끌리며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3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604867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ko-KR" altLang="en-US" sz="3300" dirty="0">
                <a:solidFill>
                  <a:schemeClr val="tx1"/>
                </a:solidFill>
              </a:rPr>
              <a:t>예</a:t>
            </a:r>
            <a:r>
              <a:rPr lang="en-US" altLang="ko-KR" sz="3300" dirty="0">
                <a:solidFill>
                  <a:schemeClr val="tx1"/>
                </a:solidFill>
              </a:rPr>
              <a:t>) </a:t>
            </a:r>
            <a:endParaRPr lang="en-US" altLang="ko-KR" sz="3300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sz="3300" dirty="0" smtClean="0">
                <a:solidFill>
                  <a:schemeClr val="tx1"/>
                </a:solidFill>
              </a:rPr>
              <a:t>칼 </a:t>
            </a:r>
            <a:r>
              <a:rPr lang="ko-KR" altLang="en-US" sz="3300" dirty="0" err="1">
                <a:solidFill>
                  <a:schemeClr val="tx1"/>
                </a:solidFill>
              </a:rPr>
              <a:t>바르트</a:t>
            </a:r>
            <a:r>
              <a:rPr lang="ko-KR" altLang="en-US" sz="3300" dirty="0">
                <a:solidFill>
                  <a:schemeClr val="tx1"/>
                </a:solidFill>
              </a:rPr>
              <a:t> </a:t>
            </a:r>
            <a:r>
              <a:rPr lang="en-US" altLang="ko-KR" sz="3300" dirty="0">
                <a:solidFill>
                  <a:schemeClr val="tx1"/>
                </a:solidFill>
              </a:rPr>
              <a:t>: </a:t>
            </a:r>
            <a:endParaRPr lang="en-US" altLang="ko-KR" sz="3300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3300" b="1" dirty="0">
                <a:solidFill>
                  <a:schemeClr val="tx1"/>
                </a:solidFill>
              </a:rPr>
              <a:t> </a:t>
            </a:r>
            <a:r>
              <a:rPr lang="en-US" altLang="ko-KR" sz="3300" b="1" dirty="0" smtClean="0">
                <a:solidFill>
                  <a:schemeClr val="tx1"/>
                </a:solidFill>
              </a:rPr>
              <a:t>    </a:t>
            </a:r>
            <a:r>
              <a:rPr lang="ko-KR" altLang="en-US" sz="3300" b="1" dirty="0" smtClean="0">
                <a:solidFill>
                  <a:schemeClr val="tx1"/>
                </a:solidFill>
              </a:rPr>
              <a:t>“</a:t>
            </a:r>
            <a:r>
              <a:rPr lang="ko-KR" altLang="en-US" sz="3300" b="1" dirty="0">
                <a:solidFill>
                  <a:schemeClr val="tx1"/>
                </a:solidFill>
              </a:rPr>
              <a:t>신학이란 </a:t>
            </a:r>
            <a:r>
              <a:rPr lang="en-US" altLang="ko-KR" sz="3300" b="1" dirty="0">
                <a:solidFill>
                  <a:schemeClr val="tx1"/>
                </a:solidFill>
              </a:rPr>
              <a:t>divine logos</a:t>
            </a:r>
            <a:r>
              <a:rPr lang="ko-KR" altLang="en-US" sz="3300" b="1" dirty="0">
                <a:solidFill>
                  <a:schemeClr val="tx1"/>
                </a:solidFill>
              </a:rPr>
              <a:t>에 </a:t>
            </a:r>
            <a:r>
              <a:rPr lang="ko-KR" altLang="en-US" sz="3300" b="1" dirty="0" smtClean="0">
                <a:solidFill>
                  <a:schemeClr val="tx1"/>
                </a:solidFill>
              </a:rPr>
              <a:t>대한</a:t>
            </a:r>
            <a:endParaRPr lang="en-US" altLang="ko-KR" sz="33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3300" b="1" dirty="0">
                <a:solidFill>
                  <a:schemeClr val="tx1"/>
                </a:solidFill>
              </a:rPr>
              <a:t> </a:t>
            </a:r>
            <a:r>
              <a:rPr lang="en-US" altLang="ko-KR" sz="3300" b="1" dirty="0" smtClean="0">
                <a:solidFill>
                  <a:schemeClr val="tx1"/>
                </a:solidFill>
              </a:rPr>
              <a:t>        </a:t>
            </a:r>
            <a:r>
              <a:rPr lang="ko-KR" altLang="en-US" sz="3300" b="1" dirty="0" smtClean="0">
                <a:solidFill>
                  <a:schemeClr val="tx1"/>
                </a:solidFill>
              </a:rPr>
              <a:t> </a:t>
            </a:r>
            <a:r>
              <a:rPr lang="en-US" altLang="ko-KR" sz="3300" b="1" dirty="0">
                <a:solidFill>
                  <a:schemeClr val="tx1"/>
                </a:solidFill>
              </a:rPr>
              <a:t>human logos</a:t>
            </a:r>
            <a:r>
              <a:rPr lang="ko-KR" altLang="en-US" sz="3300" b="1" dirty="0">
                <a:solidFill>
                  <a:schemeClr val="tx1"/>
                </a:solidFill>
              </a:rPr>
              <a:t>의 응답이다</a:t>
            </a:r>
            <a:r>
              <a:rPr lang="en-US" altLang="ko-KR" sz="3300" b="1" dirty="0">
                <a:solidFill>
                  <a:schemeClr val="tx1"/>
                </a:solidFill>
              </a:rPr>
              <a:t>.”</a:t>
            </a:r>
            <a:endParaRPr lang="ko-KR" altLang="en-US" sz="33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sz="3300" dirty="0">
                <a:solidFill>
                  <a:schemeClr val="tx1"/>
                </a:solidFill>
              </a:rPr>
              <a:t>폴 </a:t>
            </a:r>
            <a:r>
              <a:rPr lang="ko-KR" altLang="en-US" sz="3300" dirty="0" err="1">
                <a:solidFill>
                  <a:schemeClr val="tx1"/>
                </a:solidFill>
              </a:rPr>
              <a:t>틸리히</a:t>
            </a:r>
            <a:r>
              <a:rPr lang="ko-KR" altLang="en-US" sz="3300" dirty="0">
                <a:solidFill>
                  <a:schemeClr val="tx1"/>
                </a:solidFill>
              </a:rPr>
              <a:t> </a:t>
            </a:r>
            <a:r>
              <a:rPr lang="en-US" altLang="ko-KR" sz="3300" dirty="0">
                <a:solidFill>
                  <a:schemeClr val="tx1"/>
                </a:solidFill>
              </a:rPr>
              <a:t>: </a:t>
            </a:r>
            <a:endParaRPr lang="en-US" altLang="ko-KR" sz="3300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ko-KR" altLang="en-US" sz="3300" b="1" dirty="0" smtClean="0">
                <a:solidFill>
                  <a:schemeClr val="tx1"/>
                </a:solidFill>
              </a:rPr>
              <a:t>     “</a:t>
            </a:r>
            <a:r>
              <a:rPr lang="ko-KR" altLang="en-US" sz="3300" b="1" dirty="0">
                <a:solidFill>
                  <a:schemeClr val="tx1"/>
                </a:solidFill>
              </a:rPr>
              <a:t>신학은 황홀한 이성에 의해서 </a:t>
            </a:r>
            <a:r>
              <a:rPr lang="ko-KR" altLang="en-US" sz="3300" b="1" dirty="0" smtClean="0">
                <a:solidFill>
                  <a:schemeClr val="tx1"/>
                </a:solidFill>
              </a:rPr>
              <a:t>받아들여</a:t>
            </a:r>
            <a:endParaRPr lang="en-US" altLang="ko-KR" sz="33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3300" b="1" dirty="0">
                <a:solidFill>
                  <a:schemeClr val="tx1"/>
                </a:solidFill>
              </a:rPr>
              <a:t> </a:t>
            </a:r>
            <a:r>
              <a:rPr lang="en-US" altLang="ko-KR" sz="3300" b="1" dirty="0" smtClean="0">
                <a:solidFill>
                  <a:schemeClr val="tx1"/>
                </a:solidFill>
              </a:rPr>
              <a:t>      </a:t>
            </a:r>
            <a:r>
              <a:rPr lang="ko-KR" altLang="en-US" sz="3300" b="1" dirty="0" smtClean="0">
                <a:solidFill>
                  <a:schemeClr val="tx1"/>
                </a:solidFill>
              </a:rPr>
              <a:t>져야만 </a:t>
            </a:r>
            <a:r>
              <a:rPr lang="ko-KR" altLang="en-US" sz="3300" b="1" dirty="0">
                <a:solidFill>
                  <a:schemeClr val="tx1"/>
                </a:solidFill>
              </a:rPr>
              <a:t>하며 동시에 기술적인 이 </a:t>
            </a:r>
            <a:r>
              <a:rPr lang="ko-KR" altLang="en-US" sz="3300" b="1" dirty="0" smtClean="0">
                <a:solidFill>
                  <a:schemeClr val="tx1"/>
                </a:solidFill>
              </a:rPr>
              <a:t>성에</a:t>
            </a:r>
            <a:endParaRPr lang="en-US" altLang="ko-KR" sz="33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3300" b="1" dirty="0">
                <a:solidFill>
                  <a:schemeClr val="tx1"/>
                </a:solidFill>
              </a:rPr>
              <a:t> </a:t>
            </a:r>
            <a:r>
              <a:rPr lang="en-US" altLang="ko-KR" sz="3300" b="1" dirty="0" smtClean="0">
                <a:solidFill>
                  <a:schemeClr val="tx1"/>
                </a:solidFill>
              </a:rPr>
              <a:t>     </a:t>
            </a:r>
            <a:r>
              <a:rPr lang="ko-KR" altLang="en-US" sz="3300" b="1" dirty="0" smtClean="0">
                <a:solidFill>
                  <a:schemeClr val="tx1"/>
                </a:solidFill>
              </a:rPr>
              <a:t> </a:t>
            </a:r>
            <a:r>
              <a:rPr lang="ko-KR" altLang="en-US" sz="3300" b="1" dirty="0">
                <a:solidFill>
                  <a:schemeClr val="tx1"/>
                </a:solidFill>
              </a:rPr>
              <a:t>의해서 기술되어야만 한다</a:t>
            </a:r>
            <a:r>
              <a:rPr lang="en-US" altLang="ko-KR" sz="3300" b="1" dirty="0" smtClean="0">
                <a:solidFill>
                  <a:schemeClr val="tx1"/>
                </a:solidFill>
              </a:rPr>
              <a:t>.”</a:t>
            </a:r>
          </a:p>
          <a:p>
            <a:pPr marL="0" indent="0" fontAlgn="base">
              <a:buNone/>
            </a:pPr>
            <a:r>
              <a:rPr lang="ko-KR" altLang="en-US" sz="3300" b="1" dirty="0" smtClean="0"/>
              <a:t>신학은 </a:t>
            </a:r>
            <a:r>
              <a:rPr lang="ko-KR" altLang="en-US" sz="3300" b="1" dirty="0"/>
              <a:t>주</a:t>
            </a:r>
            <a:r>
              <a:rPr lang="en-US" altLang="ko-KR" sz="3300" b="1" dirty="0"/>
              <a:t>-</a:t>
            </a:r>
            <a:r>
              <a:rPr lang="ko-KR" altLang="en-US" sz="3300" b="1" dirty="0"/>
              <a:t>객 통전적인 학문이다</a:t>
            </a:r>
            <a:r>
              <a:rPr lang="en-US" altLang="ko-KR" sz="3300" b="1" dirty="0"/>
              <a:t>. </a:t>
            </a:r>
            <a:r>
              <a:rPr lang="ko-KR" altLang="en-US" sz="3300" b="1" dirty="0"/>
              <a:t>신학은 신의 학문이면서 동시에 신에 관한 학문이다</a:t>
            </a:r>
            <a:r>
              <a:rPr lang="en-US" altLang="ko-KR" sz="3300" b="1" dirty="0"/>
              <a:t>.</a:t>
            </a:r>
            <a:endParaRPr lang="ko-KR" altLang="en-US" sz="3300" dirty="0"/>
          </a:p>
          <a:p>
            <a:pPr marL="0" indent="0">
              <a:buNone/>
            </a:pPr>
            <a:endParaRPr lang="ko-KR" altLang="en-US" sz="3300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9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ko-KR" sz="4800" b="1" dirty="0" smtClean="0">
                <a:solidFill>
                  <a:schemeClr val="tx1"/>
                </a:solidFill>
              </a:rPr>
              <a:t>2. </a:t>
            </a:r>
            <a:r>
              <a:rPr lang="ko-KR" altLang="en-US" sz="4800" b="1" dirty="0" smtClean="0">
                <a:solidFill>
                  <a:schemeClr val="tx1"/>
                </a:solidFill>
              </a:rPr>
              <a:t>현대신학</a:t>
            </a:r>
            <a:endParaRPr lang="ko-KR" altLang="en-US" sz="48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b="1" dirty="0" smtClean="0">
                <a:solidFill>
                  <a:schemeClr val="tx1"/>
                </a:solidFill>
              </a:rPr>
              <a:t>  1</a:t>
            </a:r>
            <a:r>
              <a:rPr lang="en-US" altLang="ko-KR" b="1" dirty="0">
                <a:solidFill>
                  <a:schemeClr val="tx1"/>
                </a:solidFill>
              </a:rPr>
              <a:t>) </a:t>
            </a:r>
            <a:r>
              <a:rPr lang="ko-KR" altLang="en-US" b="1" dirty="0">
                <a:solidFill>
                  <a:schemeClr val="tx1"/>
                </a:solidFill>
              </a:rPr>
              <a:t>현대신학의 정의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b="1" dirty="0" smtClean="0">
                <a:solidFill>
                  <a:schemeClr val="tx1"/>
                </a:solidFill>
              </a:rPr>
              <a:t>   (</a:t>
            </a:r>
            <a:r>
              <a:rPr lang="en-US" altLang="ko-KR" b="1" dirty="0">
                <a:solidFill>
                  <a:schemeClr val="tx1"/>
                </a:solidFill>
              </a:rPr>
              <a:t>1) </a:t>
            </a:r>
            <a:r>
              <a:rPr lang="ko-KR" altLang="en-US" b="1" dirty="0" smtClean="0">
                <a:solidFill>
                  <a:schemeClr val="tx1"/>
                </a:solidFill>
              </a:rPr>
              <a:t>신학사조 </a:t>
            </a:r>
            <a:endParaRPr lang="en-US" altLang="ko-KR" b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2800" b="1" dirty="0" smtClean="0">
                <a:solidFill>
                  <a:schemeClr val="tx1"/>
                </a:solidFill>
              </a:rPr>
              <a:t>        -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“</a:t>
            </a:r>
            <a:r>
              <a:rPr lang="ko-KR" altLang="en-US" sz="2800" b="1" dirty="0" err="1" smtClean="0"/>
              <a:t>한스</a:t>
            </a:r>
            <a:r>
              <a:rPr lang="ko-KR" altLang="en-US" sz="2800" b="1" dirty="0" smtClean="0"/>
              <a:t> </a:t>
            </a:r>
            <a:r>
              <a:rPr lang="ko-KR" altLang="en-US" sz="2800" b="1" dirty="0" err="1"/>
              <a:t>큉</a:t>
            </a:r>
            <a:r>
              <a:rPr lang="en-US" altLang="ko-KR" sz="2800" b="1" dirty="0"/>
              <a:t>『</a:t>
            </a:r>
            <a:r>
              <a:rPr lang="ko-KR" altLang="en-US" sz="2800" b="1" dirty="0"/>
              <a:t>그리스도교 본질과 역사</a:t>
            </a:r>
            <a:r>
              <a:rPr lang="en-US" altLang="ko-KR" sz="2800" b="1" dirty="0" smtClean="0"/>
              <a:t>』”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1026" name="Picture 2" descr="C:\Users\신대교학과\Desktop\각패러다임의주요구성요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144000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8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교수님자료\유장환교수님\그리스도교의패러다임전환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9144000" cy="66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내용 개체 틀 1"/>
          <p:cNvSpPr>
            <a:spLocks noGrp="1"/>
          </p:cNvSpPr>
          <p:nvPr>
            <p:ph idx="1"/>
          </p:nvPr>
        </p:nvSpPr>
        <p:spPr>
          <a:xfrm>
            <a:off x="1187624" y="6381328"/>
            <a:ext cx="6120680" cy="476672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o-KR" altLang="en-US" b="1" dirty="0" err="1"/>
              <a:t>한스</a:t>
            </a:r>
            <a:r>
              <a:rPr lang="ko-KR" altLang="en-US" b="1" dirty="0"/>
              <a:t> </a:t>
            </a:r>
            <a:r>
              <a:rPr lang="ko-KR" altLang="en-US" b="1" dirty="0" err="1"/>
              <a:t>큉</a:t>
            </a:r>
            <a:r>
              <a:rPr lang="en-US" altLang="ko-KR" b="1" dirty="0"/>
              <a:t>『</a:t>
            </a:r>
            <a:r>
              <a:rPr lang="ko-KR" altLang="en-US" b="1" dirty="0"/>
              <a:t>그리스도교 본질과 역사</a:t>
            </a:r>
            <a:r>
              <a:rPr lang="en-US" altLang="ko-KR" b="1" dirty="0" smtClean="0"/>
              <a:t>』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8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21298"/>
            <a:ext cx="5112568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>
                <a:solidFill>
                  <a:schemeClr val="tx1"/>
                </a:solidFill>
              </a:rPr>
              <a:t>(2) 19-20</a:t>
            </a:r>
            <a:r>
              <a:rPr lang="ko-KR" altLang="en-US" b="1" dirty="0">
                <a:solidFill>
                  <a:schemeClr val="tx1"/>
                </a:solidFill>
              </a:rPr>
              <a:t>세기 </a:t>
            </a:r>
            <a:r>
              <a:rPr lang="ko-KR" altLang="en-US" b="1" dirty="0" smtClean="0">
                <a:solidFill>
                  <a:schemeClr val="tx1"/>
                </a:solidFill>
              </a:rPr>
              <a:t>신학사조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교수님자료\유장환교수님\19세기의 조직신학과 철학 그리고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" y="764704"/>
            <a:ext cx="8964488" cy="607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8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16024" y="404664"/>
            <a:ext cx="8892480" cy="597666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ko-KR" sz="3600" b="1" dirty="0">
                <a:solidFill>
                  <a:schemeClr val="tx1"/>
                </a:solidFill>
              </a:rPr>
              <a:t>(3) </a:t>
            </a:r>
            <a:r>
              <a:rPr lang="ko-KR" altLang="en-US" sz="3600" b="1" dirty="0">
                <a:solidFill>
                  <a:schemeClr val="tx1"/>
                </a:solidFill>
              </a:rPr>
              <a:t>현대신학의 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흐름</a:t>
            </a:r>
            <a:endParaRPr lang="en-US" altLang="ko-KR" sz="36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ko-KR" altLang="en-US" sz="24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3600" b="1" dirty="0">
                <a:solidFill>
                  <a:schemeClr val="tx1"/>
                </a:solidFill>
              </a:rPr>
              <a:t>19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세기</a:t>
            </a:r>
            <a:endParaRPr lang="en-US" altLang="ko-KR" sz="36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3600" b="1" dirty="0"/>
              <a:t> </a:t>
            </a:r>
            <a:r>
              <a:rPr lang="en-US" altLang="ko-KR" sz="3600" b="1" dirty="0" smtClean="0"/>
              <a:t>   </a:t>
            </a:r>
            <a:r>
              <a:rPr lang="ko-KR" altLang="en-US" sz="3600" b="1" dirty="0" err="1" smtClean="0"/>
              <a:t>슐라이어마허</a:t>
            </a:r>
            <a:r>
              <a:rPr lang="en-US" altLang="ko-KR" sz="3600" b="1" dirty="0"/>
              <a:t>-- </a:t>
            </a:r>
            <a:r>
              <a:rPr lang="ko-KR" altLang="en-US" sz="3600" b="1" dirty="0" err="1"/>
              <a:t>리츨</a:t>
            </a:r>
            <a:r>
              <a:rPr lang="en-US" altLang="ko-KR" sz="3600" b="1" dirty="0"/>
              <a:t>-- </a:t>
            </a:r>
            <a:r>
              <a:rPr lang="ko-KR" altLang="en-US" sz="3600" b="1" dirty="0" err="1" smtClean="0"/>
              <a:t>하르낙</a:t>
            </a:r>
            <a:r>
              <a:rPr lang="en-US" altLang="ko-KR" sz="3600" b="1" dirty="0" smtClean="0"/>
              <a:t>—</a:t>
            </a:r>
            <a:r>
              <a:rPr lang="ko-KR" altLang="en-US" sz="3600" b="1" dirty="0" err="1" smtClean="0"/>
              <a:t>트뢸취</a:t>
            </a:r>
            <a:endParaRPr lang="en-US" altLang="ko-KR" sz="3600" b="1" dirty="0" smtClean="0"/>
          </a:p>
          <a:p>
            <a:pPr marL="0" indent="0" fontAlgn="base">
              <a:buNone/>
            </a:pPr>
            <a:endParaRPr lang="ko-KR" altLang="en-US" sz="2400" dirty="0"/>
          </a:p>
          <a:p>
            <a:pPr marL="0" indent="0" fontAlgn="base">
              <a:buNone/>
            </a:pPr>
            <a:r>
              <a:rPr lang="en-US" altLang="ko-KR" sz="3600" b="1" dirty="0">
                <a:solidFill>
                  <a:schemeClr val="tx1"/>
                </a:solidFill>
              </a:rPr>
              <a:t>20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세기</a:t>
            </a:r>
            <a:endParaRPr lang="en-US" altLang="ko-KR" sz="36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3600" b="1" dirty="0"/>
              <a:t> </a:t>
            </a:r>
            <a:r>
              <a:rPr lang="en-US" altLang="ko-KR" sz="3600" b="1" dirty="0" smtClean="0"/>
              <a:t>  </a:t>
            </a:r>
            <a:r>
              <a:rPr lang="ko-KR" altLang="en-US" sz="3600" b="1" dirty="0" smtClean="0"/>
              <a:t> </a:t>
            </a:r>
            <a:r>
              <a:rPr lang="ko-KR" altLang="en-US" sz="3600" b="1" dirty="0" err="1"/>
              <a:t>바르트</a:t>
            </a:r>
            <a:r>
              <a:rPr lang="en-US" altLang="ko-KR" sz="3600" b="1" dirty="0"/>
              <a:t>--</a:t>
            </a:r>
            <a:r>
              <a:rPr lang="ko-KR" altLang="en-US" sz="3600" b="1" dirty="0" err="1"/>
              <a:t>브룬너</a:t>
            </a:r>
            <a:r>
              <a:rPr lang="en-US" altLang="ko-KR" sz="3600" b="1" dirty="0"/>
              <a:t>-- </a:t>
            </a:r>
            <a:r>
              <a:rPr lang="ko-KR" altLang="en-US" sz="3600" b="1" dirty="0" err="1"/>
              <a:t>불트만</a:t>
            </a:r>
            <a:r>
              <a:rPr lang="en-US" altLang="ko-KR" sz="3600" b="1" dirty="0"/>
              <a:t>--</a:t>
            </a:r>
            <a:r>
              <a:rPr lang="ko-KR" altLang="en-US" sz="3600" b="1" dirty="0" err="1" smtClean="0"/>
              <a:t>본회퍼</a:t>
            </a:r>
            <a:r>
              <a:rPr lang="en-US" altLang="ko-KR" sz="3600" b="1" dirty="0" smtClean="0"/>
              <a:t>--</a:t>
            </a:r>
            <a:r>
              <a:rPr lang="ko-KR" altLang="en-US" sz="3600" b="1" dirty="0" err="1" smtClean="0"/>
              <a:t>틸리히</a:t>
            </a:r>
            <a:endParaRPr lang="en-US" altLang="ko-KR" sz="3600" b="1" dirty="0" smtClean="0"/>
          </a:p>
          <a:p>
            <a:pPr marL="0" indent="0" fontAlgn="base">
              <a:buNone/>
            </a:pPr>
            <a:endParaRPr lang="ko-KR" altLang="en-US" sz="2400" dirty="0"/>
          </a:p>
          <a:p>
            <a:pPr marL="0" indent="0" fontAlgn="base">
              <a:buNone/>
            </a:pPr>
            <a:r>
              <a:rPr lang="en-US" altLang="ko-KR" sz="3600" b="1" dirty="0">
                <a:solidFill>
                  <a:schemeClr val="tx1"/>
                </a:solidFill>
              </a:rPr>
              <a:t>21</a:t>
            </a:r>
            <a:r>
              <a:rPr lang="ko-KR" altLang="en-US" sz="3600" b="1" dirty="0">
                <a:solidFill>
                  <a:schemeClr val="tx1"/>
                </a:solidFill>
              </a:rPr>
              <a:t>세기 </a:t>
            </a:r>
            <a:endParaRPr lang="en-US" altLang="ko-KR" sz="36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ko-KR" sz="3600" b="1" dirty="0">
                <a:solidFill>
                  <a:schemeClr val="tx1"/>
                </a:solidFill>
              </a:rPr>
              <a:t> 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   </a:t>
            </a:r>
            <a:r>
              <a:rPr lang="ko-KR" altLang="en-US" sz="3600" b="1" dirty="0" err="1" smtClean="0"/>
              <a:t>몰트만</a:t>
            </a:r>
            <a:r>
              <a:rPr lang="ko-KR" altLang="en-US" sz="3600" b="1" dirty="0" smtClean="0"/>
              <a:t> </a:t>
            </a:r>
            <a:r>
              <a:rPr lang="en-US" altLang="ko-KR" sz="3600" b="1" dirty="0"/>
              <a:t>-- </a:t>
            </a:r>
            <a:r>
              <a:rPr lang="ko-KR" altLang="en-US" sz="3600" b="1" dirty="0" err="1"/>
              <a:t>판넨베르크</a:t>
            </a:r>
            <a:endParaRPr lang="ko-KR" altLang="en-US" sz="3600" dirty="0"/>
          </a:p>
          <a:p>
            <a:pPr marL="0" indent="0">
              <a:buNone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8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620688"/>
            <a:ext cx="519492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>
                <a:solidFill>
                  <a:schemeClr val="tx1"/>
                </a:solidFill>
              </a:rPr>
              <a:t>19</a:t>
            </a:r>
            <a:r>
              <a:rPr lang="ko-KR" altLang="en-US" b="1" dirty="0">
                <a:solidFill>
                  <a:schemeClr val="tx1"/>
                </a:solidFill>
              </a:rPr>
              <a:t>세기 자유주의 신학 </a:t>
            </a:r>
            <a:r>
              <a:rPr lang="ko-KR" altLang="en-US" b="1" dirty="0" smtClean="0">
                <a:solidFill>
                  <a:schemeClr val="tx1"/>
                </a:solidFill>
              </a:rPr>
              <a:t>계보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4301"/>
              </p:ext>
            </p:extLst>
          </p:nvPr>
        </p:nvGraphicFramePr>
        <p:xfrm>
          <a:off x="251520" y="1772742"/>
          <a:ext cx="8712968" cy="3001944"/>
        </p:xfrm>
        <a:graphic>
          <a:graphicData uri="http://schemas.openxmlformats.org/drawingml/2006/table">
            <a:tbl>
              <a:tblPr/>
              <a:tblGrid>
                <a:gridCol w="185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0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Schleiermacher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(1768 ~ 1834)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Ritschl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(1822 ~　1899)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Harnack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(1851 ~ 1930)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Tröltsch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(1865 ~ 1923)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감정의 신학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도덕적 가치의 신학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역사 신학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종교사 신학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종교론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신앙론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칭의와 화해론 연구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교리사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기독교의 본질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그리스도교의 절대성과 종교사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D7837-CC2C-473B-99D6-E78868364EC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194</TotalTime>
  <Words>1176</Words>
  <Application>Microsoft Office PowerPoint</Application>
  <PresentationFormat>화면 슬라이드 쇼(4:3)</PresentationFormat>
  <Paragraphs>263</Paragraphs>
  <Slides>31</Slides>
  <Notes>31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7" baseType="lpstr">
      <vt:lpstr>HY견명조</vt:lpstr>
      <vt:lpstr>Georgia</vt:lpstr>
      <vt:lpstr>맑은 고딕</vt:lpstr>
      <vt:lpstr>Arial</vt:lpstr>
      <vt:lpstr>Wingdings</vt:lpstr>
      <vt:lpstr>고구려 벽화</vt:lpstr>
      <vt:lpstr>현대신학의 동향 (통전적인 신학을 지향하며)</vt:lpstr>
      <vt:lpstr>I. 서론</vt:lpstr>
      <vt:lpstr>II. 본론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III. 나오는 말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신대교학과</dc:creator>
  <cp:lastModifiedBy>USER</cp:lastModifiedBy>
  <cp:revision>96</cp:revision>
  <cp:lastPrinted>2011-09-06T02:44:25Z</cp:lastPrinted>
  <dcterms:created xsi:type="dcterms:W3CDTF">2011-09-06T00:10:53Z</dcterms:created>
  <dcterms:modified xsi:type="dcterms:W3CDTF">2019-02-28T02:34:44Z</dcterms:modified>
</cp:coreProperties>
</file>