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6" y="434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4920A-5150-4F89-995B-D391E8731DEF}" type="doc">
      <dgm:prSet loTypeId="urn:microsoft.com/office/officeart/2005/8/layout/process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E42B439-5B19-4029-9C15-024F57A1CCFD}">
      <dgm:prSet phldrT="[텍스트]"/>
      <dgm:spPr/>
      <dgm:t>
        <a:bodyPr/>
        <a:lstStyle/>
        <a:p>
          <a:pPr latinLnBrk="1"/>
          <a:r>
            <a:rPr lang="ko-KR" altLang="en-US" dirty="0" smtClean="0"/>
            <a:t>윤리 </a:t>
          </a:r>
          <a:r>
            <a:rPr lang="en-US" altLang="ko-KR" dirty="0" smtClean="0"/>
            <a:t>(Ethos)</a:t>
          </a:r>
          <a:endParaRPr lang="ko-KR" altLang="en-US" dirty="0"/>
        </a:p>
      </dgm:t>
    </dgm:pt>
    <dgm:pt modelId="{0CA05377-6A9A-4CFD-A8EA-AEA7C2DED1C2}" type="parTrans" cxnId="{6504AF05-8A2E-4FAD-BA6C-E1CBDF8A23B8}">
      <dgm:prSet/>
      <dgm:spPr/>
      <dgm:t>
        <a:bodyPr/>
        <a:lstStyle/>
        <a:p>
          <a:pPr latinLnBrk="1"/>
          <a:endParaRPr lang="ko-KR" altLang="en-US"/>
        </a:p>
      </dgm:t>
    </dgm:pt>
    <dgm:pt modelId="{F2AED636-B465-4195-84ED-4108F0714453}" type="sibTrans" cxnId="{6504AF05-8A2E-4FAD-BA6C-E1CBDF8A23B8}">
      <dgm:prSet/>
      <dgm:spPr/>
      <dgm:t>
        <a:bodyPr/>
        <a:lstStyle/>
        <a:p>
          <a:pPr latinLnBrk="1"/>
          <a:endParaRPr lang="ko-KR" altLang="en-US"/>
        </a:p>
      </dgm:t>
    </dgm:pt>
    <dgm:pt modelId="{16DC25D9-125F-40BF-8BDD-0AB496AD2D8F}">
      <dgm:prSet phldrT="[텍스트]"/>
      <dgm:spPr/>
      <dgm:t>
        <a:bodyPr/>
        <a:lstStyle/>
        <a:p>
          <a:pPr latinLnBrk="1"/>
          <a:r>
            <a:rPr lang="ko-KR" altLang="en-US" dirty="0" smtClean="0"/>
            <a:t>어원적 의미 </a:t>
          </a:r>
          <a:r>
            <a:rPr lang="en-US" altLang="ko-KR" dirty="0" smtClean="0"/>
            <a:t>: </a:t>
          </a:r>
          <a:r>
            <a:rPr lang="ko-KR" altLang="en-US" dirty="0" smtClean="0"/>
            <a:t>익숙한 곳 </a:t>
          </a:r>
          <a:r>
            <a:rPr lang="en-US" altLang="ko-KR" dirty="0" smtClean="0"/>
            <a:t>– </a:t>
          </a:r>
          <a:r>
            <a:rPr lang="ko-KR" altLang="en-US" dirty="0" smtClean="0"/>
            <a:t>사람들이 거주하는 곳</a:t>
          </a:r>
          <a:r>
            <a:rPr lang="en-US" altLang="ko-KR" dirty="0" smtClean="0"/>
            <a:t>, </a:t>
          </a:r>
          <a:r>
            <a:rPr lang="ko-KR" altLang="en-US" dirty="0" smtClean="0"/>
            <a:t>고향으로 여기는 장소 </a:t>
          </a:r>
          <a:endParaRPr lang="ko-KR" altLang="en-US" dirty="0"/>
        </a:p>
      </dgm:t>
    </dgm:pt>
    <dgm:pt modelId="{442F8928-8BC8-40A4-AE06-FA48897B30B0}" type="parTrans" cxnId="{0C1DA85A-938C-4F08-A6C9-3BBB5987BEF8}">
      <dgm:prSet/>
      <dgm:spPr/>
      <dgm:t>
        <a:bodyPr/>
        <a:lstStyle/>
        <a:p>
          <a:pPr latinLnBrk="1"/>
          <a:endParaRPr lang="ko-KR" altLang="en-US"/>
        </a:p>
      </dgm:t>
    </dgm:pt>
    <dgm:pt modelId="{013E38D1-9C89-4F1E-A577-92F637E31842}" type="sibTrans" cxnId="{0C1DA85A-938C-4F08-A6C9-3BBB5987BEF8}">
      <dgm:prSet/>
      <dgm:spPr/>
      <dgm:t>
        <a:bodyPr/>
        <a:lstStyle/>
        <a:p>
          <a:pPr latinLnBrk="1"/>
          <a:endParaRPr lang="ko-KR" altLang="en-US"/>
        </a:p>
      </dgm:t>
    </dgm:pt>
    <dgm:pt modelId="{E16A7DCE-5DBA-440C-884F-CD9ABF024241}">
      <dgm:prSet phldrT="[텍스트]"/>
      <dgm:spPr/>
      <dgm:t>
        <a:bodyPr/>
        <a:lstStyle/>
        <a:p>
          <a:pPr latinLnBrk="1"/>
          <a:r>
            <a:rPr lang="ko-KR" altLang="en-US" dirty="0" smtClean="0"/>
            <a:t>습관</a:t>
          </a:r>
          <a:r>
            <a:rPr lang="en-US" altLang="ko-KR" dirty="0" smtClean="0"/>
            <a:t>, </a:t>
          </a:r>
          <a:r>
            <a:rPr lang="ko-KR" altLang="en-US" dirty="0" smtClean="0"/>
            <a:t>관습</a:t>
          </a:r>
          <a:r>
            <a:rPr lang="en-US" altLang="ko-KR" dirty="0" smtClean="0"/>
            <a:t>, </a:t>
          </a:r>
          <a:r>
            <a:rPr lang="ko-KR" altLang="en-US" dirty="0" smtClean="0"/>
            <a:t>도덕이라는 의미로 추상적으로 사용</a:t>
          </a:r>
          <a:endParaRPr lang="ko-KR" altLang="en-US" dirty="0"/>
        </a:p>
      </dgm:t>
    </dgm:pt>
    <dgm:pt modelId="{7928FC5C-1E3F-4905-BC1C-60B91EE6603E}" type="parTrans" cxnId="{D2DCCFD9-EE58-4D31-8E17-84184FD4AA69}">
      <dgm:prSet/>
      <dgm:spPr/>
      <dgm:t>
        <a:bodyPr/>
        <a:lstStyle/>
        <a:p>
          <a:pPr latinLnBrk="1"/>
          <a:endParaRPr lang="ko-KR" altLang="en-US"/>
        </a:p>
      </dgm:t>
    </dgm:pt>
    <dgm:pt modelId="{EFDD0FD2-0C1C-465A-AC8F-CAB41E5F00BE}" type="sibTrans" cxnId="{D2DCCFD9-EE58-4D31-8E17-84184FD4AA69}">
      <dgm:prSet/>
      <dgm:spPr/>
      <dgm:t>
        <a:bodyPr/>
        <a:lstStyle/>
        <a:p>
          <a:pPr latinLnBrk="1"/>
          <a:endParaRPr lang="ko-KR" altLang="en-US"/>
        </a:p>
      </dgm:t>
    </dgm:pt>
    <dgm:pt modelId="{6DA36421-85EA-46E4-8FD3-46AA5FE63762}">
      <dgm:prSet phldrT="[텍스트]"/>
      <dgm:spPr/>
      <dgm:t>
        <a:bodyPr/>
        <a:lstStyle/>
        <a:p>
          <a:pPr latinLnBrk="1"/>
          <a:r>
            <a:rPr lang="ko-KR" altLang="en-US" dirty="0" smtClean="0"/>
            <a:t>규범과 법률 그리고 윤리의 관계</a:t>
          </a:r>
          <a:endParaRPr lang="ko-KR" altLang="en-US" dirty="0"/>
        </a:p>
      </dgm:t>
    </dgm:pt>
    <dgm:pt modelId="{9BAEBF85-C3F8-41B5-A8AE-8710C04D97D9}" type="parTrans" cxnId="{62DAB451-B55E-40F4-818A-F996AFBE416B}">
      <dgm:prSet/>
      <dgm:spPr/>
      <dgm:t>
        <a:bodyPr/>
        <a:lstStyle/>
        <a:p>
          <a:pPr latinLnBrk="1"/>
          <a:endParaRPr lang="ko-KR" altLang="en-US"/>
        </a:p>
      </dgm:t>
    </dgm:pt>
    <dgm:pt modelId="{970FF472-599B-4996-B308-E3687EDDE3F8}" type="sibTrans" cxnId="{62DAB451-B55E-40F4-818A-F996AFBE416B}">
      <dgm:prSet/>
      <dgm:spPr/>
      <dgm:t>
        <a:bodyPr/>
        <a:lstStyle/>
        <a:p>
          <a:pPr latinLnBrk="1"/>
          <a:endParaRPr lang="ko-KR" altLang="en-US"/>
        </a:p>
      </dgm:t>
    </dgm:pt>
    <dgm:pt modelId="{37A145F1-6D86-4F36-90B3-D66A63A0E8B3}">
      <dgm:prSet phldrT="[텍스트]"/>
      <dgm:spPr/>
      <dgm:t>
        <a:bodyPr/>
        <a:lstStyle/>
        <a:p>
          <a:pPr latinLnBrk="1"/>
          <a:r>
            <a:rPr lang="ko-KR" altLang="en-US" dirty="0" smtClean="0"/>
            <a:t>규범과 법률 </a:t>
          </a:r>
          <a:r>
            <a:rPr lang="en-US" altLang="ko-KR" dirty="0" smtClean="0"/>
            <a:t>: </a:t>
          </a:r>
          <a:r>
            <a:rPr lang="ko-KR" altLang="en-US" dirty="0" smtClean="0"/>
            <a:t>사람들의 거주 생활 지역에서 습관 전통 관습을 통해 발전한 것</a:t>
          </a:r>
          <a:endParaRPr lang="ko-KR" altLang="en-US" dirty="0"/>
        </a:p>
      </dgm:t>
    </dgm:pt>
    <dgm:pt modelId="{B8BF90AD-C720-4989-9624-4F18DD0962CC}" type="parTrans" cxnId="{D39ABF0B-D091-4496-8C01-9F6E65A09FBB}">
      <dgm:prSet/>
      <dgm:spPr/>
      <dgm:t>
        <a:bodyPr/>
        <a:lstStyle/>
        <a:p>
          <a:pPr latinLnBrk="1"/>
          <a:endParaRPr lang="ko-KR" altLang="en-US"/>
        </a:p>
      </dgm:t>
    </dgm:pt>
    <dgm:pt modelId="{D2B02957-71D8-4806-A10D-6BD40806CB32}" type="sibTrans" cxnId="{D39ABF0B-D091-4496-8C01-9F6E65A09FBB}">
      <dgm:prSet/>
      <dgm:spPr/>
      <dgm:t>
        <a:bodyPr/>
        <a:lstStyle/>
        <a:p>
          <a:pPr latinLnBrk="1"/>
          <a:endParaRPr lang="ko-KR" altLang="en-US"/>
        </a:p>
      </dgm:t>
    </dgm:pt>
    <dgm:pt modelId="{357AF71F-F7C4-4612-AE3A-FC21A47A95C9}">
      <dgm:prSet phldrT="[텍스트]"/>
      <dgm:spPr/>
      <dgm:t>
        <a:bodyPr/>
        <a:lstStyle/>
        <a:p>
          <a:pPr latinLnBrk="1"/>
          <a:r>
            <a:rPr lang="ko-KR" altLang="en-US" dirty="0" smtClean="0"/>
            <a:t>규범과 법률에 따라 판단을 내리는 도덕적인 태도가  </a:t>
          </a:r>
          <a:r>
            <a:rPr lang="en-US" altLang="ko-KR" dirty="0" smtClean="0"/>
            <a:t>Ethos</a:t>
          </a:r>
          <a:r>
            <a:rPr lang="ko-KR" altLang="en-US" dirty="0" smtClean="0"/>
            <a:t>와 연결</a:t>
          </a:r>
          <a:endParaRPr lang="ko-KR" altLang="en-US" dirty="0"/>
        </a:p>
      </dgm:t>
    </dgm:pt>
    <dgm:pt modelId="{3164F42A-5589-4852-B2E9-DAF76206FB57}" type="parTrans" cxnId="{94BE75BB-2F9E-4C75-9CCE-CE38F4F6C67E}">
      <dgm:prSet/>
      <dgm:spPr/>
      <dgm:t>
        <a:bodyPr/>
        <a:lstStyle/>
        <a:p>
          <a:pPr latinLnBrk="1"/>
          <a:endParaRPr lang="ko-KR" altLang="en-US"/>
        </a:p>
      </dgm:t>
    </dgm:pt>
    <dgm:pt modelId="{7FF8CC7A-7E06-466D-8E46-DBDD2A5DE344}" type="sibTrans" cxnId="{94BE75BB-2F9E-4C75-9CCE-CE38F4F6C67E}">
      <dgm:prSet/>
      <dgm:spPr/>
      <dgm:t>
        <a:bodyPr/>
        <a:lstStyle/>
        <a:p>
          <a:pPr latinLnBrk="1"/>
          <a:endParaRPr lang="ko-KR" altLang="en-US"/>
        </a:p>
      </dgm:t>
    </dgm:pt>
    <dgm:pt modelId="{6E97B3AA-EF29-4812-A162-61D8F2E5E324}">
      <dgm:prSet phldrT="[텍스트]"/>
      <dgm:spPr/>
      <dgm:t>
        <a:bodyPr/>
        <a:lstStyle/>
        <a:p>
          <a:pPr latinLnBrk="1"/>
          <a:r>
            <a:rPr lang="en-US" altLang="ko-KR" dirty="0" smtClean="0"/>
            <a:t>Ethos</a:t>
          </a:r>
          <a:r>
            <a:rPr lang="ko-KR" altLang="en-US" dirty="0" smtClean="0"/>
            <a:t>의 또 다른 의미</a:t>
          </a:r>
          <a:endParaRPr lang="ko-KR" altLang="en-US" dirty="0"/>
        </a:p>
      </dgm:t>
    </dgm:pt>
    <dgm:pt modelId="{18B92E2B-C69F-492A-A18D-CD89A0910E2B}" type="parTrans" cxnId="{56309667-ADDB-48EC-8F05-57DC091384C4}">
      <dgm:prSet/>
      <dgm:spPr/>
      <dgm:t>
        <a:bodyPr/>
        <a:lstStyle/>
        <a:p>
          <a:pPr latinLnBrk="1"/>
          <a:endParaRPr lang="ko-KR" altLang="en-US"/>
        </a:p>
      </dgm:t>
    </dgm:pt>
    <dgm:pt modelId="{A77C54F7-8876-40E2-9D90-CF289745D9BE}" type="sibTrans" cxnId="{56309667-ADDB-48EC-8F05-57DC091384C4}">
      <dgm:prSet/>
      <dgm:spPr/>
      <dgm:t>
        <a:bodyPr/>
        <a:lstStyle/>
        <a:p>
          <a:pPr latinLnBrk="1"/>
          <a:endParaRPr lang="ko-KR" altLang="en-US"/>
        </a:p>
      </dgm:t>
    </dgm:pt>
    <dgm:pt modelId="{E97D20B5-0B8C-4CF8-BD31-DBD8B2A59242}">
      <dgm:prSet phldrT="[텍스트]"/>
      <dgm:spPr/>
      <dgm:t>
        <a:bodyPr/>
        <a:lstStyle/>
        <a:p>
          <a:pPr latinLnBrk="1"/>
          <a:r>
            <a:rPr lang="ko-KR" altLang="en-US" dirty="0" smtClean="0"/>
            <a:t>이성적 통찰에 근거 </a:t>
          </a:r>
          <a:r>
            <a:rPr lang="en-US" altLang="ko-KR" dirty="0" smtClean="0"/>
            <a:t>: “</a:t>
          </a:r>
          <a:r>
            <a:rPr lang="ko-KR" altLang="en-US" dirty="0" smtClean="0"/>
            <a:t>마땅히 해야 하는 당위의 의미</a:t>
          </a:r>
          <a:r>
            <a:rPr lang="en-US" altLang="ko-KR" dirty="0" smtClean="0"/>
            <a:t>”</a:t>
          </a:r>
          <a:endParaRPr lang="ko-KR" altLang="en-US" dirty="0"/>
        </a:p>
      </dgm:t>
    </dgm:pt>
    <dgm:pt modelId="{A06B71F5-9280-483B-8DE9-F278A2361A9A}" type="parTrans" cxnId="{BEC4E9B9-E6C7-4651-BEB8-61458FB3C340}">
      <dgm:prSet/>
      <dgm:spPr/>
      <dgm:t>
        <a:bodyPr/>
        <a:lstStyle/>
        <a:p>
          <a:pPr latinLnBrk="1"/>
          <a:endParaRPr lang="ko-KR" altLang="en-US"/>
        </a:p>
      </dgm:t>
    </dgm:pt>
    <dgm:pt modelId="{6A4AF3A7-2183-4F59-A518-FD4A8EE222BB}" type="sibTrans" cxnId="{BEC4E9B9-E6C7-4651-BEB8-61458FB3C340}">
      <dgm:prSet/>
      <dgm:spPr/>
      <dgm:t>
        <a:bodyPr/>
        <a:lstStyle/>
        <a:p>
          <a:pPr latinLnBrk="1"/>
          <a:endParaRPr lang="ko-KR" altLang="en-US"/>
        </a:p>
      </dgm:t>
    </dgm:pt>
    <dgm:pt modelId="{42F33126-F638-4795-8AFF-6174172BEAD4}">
      <dgm:prSet phldrT="[텍스트]"/>
      <dgm:spPr/>
      <dgm:t>
        <a:bodyPr/>
        <a:lstStyle/>
        <a:p>
          <a:pPr latinLnBrk="1"/>
          <a:r>
            <a:rPr lang="ko-KR" altLang="en-US" dirty="0" smtClean="0"/>
            <a:t>습관화 되고</a:t>
          </a:r>
          <a:r>
            <a:rPr lang="en-US" altLang="ko-KR" dirty="0" smtClean="0"/>
            <a:t>, </a:t>
          </a:r>
          <a:r>
            <a:rPr lang="ko-KR" altLang="en-US" dirty="0" smtClean="0"/>
            <a:t>관습적인 것에 맞서기도 하면서 새로운 행위와 행동을 하도록 도전하는 요구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94AB3D6A-B1F9-45E0-918E-601525755426}" type="parTrans" cxnId="{3DEE6CEA-6F3D-4D80-8811-0BF174496AB4}">
      <dgm:prSet/>
      <dgm:spPr/>
      <dgm:t>
        <a:bodyPr/>
        <a:lstStyle/>
        <a:p>
          <a:pPr latinLnBrk="1"/>
          <a:endParaRPr lang="ko-KR" altLang="en-US"/>
        </a:p>
      </dgm:t>
    </dgm:pt>
    <dgm:pt modelId="{71C44A75-5C34-47C8-88C8-6799AB6C5D08}" type="sibTrans" cxnId="{3DEE6CEA-6F3D-4D80-8811-0BF174496AB4}">
      <dgm:prSet/>
      <dgm:spPr/>
      <dgm:t>
        <a:bodyPr/>
        <a:lstStyle/>
        <a:p>
          <a:pPr latinLnBrk="1"/>
          <a:endParaRPr lang="ko-KR" altLang="en-US"/>
        </a:p>
      </dgm:t>
    </dgm:pt>
    <dgm:pt modelId="{5BF435B6-EF56-48C2-BD3E-FA10E469A8D2}" type="pres">
      <dgm:prSet presAssocID="{8614920A-5150-4F89-995B-D391E8731DE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D577D7-DACD-46FD-9E3A-52057044DBF4}" type="pres">
      <dgm:prSet presAssocID="{6E97B3AA-EF29-4812-A162-61D8F2E5E324}" presName="boxAndChildren" presStyleCnt="0"/>
      <dgm:spPr/>
    </dgm:pt>
    <dgm:pt modelId="{7C4B7286-9EF5-4B26-9F31-F962C56C8E81}" type="pres">
      <dgm:prSet presAssocID="{6E97B3AA-EF29-4812-A162-61D8F2E5E324}" presName="parentText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BF6F618-19A9-4D11-A5F6-E37D7A6B8A75}" type="pres">
      <dgm:prSet presAssocID="{6E97B3AA-EF29-4812-A162-61D8F2E5E324}" presName="entireBox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3E524CC-9D88-48D0-86F5-B1BF261D0C52}" type="pres">
      <dgm:prSet presAssocID="{6E97B3AA-EF29-4812-A162-61D8F2E5E324}" presName="descendantBox" presStyleCnt="0"/>
      <dgm:spPr/>
    </dgm:pt>
    <dgm:pt modelId="{F798C672-8B27-49C3-8160-CC5F72985256}" type="pres">
      <dgm:prSet presAssocID="{E97D20B5-0B8C-4CF8-BD31-DBD8B2A5924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62F78C5-F3D1-471D-BBFB-4BA27309E09B}" type="pres">
      <dgm:prSet presAssocID="{42F33126-F638-4795-8AFF-6174172BEAD4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3CCDBC2-F0F1-4A1F-94E8-35BB7E6FB9CE}" type="pres">
      <dgm:prSet presAssocID="{970FF472-599B-4996-B308-E3687EDDE3F8}" presName="sp" presStyleCnt="0"/>
      <dgm:spPr/>
    </dgm:pt>
    <dgm:pt modelId="{74AE3934-65D6-4891-B816-06E944758013}" type="pres">
      <dgm:prSet presAssocID="{6DA36421-85EA-46E4-8FD3-46AA5FE63762}" presName="arrowAndChildren" presStyleCnt="0"/>
      <dgm:spPr/>
    </dgm:pt>
    <dgm:pt modelId="{87B8BF0A-6AAF-488C-B8EB-2BE298200CE5}" type="pres">
      <dgm:prSet presAssocID="{6DA36421-85EA-46E4-8FD3-46AA5FE63762}" presName="parentTextArrow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BDC6C44-0BEB-465A-B2C9-115023A5200F}" type="pres">
      <dgm:prSet presAssocID="{6DA36421-85EA-46E4-8FD3-46AA5FE63762}" presName="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9EE692D-9C01-4990-B4DF-FEA4CD16D3B4}" type="pres">
      <dgm:prSet presAssocID="{6DA36421-85EA-46E4-8FD3-46AA5FE63762}" presName="descendantArrow" presStyleCnt="0"/>
      <dgm:spPr/>
    </dgm:pt>
    <dgm:pt modelId="{EFBDD82A-6CEF-409D-A683-AA94C73BDAC8}" type="pres">
      <dgm:prSet presAssocID="{37A145F1-6D86-4F36-90B3-D66A63A0E8B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192453-CE80-4ABB-B573-C8F6CA0377F0}" type="pres">
      <dgm:prSet presAssocID="{357AF71F-F7C4-4612-AE3A-FC21A47A95C9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DA92F4-442F-476E-B335-BACB88920F0B}" type="pres">
      <dgm:prSet presAssocID="{F2AED636-B465-4195-84ED-4108F0714453}" presName="sp" presStyleCnt="0"/>
      <dgm:spPr/>
    </dgm:pt>
    <dgm:pt modelId="{5452AD44-0843-4110-A1D0-AB5A5453F4AC}" type="pres">
      <dgm:prSet presAssocID="{FE42B439-5B19-4029-9C15-024F57A1CCFD}" presName="arrowAndChildren" presStyleCnt="0"/>
      <dgm:spPr/>
    </dgm:pt>
    <dgm:pt modelId="{CF05B7DF-6624-4AC8-8FAB-21447CBE4D9E}" type="pres">
      <dgm:prSet presAssocID="{FE42B439-5B19-4029-9C15-024F57A1CCFD}" presName="parentTextArrow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22DFBEFC-FB21-4377-914B-5CDB943958C3}" type="pres">
      <dgm:prSet presAssocID="{FE42B439-5B19-4029-9C15-024F57A1CCFD}" presName="arrow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492BB9FD-CDDE-4BA3-AB76-1098D910CC34}" type="pres">
      <dgm:prSet presAssocID="{FE42B439-5B19-4029-9C15-024F57A1CCFD}" presName="descendantArrow" presStyleCnt="0"/>
      <dgm:spPr/>
    </dgm:pt>
    <dgm:pt modelId="{61621847-7FF5-4CB6-8EDC-9569634E9E6E}" type="pres">
      <dgm:prSet presAssocID="{16DC25D9-125F-40BF-8BDD-0AB496AD2D8F}" presName="childTextArrow" presStyleLbl="fgAccFollowNode1" presStyleIdx="4" presStyleCnt="6" custLinFactNeighborX="-1720" custLinFactNeighborY="302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5FEDAC-9328-4C9D-9EF7-D25E5F7FF22E}" type="pres">
      <dgm:prSet presAssocID="{E16A7DCE-5DBA-440C-884F-CD9ABF02424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F8C23B9-35FA-414B-895E-C9114FC7AD9D}" type="presOf" srcId="{16DC25D9-125F-40BF-8BDD-0AB496AD2D8F}" destId="{61621847-7FF5-4CB6-8EDC-9569634E9E6E}" srcOrd="0" destOrd="0" presId="urn:microsoft.com/office/officeart/2005/8/layout/process4"/>
    <dgm:cxn modelId="{94BE75BB-2F9E-4C75-9CCE-CE38F4F6C67E}" srcId="{6DA36421-85EA-46E4-8FD3-46AA5FE63762}" destId="{357AF71F-F7C4-4612-AE3A-FC21A47A95C9}" srcOrd="1" destOrd="0" parTransId="{3164F42A-5589-4852-B2E9-DAF76206FB57}" sibTransId="{7FF8CC7A-7E06-466D-8E46-DBDD2A5DE344}"/>
    <dgm:cxn modelId="{3DEE6CEA-6F3D-4D80-8811-0BF174496AB4}" srcId="{6E97B3AA-EF29-4812-A162-61D8F2E5E324}" destId="{42F33126-F638-4795-8AFF-6174172BEAD4}" srcOrd="1" destOrd="0" parTransId="{94AB3D6A-B1F9-45E0-918E-601525755426}" sibTransId="{71C44A75-5C34-47C8-88C8-6799AB6C5D08}"/>
    <dgm:cxn modelId="{BEC4E9B9-E6C7-4651-BEB8-61458FB3C340}" srcId="{6E97B3AA-EF29-4812-A162-61D8F2E5E324}" destId="{E97D20B5-0B8C-4CF8-BD31-DBD8B2A59242}" srcOrd="0" destOrd="0" parTransId="{A06B71F5-9280-483B-8DE9-F278A2361A9A}" sibTransId="{6A4AF3A7-2183-4F59-A518-FD4A8EE222BB}"/>
    <dgm:cxn modelId="{3021028F-5A27-4419-A290-C4FF475F8764}" type="presOf" srcId="{E16A7DCE-5DBA-440C-884F-CD9ABF024241}" destId="{CC5FEDAC-9328-4C9D-9EF7-D25E5F7FF22E}" srcOrd="0" destOrd="0" presId="urn:microsoft.com/office/officeart/2005/8/layout/process4"/>
    <dgm:cxn modelId="{41932FAC-3E7C-4CC4-8747-04653F22873B}" type="presOf" srcId="{FE42B439-5B19-4029-9C15-024F57A1CCFD}" destId="{22DFBEFC-FB21-4377-914B-5CDB943958C3}" srcOrd="1" destOrd="0" presId="urn:microsoft.com/office/officeart/2005/8/layout/process4"/>
    <dgm:cxn modelId="{D39ABF0B-D091-4496-8C01-9F6E65A09FBB}" srcId="{6DA36421-85EA-46E4-8FD3-46AA5FE63762}" destId="{37A145F1-6D86-4F36-90B3-D66A63A0E8B3}" srcOrd="0" destOrd="0" parTransId="{B8BF90AD-C720-4989-9624-4F18DD0962CC}" sibTransId="{D2B02957-71D8-4806-A10D-6BD40806CB32}"/>
    <dgm:cxn modelId="{092D6AA7-C138-44E9-B25C-049EBDCD8097}" type="presOf" srcId="{357AF71F-F7C4-4612-AE3A-FC21A47A95C9}" destId="{BB192453-CE80-4ABB-B573-C8F6CA0377F0}" srcOrd="0" destOrd="0" presId="urn:microsoft.com/office/officeart/2005/8/layout/process4"/>
    <dgm:cxn modelId="{E0830158-87E3-41F4-890D-AA90F85B60B3}" type="presOf" srcId="{37A145F1-6D86-4F36-90B3-D66A63A0E8B3}" destId="{EFBDD82A-6CEF-409D-A683-AA94C73BDAC8}" srcOrd="0" destOrd="0" presId="urn:microsoft.com/office/officeart/2005/8/layout/process4"/>
    <dgm:cxn modelId="{C1168ED6-8410-4B93-91DF-70BBBA57C97A}" type="presOf" srcId="{6DA36421-85EA-46E4-8FD3-46AA5FE63762}" destId="{87B8BF0A-6AAF-488C-B8EB-2BE298200CE5}" srcOrd="0" destOrd="0" presId="urn:microsoft.com/office/officeart/2005/8/layout/process4"/>
    <dgm:cxn modelId="{F296390A-30DE-4AF9-94BD-CB63F8809559}" type="presOf" srcId="{FE42B439-5B19-4029-9C15-024F57A1CCFD}" destId="{CF05B7DF-6624-4AC8-8FAB-21447CBE4D9E}" srcOrd="0" destOrd="0" presId="urn:microsoft.com/office/officeart/2005/8/layout/process4"/>
    <dgm:cxn modelId="{6504AF05-8A2E-4FAD-BA6C-E1CBDF8A23B8}" srcId="{8614920A-5150-4F89-995B-D391E8731DEF}" destId="{FE42B439-5B19-4029-9C15-024F57A1CCFD}" srcOrd="0" destOrd="0" parTransId="{0CA05377-6A9A-4CFD-A8EA-AEA7C2DED1C2}" sibTransId="{F2AED636-B465-4195-84ED-4108F0714453}"/>
    <dgm:cxn modelId="{62DAB451-B55E-40F4-818A-F996AFBE416B}" srcId="{8614920A-5150-4F89-995B-D391E8731DEF}" destId="{6DA36421-85EA-46E4-8FD3-46AA5FE63762}" srcOrd="1" destOrd="0" parTransId="{9BAEBF85-C3F8-41B5-A8AE-8710C04D97D9}" sibTransId="{970FF472-599B-4996-B308-E3687EDDE3F8}"/>
    <dgm:cxn modelId="{E1475170-74CE-46F2-B1A8-19912CD19BED}" type="presOf" srcId="{6E97B3AA-EF29-4812-A162-61D8F2E5E324}" destId="{4BF6F618-19A9-4D11-A5F6-E37D7A6B8A75}" srcOrd="1" destOrd="0" presId="urn:microsoft.com/office/officeart/2005/8/layout/process4"/>
    <dgm:cxn modelId="{2ADE939B-334F-48A3-B0DE-1109FCE475D5}" type="presOf" srcId="{E97D20B5-0B8C-4CF8-BD31-DBD8B2A59242}" destId="{F798C672-8B27-49C3-8160-CC5F72985256}" srcOrd="0" destOrd="0" presId="urn:microsoft.com/office/officeart/2005/8/layout/process4"/>
    <dgm:cxn modelId="{3918562B-A2AF-43E0-8A98-5B6D5A9B1AE1}" type="presOf" srcId="{6E97B3AA-EF29-4812-A162-61D8F2E5E324}" destId="{7C4B7286-9EF5-4B26-9F31-F962C56C8E81}" srcOrd="0" destOrd="0" presId="urn:microsoft.com/office/officeart/2005/8/layout/process4"/>
    <dgm:cxn modelId="{FBCA477F-3D6F-4D36-9766-A0487DEDF31B}" type="presOf" srcId="{8614920A-5150-4F89-995B-D391E8731DEF}" destId="{5BF435B6-EF56-48C2-BD3E-FA10E469A8D2}" srcOrd="0" destOrd="0" presId="urn:microsoft.com/office/officeart/2005/8/layout/process4"/>
    <dgm:cxn modelId="{0C1DA85A-938C-4F08-A6C9-3BBB5987BEF8}" srcId="{FE42B439-5B19-4029-9C15-024F57A1CCFD}" destId="{16DC25D9-125F-40BF-8BDD-0AB496AD2D8F}" srcOrd="0" destOrd="0" parTransId="{442F8928-8BC8-40A4-AE06-FA48897B30B0}" sibTransId="{013E38D1-9C89-4F1E-A577-92F637E31842}"/>
    <dgm:cxn modelId="{5777177F-EAFC-498E-BDFB-8593C2E32F14}" type="presOf" srcId="{42F33126-F638-4795-8AFF-6174172BEAD4}" destId="{C62F78C5-F3D1-471D-BBFB-4BA27309E09B}" srcOrd="0" destOrd="0" presId="urn:microsoft.com/office/officeart/2005/8/layout/process4"/>
    <dgm:cxn modelId="{D99668AF-C274-4D5B-B067-B378F18D36C5}" type="presOf" srcId="{6DA36421-85EA-46E4-8FD3-46AA5FE63762}" destId="{8BDC6C44-0BEB-465A-B2C9-115023A5200F}" srcOrd="1" destOrd="0" presId="urn:microsoft.com/office/officeart/2005/8/layout/process4"/>
    <dgm:cxn modelId="{D2DCCFD9-EE58-4D31-8E17-84184FD4AA69}" srcId="{FE42B439-5B19-4029-9C15-024F57A1CCFD}" destId="{E16A7DCE-5DBA-440C-884F-CD9ABF024241}" srcOrd="1" destOrd="0" parTransId="{7928FC5C-1E3F-4905-BC1C-60B91EE6603E}" sibTransId="{EFDD0FD2-0C1C-465A-AC8F-CAB41E5F00BE}"/>
    <dgm:cxn modelId="{56309667-ADDB-48EC-8F05-57DC091384C4}" srcId="{8614920A-5150-4F89-995B-D391E8731DEF}" destId="{6E97B3AA-EF29-4812-A162-61D8F2E5E324}" srcOrd="2" destOrd="0" parTransId="{18B92E2B-C69F-492A-A18D-CD89A0910E2B}" sibTransId="{A77C54F7-8876-40E2-9D90-CF289745D9BE}"/>
    <dgm:cxn modelId="{914482FD-BC6D-4FC0-B489-827208A3D5EA}" type="presParOf" srcId="{5BF435B6-EF56-48C2-BD3E-FA10E469A8D2}" destId="{04D577D7-DACD-46FD-9E3A-52057044DBF4}" srcOrd="0" destOrd="0" presId="urn:microsoft.com/office/officeart/2005/8/layout/process4"/>
    <dgm:cxn modelId="{78C736BF-146D-4922-9046-045A347EBBC4}" type="presParOf" srcId="{04D577D7-DACD-46FD-9E3A-52057044DBF4}" destId="{7C4B7286-9EF5-4B26-9F31-F962C56C8E81}" srcOrd="0" destOrd="0" presId="urn:microsoft.com/office/officeart/2005/8/layout/process4"/>
    <dgm:cxn modelId="{65E09886-8E5F-4FA7-B1E9-C1BF9B109A0C}" type="presParOf" srcId="{04D577D7-DACD-46FD-9E3A-52057044DBF4}" destId="{4BF6F618-19A9-4D11-A5F6-E37D7A6B8A75}" srcOrd="1" destOrd="0" presId="urn:microsoft.com/office/officeart/2005/8/layout/process4"/>
    <dgm:cxn modelId="{E9C49B4B-557E-4FEF-93D0-2F8A989D7FCE}" type="presParOf" srcId="{04D577D7-DACD-46FD-9E3A-52057044DBF4}" destId="{43E524CC-9D88-48D0-86F5-B1BF261D0C52}" srcOrd="2" destOrd="0" presId="urn:microsoft.com/office/officeart/2005/8/layout/process4"/>
    <dgm:cxn modelId="{C3999EC2-1B32-428B-B81C-591E3324EA2B}" type="presParOf" srcId="{43E524CC-9D88-48D0-86F5-B1BF261D0C52}" destId="{F798C672-8B27-49C3-8160-CC5F72985256}" srcOrd="0" destOrd="0" presId="urn:microsoft.com/office/officeart/2005/8/layout/process4"/>
    <dgm:cxn modelId="{A2F0E932-EFDB-4923-BC96-D2ECCAA6C06A}" type="presParOf" srcId="{43E524CC-9D88-48D0-86F5-B1BF261D0C52}" destId="{C62F78C5-F3D1-471D-BBFB-4BA27309E09B}" srcOrd="1" destOrd="0" presId="urn:microsoft.com/office/officeart/2005/8/layout/process4"/>
    <dgm:cxn modelId="{4208BC2F-4DCE-4D41-A844-B9A791EF7A61}" type="presParOf" srcId="{5BF435B6-EF56-48C2-BD3E-FA10E469A8D2}" destId="{C3CCDBC2-F0F1-4A1F-94E8-35BB7E6FB9CE}" srcOrd="1" destOrd="0" presId="urn:microsoft.com/office/officeart/2005/8/layout/process4"/>
    <dgm:cxn modelId="{F91BF0D9-E807-4560-B6CB-395D2ACEFEC0}" type="presParOf" srcId="{5BF435B6-EF56-48C2-BD3E-FA10E469A8D2}" destId="{74AE3934-65D6-4891-B816-06E944758013}" srcOrd="2" destOrd="0" presId="urn:microsoft.com/office/officeart/2005/8/layout/process4"/>
    <dgm:cxn modelId="{4C2370E5-B169-4723-B21B-24A3A85CB120}" type="presParOf" srcId="{74AE3934-65D6-4891-B816-06E944758013}" destId="{87B8BF0A-6AAF-488C-B8EB-2BE298200CE5}" srcOrd="0" destOrd="0" presId="urn:microsoft.com/office/officeart/2005/8/layout/process4"/>
    <dgm:cxn modelId="{68000776-D40E-4F14-AFEC-0DA777DCED8D}" type="presParOf" srcId="{74AE3934-65D6-4891-B816-06E944758013}" destId="{8BDC6C44-0BEB-465A-B2C9-115023A5200F}" srcOrd="1" destOrd="0" presId="urn:microsoft.com/office/officeart/2005/8/layout/process4"/>
    <dgm:cxn modelId="{5F530EDB-E215-4A2A-9B0C-118EE4CCFC8F}" type="presParOf" srcId="{74AE3934-65D6-4891-B816-06E944758013}" destId="{89EE692D-9C01-4990-B4DF-FEA4CD16D3B4}" srcOrd="2" destOrd="0" presId="urn:microsoft.com/office/officeart/2005/8/layout/process4"/>
    <dgm:cxn modelId="{58F5B700-B997-408D-9462-5FAE714E03CE}" type="presParOf" srcId="{89EE692D-9C01-4990-B4DF-FEA4CD16D3B4}" destId="{EFBDD82A-6CEF-409D-A683-AA94C73BDAC8}" srcOrd="0" destOrd="0" presId="urn:microsoft.com/office/officeart/2005/8/layout/process4"/>
    <dgm:cxn modelId="{44A9C9D0-EF40-4696-BF9A-D83FB1468D09}" type="presParOf" srcId="{89EE692D-9C01-4990-B4DF-FEA4CD16D3B4}" destId="{BB192453-CE80-4ABB-B573-C8F6CA0377F0}" srcOrd="1" destOrd="0" presId="urn:microsoft.com/office/officeart/2005/8/layout/process4"/>
    <dgm:cxn modelId="{271F045E-7AAA-4BCB-A268-1B5B995C9D92}" type="presParOf" srcId="{5BF435B6-EF56-48C2-BD3E-FA10E469A8D2}" destId="{D2DA92F4-442F-476E-B335-BACB88920F0B}" srcOrd="3" destOrd="0" presId="urn:microsoft.com/office/officeart/2005/8/layout/process4"/>
    <dgm:cxn modelId="{4B12AF00-E14B-4981-8B07-3E852C7AC9F2}" type="presParOf" srcId="{5BF435B6-EF56-48C2-BD3E-FA10E469A8D2}" destId="{5452AD44-0843-4110-A1D0-AB5A5453F4AC}" srcOrd="4" destOrd="0" presId="urn:microsoft.com/office/officeart/2005/8/layout/process4"/>
    <dgm:cxn modelId="{7791BCF5-C50B-49A6-A36B-6DDF75596141}" type="presParOf" srcId="{5452AD44-0843-4110-A1D0-AB5A5453F4AC}" destId="{CF05B7DF-6624-4AC8-8FAB-21447CBE4D9E}" srcOrd="0" destOrd="0" presId="urn:microsoft.com/office/officeart/2005/8/layout/process4"/>
    <dgm:cxn modelId="{305735EB-A3FB-4EAE-985F-391DCBF4B07F}" type="presParOf" srcId="{5452AD44-0843-4110-A1D0-AB5A5453F4AC}" destId="{22DFBEFC-FB21-4377-914B-5CDB943958C3}" srcOrd="1" destOrd="0" presId="urn:microsoft.com/office/officeart/2005/8/layout/process4"/>
    <dgm:cxn modelId="{D43FF6DF-303D-436B-8344-28B0AD738C8E}" type="presParOf" srcId="{5452AD44-0843-4110-A1D0-AB5A5453F4AC}" destId="{492BB9FD-CDDE-4BA3-AB76-1098D910CC34}" srcOrd="2" destOrd="0" presId="urn:microsoft.com/office/officeart/2005/8/layout/process4"/>
    <dgm:cxn modelId="{A864695A-26A4-45F7-8FD6-BBF45D3AB675}" type="presParOf" srcId="{492BB9FD-CDDE-4BA3-AB76-1098D910CC34}" destId="{61621847-7FF5-4CB6-8EDC-9569634E9E6E}" srcOrd="0" destOrd="0" presId="urn:microsoft.com/office/officeart/2005/8/layout/process4"/>
    <dgm:cxn modelId="{93572D7D-0E50-4781-B858-D2583BDFBEE6}" type="presParOf" srcId="{492BB9FD-CDDE-4BA3-AB76-1098D910CC34}" destId="{CC5FEDAC-9328-4C9D-9EF7-D25E5F7FF22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F6F618-19A9-4D11-A5F6-E37D7A6B8A75}">
      <dsp:nvSpPr>
        <dsp:cNvPr id="0" name=""/>
        <dsp:cNvSpPr/>
      </dsp:nvSpPr>
      <dsp:spPr>
        <a:xfrm>
          <a:off x="0" y="3956909"/>
          <a:ext cx="8373616" cy="12987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400" kern="1200" dirty="0" smtClean="0"/>
            <a:t>Ethos</a:t>
          </a:r>
          <a:r>
            <a:rPr lang="ko-KR" altLang="en-US" sz="2400" kern="1200" dirty="0" smtClean="0"/>
            <a:t>의 또 다른 의미</a:t>
          </a:r>
          <a:endParaRPr lang="ko-KR" altLang="en-US" sz="2400" kern="1200" dirty="0"/>
        </a:p>
      </dsp:txBody>
      <dsp:txXfrm>
        <a:off x="0" y="3956909"/>
        <a:ext cx="8373616" cy="701322"/>
      </dsp:txXfrm>
    </dsp:sp>
    <dsp:sp modelId="{F798C672-8B27-49C3-8160-CC5F72985256}">
      <dsp:nvSpPr>
        <dsp:cNvPr id="0" name=""/>
        <dsp:cNvSpPr/>
      </dsp:nvSpPr>
      <dsp:spPr>
        <a:xfrm>
          <a:off x="0" y="4632256"/>
          <a:ext cx="4186808" cy="5974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이성적 통찰에 근거 </a:t>
          </a:r>
          <a:r>
            <a:rPr lang="en-US" altLang="ko-KR" sz="1500" kern="1200" dirty="0" smtClean="0"/>
            <a:t>: “</a:t>
          </a:r>
          <a:r>
            <a:rPr lang="ko-KR" altLang="en-US" sz="1500" kern="1200" dirty="0" smtClean="0"/>
            <a:t>마땅히 해야 하는 당위의 의미</a:t>
          </a:r>
          <a:r>
            <a:rPr lang="en-US" altLang="ko-KR" sz="1500" kern="1200" dirty="0" smtClean="0"/>
            <a:t>”</a:t>
          </a:r>
          <a:endParaRPr lang="ko-KR" altLang="en-US" sz="1500" kern="1200" dirty="0"/>
        </a:p>
      </dsp:txBody>
      <dsp:txXfrm>
        <a:off x="0" y="4632256"/>
        <a:ext cx="4186808" cy="597423"/>
      </dsp:txXfrm>
    </dsp:sp>
    <dsp:sp modelId="{C62F78C5-F3D1-471D-BBFB-4BA27309E09B}">
      <dsp:nvSpPr>
        <dsp:cNvPr id="0" name=""/>
        <dsp:cNvSpPr/>
      </dsp:nvSpPr>
      <dsp:spPr>
        <a:xfrm>
          <a:off x="4186808" y="4632256"/>
          <a:ext cx="4186808" cy="5974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습관화 되고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관습적인 것에 맞서기도 하면서 새로운 행위와 행동을 하도록 도전하는 요구</a:t>
          </a:r>
          <a:r>
            <a:rPr lang="en-US" altLang="ko-KR" sz="1500" kern="1200" dirty="0" smtClean="0"/>
            <a:t>.</a:t>
          </a:r>
          <a:endParaRPr lang="ko-KR" altLang="en-US" sz="1500" kern="1200" dirty="0"/>
        </a:p>
      </dsp:txBody>
      <dsp:txXfrm>
        <a:off x="4186808" y="4632256"/>
        <a:ext cx="4186808" cy="597423"/>
      </dsp:txXfrm>
    </dsp:sp>
    <dsp:sp modelId="{8BDC6C44-0BEB-465A-B2C9-115023A5200F}">
      <dsp:nvSpPr>
        <dsp:cNvPr id="0" name=""/>
        <dsp:cNvSpPr/>
      </dsp:nvSpPr>
      <dsp:spPr>
        <a:xfrm rot="10800000">
          <a:off x="0" y="1978919"/>
          <a:ext cx="8373616" cy="1997471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규범과 법률 그리고 윤리의 관계</a:t>
          </a:r>
          <a:endParaRPr lang="ko-KR" altLang="en-US" sz="2400" kern="1200" dirty="0"/>
        </a:p>
      </dsp:txBody>
      <dsp:txXfrm rot="-10800000">
        <a:off x="0" y="1978919"/>
        <a:ext cx="8373616" cy="701112"/>
      </dsp:txXfrm>
    </dsp:sp>
    <dsp:sp modelId="{EFBDD82A-6CEF-409D-A683-AA94C73BDAC8}">
      <dsp:nvSpPr>
        <dsp:cNvPr id="0" name=""/>
        <dsp:cNvSpPr/>
      </dsp:nvSpPr>
      <dsp:spPr>
        <a:xfrm>
          <a:off x="0" y="2680031"/>
          <a:ext cx="4186808" cy="5972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규범과 법률 </a:t>
          </a:r>
          <a:r>
            <a:rPr lang="en-US" altLang="ko-KR" sz="1500" kern="1200" dirty="0" smtClean="0"/>
            <a:t>: </a:t>
          </a:r>
          <a:r>
            <a:rPr lang="ko-KR" altLang="en-US" sz="1500" kern="1200" dirty="0" smtClean="0"/>
            <a:t>사람들의 거주 생활 지역에서 습관 전통 관습을 통해 발전한 것</a:t>
          </a:r>
          <a:endParaRPr lang="ko-KR" altLang="en-US" sz="1500" kern="1200" dirty="0"/>
        </a:p>
      </dsp:txBody>
      <dsp:txXfrm>
        <a:off x="0" y="2680031"/>
        <a:ext cx="4186808" cy="597243"/>
      </dsp:txXfrm>
    </dsp:sp>
    <dsp:sp modelId="{BB192453-CE80-4ABB-B573-C8F6CA0377F0}">
      <dsp:nvSpPr>
        <dsp:cNvPr id="0" name=""/>
        <dsp:cNvSpPr/>
      </dsp:nvSpPr>
      <dsp:spPr>
        <a:xfrm>
          <a:off x="4186808" y="2680031"/>
          <a:ext cx="4186808" cy="5972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규범과 법률에 따라 판단을 내리는 도덕적인 태도가  </a:t>
          </a:r>
          <a:r>
            <a:rPr lang="en-US" altLang="ko-KR" sz="1500" kern="1200" dirty="0" smtClean="0"/>
            <a:t>Ethos</a:t>
          </a:r>
          <a:r>
            <a:rPr lang="ko-KR" altLang="en-US" sz="1500" kern="1200" dirty="0" smtClean="0"/>
            <a:t>와 연결</a:t>
          </a:r>
          <a:endParaRPr lang="ko-KR" altLang="en-US" sz="1500" kern="1200" dirty="0"/>
        </a:p>
      </dsp:txBody>
      <dsp:txXfrm>
        <a:off x="4186808" y="2680031"/>
        <a:ext cx="4186808" cy="597243"/>
      </dsp:txXfrm>
    </dsp:sp>
    <dsp:sp modelId="{22DFBEFC-FB21-4377-914B-5CDB943958C3}">
      <dsp:nvSpPr>
        <dsp:cNvPr id="0" name=""/>
        <dsp:cNvSpPr/>
      </dsp:nvSpPr>
      <dsp:spPr>
        <a:xfrm rot="10800000">
          <a:off x="0" y="929"/>
          <a:ext cx="8373616" cy="1997471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/>
            <a:t>윤리 </a:t>
          </a:r>
          <a:r>
            <a:rPr lang="en-US" altLang="ko-KR" sz="2400" kern="1200" dirty="0" smtClean="0"/>
            <a:t>(Ethos)</a:t>
          </a:r>
          <a:endParaRPr lang="ko-KR" altLang="en-US" sz="2400" kern="1200" dirty="0"/>
        </a:p>
      </dsp:txBody>
      <dsp:txXfrm rot="-10800000">
        <a:off x="0" y="929"/>
        <a:ext cx="8373616" cy="701112"/>
      </dsp:txXfrm>
    </dsp:sp>
    <dsp:sp modelId="{61621847-7FF5-4CB6-8EDC-9569634E9E6E}">
      <dsp:nvSpPr>
        <dsp:cNvPr id="0" name=""/>
        <dsp:cNvSpPr/>
      </dsp:nvSpPr>
      <dsp:spPr>
        <a:xfrm>
          <a:off x="0" y="720078"/>
          <a:ext cx="4186808" cy="5972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어원적 의미 </a:t>
          </a:r>
          <a:r>
            <a:rPr lang="en-US" altLang="ko-KR" sz="1500" kern="1200" dirty="0" smtClean="0"/>
            <a:t>: </a:t>
          </a:r>
          <a:r>
            <a:rPr lang="ko-KR" altLang="en-US" sz="1500" kern="1200" dirty="0" smtClean="0"/>
            <a:t>익숙한 곳 </a:t>
          </a:r>
          <a:r>
            <a:rPr lang="en-US" altLang="ko-KR" sz="1500" kern="1200" dirty="0" smtClean="0"/>
            <a:t>– </a:t>
          </a:r>
          <a:r>
            <a:rPr lang="ko-KR" altLang="en-US" sz="1500" kern="1200" dirty="0" smtClean="0"/>
            <a:t>사람들이 거주하는 곳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고향으로 여기는 장소 </a:t>
          </a:r>
          <a:endParaRPr lang="ko-KR" altLang="en-US" sz="1500" kern="1200" dirty="0"/>
        </a:p>
      </dsp:txBody>
      <dsp:txXfrm>
        <a:off x="0" y="720078"/>
        <a:ext cx="4186808" cy="597243"/>
      </dsp:txXfrm>
    </dsp:sp>
    <dsp:sp modelId="{CC5FEDAC-9328-4C9D-9EF7-D25E5F7FF22E}">
      <dsp:nvSpPr>
        <dsp:cNvPr id="0" name=""/>
        <dsp:cNvSpPr/>
      </dsp:nvSpPr>
      <dsp:spPr>
        <a:xfrm>
          <a:off x="4186808" y="702041"/>
          <a:ext cx="4186808" cy="5972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습관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관습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도덕이라는 의미로 추상적으로 사용</a:t>
          </a:r>
          <a:endParaRPr lang="ko-KR" altLang="en-US" sz="1500" kern="1200" dirty="0"/>
        </a:p>
      </dsp:txBody>
      <dsp:txXfrm>
        <a:off x="4186808" y="702041"/>
        <a:ext cx="4186808" cy="597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0F5983-3B07-45F0-8851-4E0D6963FE54}" type="datetimeFigureOut">
              <a:rPr lang="ko-KR" altLang="en-US" smtClean="0"/>
              <a:t>2014-03-10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F68EB4-90A9-4188-B1B3-F1C4A6116E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 윤리학 개론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b="1" dirty="0" smtClean="0"/>
              <a:t>강의 목표 및 개요 </a:t>
            </a:r>
            <a:r>
              <a:rPr lang="en-US" altLang="ko-KR" b="1" dirty="0" smtClean="0"/>
              <a:t>: </a:t>
            </a:r>
          </a:p>
          <a:p>
            <a:pPr>
              <a:lnSpc>
                <a:spcPct val="170000"/>
              </a:lnSpc>
            </a:pPr>
            <a:endParaRPr lang="en-US" altLang="ko-KR" b="1" dirty="0" smtClean="0"/>
          </a:p>
          <a:p>
            <a:pPr>
              <a:lnSpc>
                <a:spcPct val="170000"/>
              </a:lnSpc>
            </a:pPr>
            <a:r>
              <a:rPr lang="ko-KR" altLang="en-US" b="1" dirty="0" smtClean="0"/>
              <a:t> </a:t>
            </a:r>
            <a:r>
              <a:rPr lang="ko-KR" altLang="en-US" b="1" dirty="0"/>
              <a:t>기독교윤리학은 그때 그때의 현실관계들 속에서 기독교인들이 개인적으로</a:t>
            </a:r>
            <a:r>
              <a:rPr lang="en-US" altLang="ko-KR" b="1" dirty="0"/>
              <a:t>, </a:t>
            </a:r>
            <a:r>
              <a:rPr lang="ko-KR" altLang="en-US" b="1" dirty="0"/>
              <a:t>집단적으로 어떻게 살아야 할 것인가를 다루는 학문이다</a:t>
            </a:r>
            <a:r>
              <a:rPr lang="en-US" altLang="ko-KR" b="1" dirty="0" smtClean="0"/>
              <a:t>.</a:t>
            </a:r>
          </a:p>
          <a:p>
            <a:pPr>
              <a:lnSpc>
                <a:spcPct val="170000"/>
              </a:lnSpc>
            </a:pPr>
            <a:endParaRPr lang="en-US" altLang="ko-KR" b="1" dirty="0"/>
          </a:p>
          <a:p>
            <a:pPr>
              <a:lnSpc>
                <a:spcPct val="170000"/>
              </a:lnSpc>
            </a:pPr>
            <a:r>
              <a:rPr lang="ko-KR" altLang="en-US" b="1" dirty="0"/>
              <a:t>기독교윤리학은 현실관계들에서 문제가 되는 것을 분석하고 판단할 뿐만 아니라 역사적인 제약조건들 아래서 현실관계들을 대안적으로 형성하는 관점과 방법을 제시하고자 한다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pPr>
              <a:lnSpc>
                <a:spcPct val="170000"/>
              </a:lnSpc>
            </a:pPr>
            <a:endParaRPr lang="en-US" altLang="ko-KR" b="1" dirty="0" smtClean="0"/>
          </a:p>
          <a:p>
            <a:pPr>
              <a:lnSpc>
                <a:spcPct val="170000"/>
              </a:lnSpc>
            </a:pPr>
            <a:r>
              <a:rPr lang="ko-KR" altLang="en-US" b="1" dirty="0" smtClean="0"/>
              <a:t>현실분석을 </a:t>
            </a:r>
            <a:r>
              <a:rPr lang="ko-KR" altLang="en-US" b="1" dirty="0"/>
              <a:t>통한 문제의 인식</a:t>
            </a:r>
            <a:r>
              <a:rPr lang="en-US" altLang="ko-KR" b="1" dirty="0"/>
              <a:t>, </a:t>
            </a:r>
            <a:r>
              <a:rPr lang="ko-KR" altLang="en-US" b="1" dirty="0"/>
              <a:t>문제가 되는 현실에 대한 윤리적 판단</a:t>
            </a:r>
            <a:r>
              <a:rPr lang="en-US" altLang="ko-KR" b="1" dirty="0"/>
              <a:t>, </a:t>
            </a:r>
            <a:r>
              <a:rPr lang="ko-KR" altLang="en-US" b="1" dirty="0"/>
              <a:t>문제 해결을 위한 </a:t>
            </a:r>
            <a:r>
              <a:rPr lang="ko-KR" altLang="en-US" b="1" dirty="0" smtClean="0"/>
              <a:t> 실현 가능한 </a:t>
            </a:r>
            <a:r>
              <a:rPr lang="ko-KR" altLang="en-US" b="1" dirty="0"/>
              <a:t>대안적 행동의 모색 등으로 이어지는 윤리적 성찰과 행동능력의 발현은 </a:t>
            </a:r>
            <a:r>
              <a:rPr lang="ko-KR" altLang="en-US" b="1" dirty="0" smtClean="0"/>
              <a:t>기독교 윤리학의 </a:t>
            </a:r>
            <a:r>
              <a:rPr lang="ko-KR" altLang="en-US" b="1" dirty="0"/>
              <a:t>과제와 방법이다</a:t>
            </a:r>
            <a:r>
              <a:rPr lang="en-US" altLang="ko-KR" b="1" dirty="0"/>
              <a:t>. </a:t>
            </a:r>
            <a:r>
              <a:rPr lang="ko-KR" altLang="en-US" b="1" dirty="0"/>
              <a:t>이 강의는 기독교 윤리학의 기본적인 개념과 정의에 대하여 먼저 논하고</a:t>
            </a:r>
            <a:r>
              <a:rPr lang="en-US" altLang="ko-KR" b="1" dirty="0"/>
              <a:t>, </a:t>
            </a:r>
            <a:r>
              <a:rPr lang="ko-KR" altLang="en-US" b="1" dirty="0"/>
              <a:t>현실적인 사회와 종교의 윤리적인 문제들에 대하여 살펴보고 토론하는 강의가 될 것이다</a:t>
            </a:r>
            <a:r>
              <a:rPr lang="en-US" altLang="ko-KR" b="1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3962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기술적 </a:t>
            </a:r>
            <a:r>
              <a:rPr lang="ko-KR" altLang="en-US" dirty="0" smtClean="0"/>
              <a:t>윤리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과학적 </a:t>
            </a:r>
            <a:r>
              <a:rPr lang="en-US" altLang="ko-KR" dirty="0" smtClean="0"/>
              <a:t>,</a:t>
            </a:r>
            <a:r>
              <a:rPr lang="ko-KR" altLang="en-US" dirty="0" smtClean="0"/>
              <a:t>기술적 </a:t>
            </a:r>
            <a:r>
              <a:rPr lang="ko-KR" altLang="en-US" dirty="0"/>
              <a:t>방법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      </a:t>
            </a:r>
            <a:r>
              <a:rPr lang="ko-KR" altLang="en-US" dirty="0" smtClean="0"/>
              <a:t> </a:t>
            </a:r>
            <a:r>
              <a:rPr lang="ko-KR" altLang="en-US" dirty="0"/>
              <a:t>기술 윤리학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4038600" cy="518457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기술적 윤리의 </a:t>
            </a:r>
            <a:r>
              <a:rPr lang="ko-KR" altLang="en-US" dirty="0" smtClean="0"/>
              <a:t>관심</a:t>
            </a:r>
            <a:r>
              <a:rPr lang="en-US" altLang="ko-KR" dirty="0" smtClean="0"/>
              <a:t>: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무엇인 </a:t>
            </a:r>
            <a:r>
              <a:rPr lang="ko-KR" altLang="en-US" dirty="0"/>
              <a:t>윤리적인가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특정한 </a:t>
            </a:r>
            <a:r>
              <a:rPr lang="ko-KR" altLang="en-US" dirty="0"/>
              <a:t>부족</a:t>
            </a:r>
            <a:r>
              <a:rPr lang="en-US" altLang="ko-KR" dirty="0"/>
              <a:t>, </a:t>
            </a:r>
            <a:r>
              <a:rPr lang="ko-KR" altLang="en-US" dirty="0"/>
              <a:t>민족</a:t>
            </a:r>
            <a:r>
              <a:rPr lang="en-US" altLang="ko-KR" dirty="0"/>
              <a:t>, </a:t>
            </a:r>
            <a:r>
              <a:rPr lang="ko-KR" altLang="en-US" dirty="0"/>
              <a:t>문화</a:t>
            </a:r>
            <a:r>
              <a:rPr lang="en-US" altLang="ko-KR" dirty="0"/>
              <a:t>, </a:t>
            </a:r>
            <a:r>
              <a:rPr lang="ko-KR" altLang="en-US" dirty="0"/>
              <a:t>사회집단</a:t>
            </a:r>
            <a:r>
              <a:rPr lang="en-US" altLang="ko-KR" dirty="0"/>
              <a:t>, </a:t>
            </a:r>
            <a:r>
              <a:rPr lang="ko-KR" altLang="en-US" dirty="0"/>
              <a:t>계층</a:t>
            </a:r>
            <a:r>
              <a:rPr lang="en-US" altLang="ko-KR" dirty="0"/>
              <a:t>, </a:t>
            </a:r>
            <a:r>
              <a:rPr lang="ko-KR" altLang="en-US" dirty="0" smtClean="0"/>
              <a:t>계급 등에서 </a:t>
            </a:r>
            <a:r>
              <a:rPr lang="ko-KR" altLang="en-US" dirty="0"/>
              <a:t>무엇이 “도덕적”</a:t>
            </a:r>
            <a:r>
              <a:rPr lang="ko-KR" altLang="en-US" dirty="0" smtClean="0"/>
              <a:t>인 것으로 </a:t>
            </a:r>
            <a:r>
              <a:rPr lang="ko-KR" altLang="en-US" dirty="0"/>
              <a:t>간주되고 무엇이 “부도덕”적으로 간주되는가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그것이 </a:t>
            </a:r>
            <a:r>
              <a:rPr lang="ko-KR" altLang="en-US" dirty="0"/>
              <a:t>문화적인 맥락에서 어떻게 작용하는가 하는 것을 기술하며 </a:t>
            </a:r>
            <a:r>
              <a:rPr lang="ko-KR" altLang="en-US" dirty="0" smtClean="0"/>
              <a:t>밝혀내는 것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기술적 윤리의 관심은 어떤 요인들이 도덕적 가치관을 바꾸는 데 작용하는가</a:t>
            </a:r>
            <a:r>
              <a:rPr lang="en-US" altLang="ko-KR" dirty="0"/>
              <a:t>? </a:t>
            </a:r>
            <a:r>
              <a:rPr lang="ko-KR" altLang="en-US" dirty="0"/>
              <a:t>혹은 어떤 생물학적이고 심리학적이고 사회학적인 기본 조건들이 특정한 행위과정의 밑바닥에 놓여 있는가를 서술하는 것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556792"/>
            <a:ext cx="4038600" cy="4968552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dirty="0"/>
              <a:t>기술적 윤리의 문제점 </a:t>
            </a:r>
            <a:r>
              <a:rPr lang="en-US" altLang="ko-KR" dirty="0"/>
              <a:t>: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무조건적인 </a:t>
            </a:r>
            <a:r>
              <a:rPr lang="ko-KR" altLang="en-US" dirty="0"/>
              <a:t>것의 요구로서의 윤리적인 것</a:t>
            </a:r>
            <a:r>
              <a:rPr lang="en-US" altLang="ko-KR" dirty="0" smtClean="0"/>
              <a:t>,</a:t>
            </a:r>
          </a:p>
          <a:p>
            <a:r>
              <a:rPr lang="ko-KR" altLang="en-US" dirty="0" smtClean="0"/>
              <a:t>결단의 자유의 윤리적인 문제가 발생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결론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심리학자들이 사용하는 윤리방법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사회과학에서 </a:t>
            </a:r>
            <a:r>
              <a:rPr lang="ko-KR" altLang="en-US" dirty="0"/>
              <a:t>흔히 사용되는 방법으로서 인간의 행동양상과 방법 그리고 윤리의 진행 과정 등을 실험적으로 다루는 것이다</a:t>
            </a:r>
            <a:r>
              <a:rPr lang="en-US" altLang="ko-KR" dirty="0"/>
              <a:t>. </a:t>
            </a:r>
            <a:r>
              <a:rPr lang="ko-KR" altLang="en-US" dirty="0"/>
              <a:t>다시 말해서 인간의 행위 양상을 관찰하고</a:t>
            </a:r>
            <a:r>
              <a:rPr lang="en-US" altLang="ko-KR" dirty="0"/>
              <a:t>, </a:t>
            </a:r>
            <a:r>
              <a:rPr lang="ko-KR" altLang="en-US" dirty="0"/>
              <a:t>거기에 따른 자료를 수집하여 그것을 분석</a:t>
            </a:r>
            <a:r>
              <a:rPr lang="en-US" altLang="ko-KR" dirty="0"/>
              <a:t>, </a:t>
            </a:r>
            <a:r>
              <a:rPr lang="ko-KR" altLang="en-US" dirty="0"/>
              <a:t>또는 종합하며</a:t>
            </a:r>
            <a:r>
              <a:rPr lang="en-US" altLang="ko-KR" dirty="0"/>
              <a:t>, </a:t>
            </a:r>
            <a:r>
              <a:rPr lang="ko-KR" altLang="en-US" dirty="0"/>
              <a:t>결론을 내리는 방법이다</a:t>
            </a:r>
            <a:r>
              <a:rPr lang="en-US" altLang="ko-KR" dirty="0"/>
              <a:t>. </a:t>
            </a:r>
            <a:r>
              <a:rPr lang="ko-KR" altLang="en-US" dirty="0"/>
              <a:t>이것은 곧 인간의 도덕윤리에 대한 과학적인 연구방법</a:t>
            </a:r>
          </a:p>
        </p:txBody>
      </p:sp>
    </p:spTree>
    <p:extLst>
      <p:ext uri="{BB962C8B-B14F-4D97-AF65-F5344CB8AC3E}">
        <p14:creationId xmlns:p14="http://schemas.microsoft.com/office/powerpoint/2010/main" val="124977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ko-KR" altLang="en-US" dirty="0" smtClean="0"/>
              <a:t>규범적 윤리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철학적 윤리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smtClean="0"/>
              <a:t>출발점 </a:t>
            </a:r>
            <a:r>
              <a:rPr lang="en-US" altLang="ko-KR" dirty="0" smtClean="0"/>
              <a:t>: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인간이 어떻게 </a:t>
            </a:r>
            <a:r>
              <a:rPr lang="ko-KR" altLang="en-US" dirty="0"/>
              <a:t>행동해야 하는가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규범적인 것은 존재와 관련되어져 있는 것이 아니라 언제나 당위와 </a:t>
            </a:r>
            <a:r>
              <a:rPr lang="ko-KR" altLang="en-US" dirty="0" smtClean="0"/>
              <a:t>관련되어짐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r>
              <a:rPr lang="ko-KR" altLang="en-US" dirty="0" smtClean="0"/>
              <a:t>기준을 </a:t>
            </a:r>
            <a:r>
              <a:rPr lang="ko-KR" altLang="en-US" dirty="0"/>
              <a:t>제시하는 것</a:t>
            </a:r>
            <a:r>
              <a:rPr lang="en-US" altLang="ko-KR" dirty="0"/>
              <a:t>, </a:t>
            </a:r>
            <a:r>
              <a:rPr lang="ko-KR" altLang="en-US" dirty="0"/>
              <a:t>방향을 제시하는 것</a:t>
            </a:r>
            <a:r>
              <a:rPr lang="en-US" altLang="ko-KR" dirty="0"/>
              <a:t>, </a:t>
            </a:r>
            <a:r>
              <a:rPr lang="ko-KR" altLang="en-US" dirty="0"/>
              <a:t>구속력이 있는 것</a:t>
            </a:r>
            <a:r>
              <a:rPr lang="en-US" altLang="ko-KR" dirty="0"/>
              <a:t>, </a:t>
            </a:r>
            <a:r>
              <a:rPr lang="ko-KR" altLang="en-US" dirty="0"/>
              <a:t>동시에 타당한 것을 </a:t>
            </a:r>
            <a:r>
              <a:rPr lang="ko-KR" altLang="en-US" dirty="0" smtClean="0"/>
              <a:t>가리킴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 </a:t>
            </a:r>
            <a:r>
              <a:rPr lang="ko-KR" altLang="en-US" dirty="0"/>
              <a:t>규범적인 것에 대한 언명의 의미는 한 인간이 왜 이렇게 행동하고 다르게 행동하지 않는가를 기준으로 하지 않고</a:t>
            </a:r>
            <a:r>
              <a:rPr lang="en-US" altLang="ko-KR" dirty="0"/>
              <a:t>, </a:t>
            </a:r>
            <a:r>
              <a:rPr lang="ko-KR" altLang="en-US" dirty="0"/>
              <a:t>한 인간이 왜 이렇게 </a:t>
            </a:r>
            <a:r>
              <a:rPr lang="ko-KR" altLang="en-US" dirty="0" err="1"/>
              <a:t>행위하여야</a:t>
            </a:r>
            <a:r>
              <a:rPr lang="ko-KR" altLang="en-US" dirty="0"/>
              <a:t> 하고</a:t>
            </a:r>
            <a:r>
              <a:rPr lang="en-US" altLang="ko-KR" dirty="0"/>
              <a:t>, </a:t>
            </a:r>
            <a:r>
              <a:rPr lang="ko-KR" altLang="en-US" dirty="0"/>
              <a:t>다르게 </a:t>
            </a:r>
            <a:r>
              <a:rPr lang="ko-KR" altLang="en-US" dirty="0" err="1"/>
              <a:t>행위하면</a:t>
            </a:r>
            <a:r>
              <a:rPr lang="ko-KR" altLang="en-US" dirty="0"/>
              <a:t> </a:t>
            </a:r>
            <a:r>
              <a:rPr lang="ko-KR" altLang="en-US" dirty="0" err="1"/>
              <a:t>안되는가를</a:t>
            </a:r>
            <a:r>
              <a:rPr lang="ko-KR" altLang="en-US" dirty="0"/>
              <a:t> 기준으로 삼는다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규범 윤리학은 윤리 규범이나 도덕률이 일반적으로 모든 사람들에게 적용될 수 있는가를 보여주는 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 </a:t>
            </a:r>
            <a:r>
              <a:rPr lang="ko-KR" altLang="en-US" dirty="0"/>
              <a:t>도덕적 표준이나 규칙이 모든 도덕 행위자들에게 타당하도록 혹은 정당화 될 수 있도록 규범과 규칙들을 체계적으로 구축하는 것이 규범윤리학이다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규범윤리학은 </a:t>
            </a:r>
            <a:r>
              <a:rPr lang="ko-KR" altLang="en-US" dirty="0"/>
              <a:t>사람들이 어떻게 처신해야 하는가를 말해준다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규범윤리학은  </a:t>
            </a:r>
            <a:r>
              <a:rPr lang="ko-KR" altLang="en-US" dirty="0"/>
              <a:t>타당성이 있는 도덕적 표준과 </a:t>
            </a:r>
            <a:r>
              <a:rPr lang="ko-KR" altLang="en-US" dirty="0" smtClean="0"/>
              <a:t>규칙체계의 </a:t>
            </a:r>
            <a:r>
              <a:rPr lang="ko-KR" altLang="en-US" dirty="0"/>
              <a:t>가능성을 위하여 </a:t>
            </a:r>
            <a:r>
              <a:rPr lang="ko-KR" altLang="en-US" dirty="0" smtClean="0"/>
              <a:t>연구한다</a:t>
            </a:r>
            <a:r>
              <a:rPr lang="en-US" altLang="ko-KR" dirty="0" smtClean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규범적 윤리는 당위적인 것의 근거로부터 출발하고</a:t>
            </a:r>
            <a:r>
              <a:rPr lang="en-US" altLang="ko-KR" dirty="0"/>
              <a:t>, </a:t>
            </a:r>
            <a:r>
              <a:rPr lang="ko-KR" altLang="en-US" dirty="0"/>
              <a:t>사회적 역사적 맥락을 고려하든 고려하지 </a:t>
            </a:r>
            <a:r>
              <a:rPr lang="ko-KR" altLang="en-US" dirty="0" err="1"/>
              <a:t>않든간에</a:t>
            </a:r>
            <a:r>
              <a:rPr lang="ko-KR" altLang="en-US" dirty="0"/>
              <a:t> 가능한 철두철미하게 특정한 행위의 일관성에 이르는 것을 목표</a:t>
            </a:r>
          </a:p>
          <a:p>
            <a:pPr>
              <a:lnSpc>
                <a:spcPct val="17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45952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	</a:t>
            </a:r>
            <a:r>
              <a:rPr lang="ko-KR" altLang="en-US" dirty="0"/>
              <a:t>메타 윤리 </a:t>
            </a:r>
            <a:r>
              <a:rPr lang="en-US" altLang="ko-KR" dirty="0"/>
              <a:t>-  </a:t>
            </a:r>
            <a:r>
              <a:rPr lang="ko-KR" altLang="en-US" dirty="0"/>
              <a:t>분석적 윤리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메타윤리는 일차적으로 “당위” “선” “정의”등과 같은 도덕적 기본개념들의 </a:t>
            </a:r>
            <a:r>
              <a:rPr lang="ko-KR" altLang="en-US" dirty="0" err="1"/>
              <a:t>어의론적</a:t>
            </a:r>
            <a:r>
              <a:rPr lang="ko-KR" altLang="en-US" dirty="0"/>
              <a:t> </a:t>
            </a:r>
            <a:r>
              <a:rPr lang="ko-KR" altLang="en-US" dirty="0" err="1"/>
              <a:t>의미뿐만아니라</a:t>
            </a:r>
            <a:r>
              <a:rPr lang="ko-KR" altLang="en-US" dirty="0"/>
              <a:t> 윤리적 판단 일반의 형식 논리적 “정당성”이나 “부정당성”까지도 규명하고자 하는 언어 비판적 분석과 성찰에 관심을 </a:t>
            </a:r>
            <a:r>
              <a:rPr lang="ko-KR" altLang="en-US" dirty="0" smtClean="0"/>
              <a:t>집중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이 </a:t>
            </a:r>
            <a:r>
              <a:rPr lang="ko-KR" altLang="en-US" dirty="0" smtClean="0"/>
              <a:t>윤리학의 </a:t>
            </a:r>
            <a:r>
              <a:rPr lang="ko-KR" altLang="en-US" dirty="0"/>
              <a:t>특징은 </a:t>
            </a:r>
            <a:r>
              <a:rPr lang="ko-KR" altLang="en-US" dirty="0" smtClean="0"/>
              <a:t>두 가지 </a:t>
            </a:r>
            <a:r>
              <a:rPr lang="ko-KR" altLang="en-US" dirty="0"/>
              <a:t>측면을 분석하는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: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첫 </a:t>
            </a:r>
            <a:r>
              <a:rPr lang="ko-KR" altLang="en-US" dirty="0"/>
              <a:t>번째 분석은 윤리적인 언어이고</a:t>
            </a:r>
            <a:r>
              <a:rPr lang="en-US" altLang="ko-KR" dirty="0"/>
              <a:t>(</a:t>
            </a:r>
            <a:r>
              <a:rPr lang="ko-KR" altLang="en-US" dirty="0" err="1"/>
              <a:t>에를</a:t>
            </a:r>
            <a:r>
              <a:rPr lang="ko-KR" altLang="en-US" dirty="0"/>
              <a:t> 들어 우리가 사용하는 선함과 좋음이란 단어는 과연 무엇을 의미하는가”</a:t>
            </a:r>
            <a:r>
              <a:rPr lang="en-US" altLang="ko-KR" dirty="0"/>
              <a:t>?)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또 </a:t>
            </a:r>
            <a:r>
              <a:rPr lang="ko-KR" altLang="en-US" dirty="0"/>
              <a:t>다른 분석은 여러 윤리학자들이 내세우는 윤리적 체계나 그들의 </a:t>
            </a:r>
            <a:r>
              <a:rPr lang="ko-KR" altLang="en-US" dirty="0" smtClean="0"/>
              <a:t>논리들의 </a:t>
            </a:r>
            <a:r>
              <a:rPr lang="ko-KR" altLang="en-US" dirty="0"/>
              <a:t>타당성에 대한 것이다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메타 윤리학은 </a:t>
            </a:r>
            <a:r>
              <a:rPr lang="ko-KR" altLang="en-US" dirty="0"/>
              <a:t>단어와 문장에 대한 연구와 도덕적 추리의 논리에 대한 분석적 연구를 한다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36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선과 정의의 문제성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70916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“옳고 그름을 판단하는 기준은 무엇일까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 </a:t>
            </a:r>
            <a:r>
              <a:rPr lang="en-US" altLang="ko-KR" dirty="0"/>
              <a:t>-</a:t>
            </a:r>
            <a:r>
              <a:rPr lang="ko-KR" altLang="en-US" dirty="0"/>
              <a:t>도덕성의 본질</a:t>
            </a:r>
            <a:r>
              <a:rPr lang="en-US" altLang="ko-KR" dirty="0" smtClean="0"/>
              <a:t>-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-	</a:t>
            </a:r>
            <a:r>
              <a:rPr lang="ko-KR" altLang="en-US" dirty="0"/>
              <a:t>옳고 그름이 존재하는가</a:t>
            </a:r>
            <a:r>
              <a:rPr lang="en-US" altLang="ko-KR" dirty="0"/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-	</a:t>
            </a:r>
            <a:r>
              <a:rPr lang="ko-KR" altLang="en-US" dirty="0"/>
              <a:t>어떤 일이 늘 옳거나 늘 그르다고 말할 수 있는가</a:t>
            </a:r>
            <a:r>
              <a:rPr lang="en-US" altLang="ko-KR" dirty="0"/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-	100</a:t>
            </a:r>
            <a:r>
              <a:rPr lang="ko-KR" altLang="en-US" dirty="0" err="1"/>
              <a:t>년전</a:t>
            </a:r>
            <a:r>
              <a:rPr lang="ko-KR" altLang="en-US" dirty="0"/>
              <a:t> 보다 오늘날 더 도덕적으로 살아가는 것이 더 어려운가</a:t>
            </a:r>
            <a:r>
              <a:rPr lang="en-US" altLang="ko-KR" dirty="0"/>
              <a:t>?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-	</a:t>
            </a:r>
            <a:r>
              <a:rPr lang="ko-KR" altLang="en-US" dirty="0"/>
              <a:t>인간의 독특한 문화에 따라 옳고 그름을 판단하는 기준이 달라지는가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2868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토론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220000"/>
              </a:lnSpc>
            </a:pPr>
            <a:r>
              <a:rPr lang="en-US" altLang="ko-KR" dirty="0" smtClean="0"/>
              <a:t> </a:t>
            </a:r>
            <a:r>
              <a:rPr lang="en-US" altLang="ko-KR" dirty="0"/>
              <a:t>1, </a:t>
            </a:r>
            <a:r>
              <a:rPr lang="ko-KR" altLang="en-US" dirty="0"/>
              <a:t>왜 오늘날 많은 사람들이 도덕적 진리의 절대성을 거부하는가</a:t>
            </a:r>
            <a:r>
              <a:rPr lang="en-US" altLang="ko-KR" dirty="0"/>
              <a:t>? </a:t>
            </a:r>
            <a:r>
              <a:rPr lang="ko-KR" altLang="en-US" dirty="0"/>
              <a:t>사람들이 절대적인 도덕적 진리를 거부하는 경향에 미디어는 어떻게 기여하는가</a:t>
            </a:r>
            <a:r>
              <a:rPr lang="en-US" altLang="ko-KR" dirty="0" smtClean="0"/>
              <a:t>?</a:t>
            </a:r>
          </a:p>
          <a:p>
            <a:pPr>
              <a:lnSpc>
                <a:spcPct val="220000"/>
              </a:lnSpc>
            </a:pPr>
            <a:endParaRPr lang="en-US" altLang="ko-KR" dirty="0"/>
          </a:p>
          <a:p>
            <a:pPr>
              <a:lnSpc>
                <a:spcPct val="220000"/>
              </a:lnSpc>
            </a:pPr>
            <a:r>
              <a:rPr lang="en-US" altLang="ko-KR" dirty="0"/>
              <a:t>2. </a:t>
            </a:r>
            <a:r>
              <a:rPr lang="ko-KR" altLang="en-US" dirty="0"/>
              <a:t>동성애나 도박과 같은 구체적인 쟁점의 경우</a:t>
            </a:r>
            <a:r>
              <a:rPr lang="en-US" altLang="ko-KR" dirty="0"/>
              <a:t>, </a:t>
            </a:r>
            <a:r>
              <a:rPr lang="ko-KR" altLang="en-US" dirty="0"/>
              <a:t>다양한 의견들이 존재한다는 점을 지적하면서 도덕법의 존재를 부정하는 사람들 있을 것이다</a:t>
            </a:r>
            <a:r>
              <a:rPr lang="en-US" altLang="ko-KR" dirty="0"/>
              <a:t>. </a:t>
            </a:r>
            <a:r>
              <a:rPr lang="ko-KR" altLang="en-US" dirty="0"/>
              <a:t>그러나 살인</a:t>
            </a:r>
            <a:r>
              <a:rPr lang="en-US" altLang="ko-KR" dirty="0"/>
              <a:t>, </a:t>
            </a:r>
            <a:r>
              <a:rPr lang="ko-KR" altLang="en-US" dirty="0"/>
              <a:t>성폭행</a:t>
            </a:r>
            <a:r>
              <a:rPr lang="en-US" altLang="ko-KR" dirty="0"/>
              <a:t>, </a:t>
            </a:r>
            <a:r>
              <a:rPr lang="ko-KR" altLang="en-US" dirty="0"/>
              <a:t>도둑질과 같은 문제들을 생각해 보자</a:t>
            </a:r>
            <a:r>
              <a:rPr lang="en-US" altLang="ko-KR" dirty="0"/>
              <a:t>, </a:t>
            </a:r>
            <a:r>
              <a:rPr lang="ko-KR" altLang="en-US" dirty="0"/>
              <a:t>문화에 따라 살인에 대한 구체적인 정의는 약간씩 차이가 있겠지만</a:t>
            </a:r>
            <a:r>
              <a:rPr lang="en-US" altLang="ko-KR" dirty="0"/>
              <a:t>, </a:t>
            </a:r>
            <a:r>
              <a:rPr lang="ko-KR" altLang="en-US" dirty="0"/>
              <a:t>모든 문화는 살인을 나쁜 것으로 생각한다</a:t>
            </a:r>
            <a:r>
              <a:rPr lang="en-US" altLang="ko-KR" dirty="0"/>
              <a:t>. </a:t>
            </a:r>
            <a:r>
              <a:rPr lang="ko-KR" altLang="en-US" dirty="0"/>
              <a:t>성폭행과 도둑질도 마찬가지다</a:t>
            </a:r>
            <a:r>
              <a:rPr lang="en-US" altLang="ko-KR" dirty="0"/>
              <a:t>. </a:t>
            </a:r>
            <a:r>
              <a:rPr lang="ko-KR" altLang="en-US" dirty="0"/>
              <a:t>사람들은 본능적으로 정직이 속임수보다 더 낫다는 사실을 안다</a:t>
            </a:r>
            <a:r>
              <a:rPr lang="en-US" altLang="ko-KR" dirty="0"/>
              <a:t>. </a:t>
            </a:r>
            <a:r>
              <a:rPr lang="ko-KR" altLang="en-US" dirty="0"/>
              <a:t>만약에 도덕법 같은 것이 존재하지 않는다면</a:t>
            </a:r>
            <a:r>
              <a:rPr lang="en-US" altLang="ko-KR" dirty="0"/>
              <a:t>, </a:t>
            </a:r>
            <a:r>
              <a:rPr lang="ko-KR" altLang="en-US" dirty="0"/>
              <a:t>어떤 기준에 근거해 어떤 행동이 어떤 다른 행동보다 더 낫다고 말 할 수 있는가</a:t>
            </a:r>
            <a:r>
              <a:rPr lang="en-US" altLang="ko-KR" dirty="0"/>
              <a:t>?</a:t>
            </a:r>
          </a:p>
          <a:p>
            <a:pPr>
              <a:lnSpc>
                <a:spcPct val="220000"/>
              </a:lnSpc>
            </a:pPr>
            <a:r>
              <a:rPr lang="en-US" altLang="ko-KR" dirty="0"/>
              <a:t>3. </a:t>
            </a:r>
            <a:r>
              <a:rPr lang="ko-KR" altLang="en-US" dirty="0"/>
              <a:t>당신의 자신의 개인적인 삶에서 가장 중요한 도덕적 진리들은 무엇이라고 생각하는가</a:t>
            </a:r>
            <a:r>
              <a:rPr lang="en-US" altLang="ko-KR" dirty="0"/>
              <a:t>? </a:t>
            </a:r>
          </a:p>
          <a:p>
            <a:pPr>
              <a:lnSpc>
                <a:spcPct val="220000"/>
              </a:lnSpc>
            </a:pPr>
            <a:r>
              <a:rPr lang="en-US" altLang="ko-KR" dirty="0"/>
              <a:t>4. </a:t>
            </a:r>
            <a:r>
              <a:rPr lang="ko-KR" altLang="en-US" dirty="0"/>
              <a:t>도덕성을 가르치지 않는 교회나 다른 기관이 없다면</a:t>
            </a:r>
            <a:r>
              <a:rPr lang="en-US" altLang="ko-KR" dirty="0"/>
              <a:t>, </a:t>
            </a:r>
            <a:r>
              <a:rPr lang="ko-KR" altLang="en-US" dirty="0"/>
              <a:t>사회는 어떻게 될 지 생각해 보자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8909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윤리학의 분류 </a:t>
            </a:r>
            <a:r>
              <a:rPr lang="en-US" altLang="ko-KR" dirty="0" smtClean="0"/>
              <a:t>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목적론적 윤리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의무론적</a:t>
            </a:r>
            <a:r>
              <a:rPr lang="ko-KR" altLang="en-US" dirty="0" smtClean="0"/>
              <a:t> 윤리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1872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목적론적 윤리란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목적론적 윤리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헬라어의</a:t>
            </a:r>
            <a:r>
              <a:rPr lang="ko-KR" altLang="en-US" dirty="0" smtClean="0"/>
              <a:t> </a:t>
            </a:r>
            <a:r>
              <a:rPr lang="ko-KR" altLang="en-US" dirty="0"/>
              <a:t>“</a:t>
            </a:r>
            <a:r>
              <a:rPr lang="en-US" altLang="ko-KR" dirty="0" err="1"/>
              <a:t>telos</a:t>
            </a:r>
            <a:r>
              <a:rPr lang="en-US" altLang="ko-KR" dirty="0" smtClean="0"/>
              <a:t>”(</a:t>
            </a:r>
            <a:r>
              <a:rPr lang="ko-KR" altLang="en-US" dirty="0" smtClean="0"/>
              <a:t>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목적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유래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목적론적 </a:t>
            </a:r>
            <a:r>
              <a:rPr lang="ko-KR" altLang="en-US" dirty="0"/>
              <a:t>윤리 이론은 행위의 결과에 따라 옮음</a:t>
            </a:r>
            <a:r>
              <a:rPr lang="en-US" altLang="ko-KR" dirty="0"/>
              <a:t>, </a:t>
            </a:r>
            <a:r>
              <a:rPr lang="ko-KR" altLang="en-US" dirty="0"/>
              <a:t>혹은 옳지 않음이 판정되는 </a:t>
            </a:r>
            <a:r>
              <a:rPr lang="ko-KR" altLang="en-US" dirty="0" smtClean="0"/>
              <a:t>것</a:t>
            </a:r>
            <a:r>
              <a:rPr lang="en-US" altLang="ko-KR" dirty="0"/>
              <a:t>-</a:t>
            </a:r>
            <a:r>
              <a:rPr lang="en-US" altLang="ko-KR" dirty="0" smtClean="0"/>
              <a:t> </a:t>
            </a:r>
            <a:r>
              <a:rPr lang="ko-KR" altLang="en-US" dirty="0" smtClean="0"/>
              <a:t>목적론적 </a:t>
            </a:r>
            <a:r>
              <a:rPr lang="ko-KR" altLang="en-US" dirty="0"/>
              <a:t>윤리 이론을 “결과론적 윤리 이론”이라고도 부른다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어떤 것이든 만일 그것이 목적을 달성하는데 도움이 된다면 그것은 “좋은 것” 혹은 “선한 것”이고</a:t>
            </a:r>
            <a:r>
              <a:rPr lang="en-US" altLang="ko-KR" dirty="0"/>
              <a:t>, </a:t>
            </a:r>
            <a:r>
              <a:rPr lang="ko-KR" altLang="en-US" dirty="0"/>
              <a:t>만일 그것이 목적을 달성하는 데 방해가 된다면 그것은 “악한 것”이다</a:t>
            </a:r>
            <a:r>
              <a:rPr lang="en-US" altLang="ko-KR" dirty="0"/>
              <a:t>. </a:t>
            </a:r>
            <a:r>
              <a:rPr lang="ko-KR" altLang="en-US" dirty="0"/>
              <a:t>결국 하나의 행동이 옳은 것인지 옳지 않은 것인지는 그 행동의 결과로 판정되는 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이 </a:t>
            </a:r>
            <a:r>
              <a:rPr lang="ko-KR" altLang="en-US" dirty="0"/>
              <a:t>이론에서의 중요한 </a:t>
            </a:r>
            <a:r>
              <a:rPr lang="ko-KR" altLang="en-US" dirty="0" smtClean="0"/>
              <a:t>질문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“</a:t>
            </a:r>
            <a:r>
              <a:rPr lang="ko-KR" altLang="en-US" dirty="0"/>
              <a:t>인간이 애써서 성취하여야 할 큰 목적은 무엇인가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목적론적 윤리 </a:t>
            </a:r>
            <a:r>
              <a:rPr lang="en-US" altLang="ko-KR" dirty="0" smtClean="0"/>
              <a:t>=</a:t>
            </a:r>
            <a:r>
              <a:rPr lang="ko-KR" altLang="en-US" dirty="0" smtClean="0"/>
              <a:t>선의 윤리 </a:t>
            </a:r>
            <a:r>
              <a:rPr lang="en-US" altLang="ko-KR" dirty="0" smtClean="0"/>
              <a:t> </a:t>
            </a:r>
            <a:r>
              <a:rPr lang="ko-KR" altLang="en-US" dirty="0"/>
              <a:t>아리스토텔레스의 윤리</a:t>
            </a:r>
            <a:r>
              <a:rPr lang="en-US" altLang="ko-KR" dirty="0"/>
              <a:t>, </a:t>
            </a:r>
            <a:r>
              <a:rPr lang="ko-KR" altLang="en-US" dirty="0" err="1"/>
              <a:t>토마스</a:t>
            </a:r>
            <a:r>
              <a:rPr lang="ko-KR" altLang="en-US" dirty="0"/>
              <a:t> </a:t>
            </a:r>
            <a:r>
              <a:rPr lang="ko-KR" altLang="en-US" dirty="0" err="1"/>
              <a:t>아퀴나스의</a:t>
            </a:r>
            <a:r>
              <a:rPr lang="ko-KR" altLang="en-US" dirty="0"/>
              <a:t> 윤리</a:t>
            </a:r>
            <a:r>
              <a:rPr lang="en-US" altLang="ko-KR" dirty="0"/>
              <a:t>, </a:t>
            </a:r>
            <a:r>
              <a:rPr lang="ko-KR" altLang="en-US" dirty="0"/>
              <a:t>공리주의의 윤리</a:t>
            </a:r>
            <a:r>
              <a:rPr lang="en-US" altLang="ko-KR" dirty="0"/>
              <a:t>, </a:t>
            </a:r>
            <a:r>
              <a:rPr lang="ko-KR" altLang="en-US" dirty="0"/>
              <a:t>윤리적 자기 본위주의 등이 여기에 속한다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7012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err="1" smtClean="0"/>
              <a:t>의무론적</a:t>
            </a:r>
            <a:r>
              <a:rPr lang="ko-KR" altLang="en-US" dirty="0" smtClean="0"/>
              <a:t>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8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윤리는 결과보다는 행동의 본질 혹은 행위자나 대상자의 본질에 관심을 두는 윤리 </a:t>
            </a:r>
            <a:r>
              <a:rPr lang="ko-KR" altLang="en-US" dirty="0" smtClean="0"/>
              <a:t>이론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/>
              <a:t>“</a:t>
            </a:r>
            <a:r>
              <a:rPr lang="ko-KR" altLang="en-US" dirty="0" err="1"/>
              <a:t>의무론적</a:t>
            </a:r>
            <a:r>
              <a:rPr lang="ko-KR" altLang="en-US" dirty="0"/>
              <a:t>” 이라는 영어는 </a:t>
            </a:r>
            <a:r>
              <a:rPr lang="en-US" altLang="ko-KR" dirty="0"/>
              <a:t>deontological – “</a:t>
            </a:r>
            <a:r>
              <a:rPr lang="ko-KR" altLang="en-US" dirty="0"/>
              <a:t>의무” 라는 뜻의 </a:t>
            </a:r>
            <a:r>
              <a:rPr lang="en-US" altLang="ko-KR" dirty="0" err="1"/>
              <a:t>deon</a:t>
            </a:r>
            <a:r>
              <a:rPr lang="ko-KR" altLang="en-US" dirty="0"/>
              <a:t>과 이론 혹은 “학” 나타내는 </a:t>
            </a:r>
            <a:r>
              <a:rPr lang="en-US" altLang="ko-KR" dirty="0" err="1"/>
              <a:t>tology</a:t>
            </a:r>
            <a:r>
              <a:rPr lang="ko-KR" altLang="en-US" dirty="0"/>
              <a:t>가 모아진 단어</a:t>
            </a:r>
            <a:r>
              <a:rPr lang="en-US" altLang="ko-KR" dirty="0"/>
              <a:t>. Deon</a:t>
            </a:r>
            <a:r>
              <a:rPr lang="ko-KR" altLang="en-US" dirty="0"/>
              <a:t>은 </a:t>
            </a:r>
            <a:r>
              <a:rPr lang="ko-KR" altLang="en-US" dirty="0" err="1"/>
              <a:t>헬라어</a:t>
            </a:r>
            <a:r>
              <a:rPr lang="ko-KR" altLang="en-US" dirty="0"/>
              <a:t> 조동사인 </a:t>
            </a:r>
            <a:r>
              <a:rPr lang="en-US" altLang="ko-KR" dirty="0" err="1"/>
              <a:t>dei</a:t>
            </a:r>
            <a:r>
              <a:rPr lang="ko-KR" altLang="en-US" dirty="0"/>
              <a:t>에서 파생된 단어인데 그 뜻은 반드시 의무를 이행해야 한다</a:t>
            </a:r>
            <a:r>
              <a:rPr lang="en-US" altLang="ko-KR" dirty="0"/>
              <a:t>.</a:t>
            </a:r>
            <a:r>
              <a:rPr lang="ko-KR" altLang="en-US" dirty="0"/>
              <a:t>라는 </a:t>
            </a:r>
            <a:r>
              <a:rPr lang="ko-KR" altLang="en-US" dirty="0" smtClean="0"/>
              <a:t>의미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 </a:t>
            </a:r>
            <a:r>
              <a:rPr lang="ko-KR" altLang="en-US" dirty="0" err="1"/>
              <a:t>의무론적</a:t>
            </a:r>
            <a:r>
              <a:rPr lang="ko-KR" altLang="en-US" dirty="0"/>
              <a:t> </a:t>
            </a:r>
            <a:r>
              <a:rPr lang="ko-KR" altLang="en-US" dirty="0" smtClean="0"/>
              <a:t>윤리 </a:t>
            </a:r>
            <a:r>
              <a:rPr lang="en-US" altLang="ko-KR" dirty="0" smtClean="0"/>
              <a:t>=</a:t>
            </a:r>
            <a:r>
              <a:rPr lang="ko-KR" altLang="en-US" dirty="0" smtClean="0"/>
              <a:t> </a:t>
            </a:r>
            <a:r>
              <a:rPr lang="ko-KR" altLang="en-US" dirty="0"/>
              <a:t>“비결과론적 윤리</a:t>
            </a:r>
            <a:r>
              <a:rPr lang="ko-KR" altLang="en-US" dirty="0" smtClean="0"/>
              <a:t>”</a:t>
            </a: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이유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의무론적</a:t>
            </a:r>
            <a:r>
              <a:rPr lang="ko-KR" altLang="en-US" dirty="0" smtClean="0"/>
              <a:t> </a:t>
            </a:r>
            <a:r>
              <a:rPr lang="ko-KR" altLang="en-US" dirty="0"/>
              <a:t>윤리 이론가들은 행동자체를 잘</a:t>
            </a:r>
            <a:r>
              <a:rPr lang="en-US" altLang="ko-KR" dirty="0"/>
              <a:t>-</a:t>
            </a:r>
            <a:r>
              <a:rPr lang="ko-KR" altLang="en-US" dirty="0"/>
              <a:t>잘못으로 인정한다</a:t>
            </a:r>
            <a:r>
              <a:rPr lang="en-US" altLang="ko-KR" dirty="0"/>
              <a:t>. </a:t>
            </a:r>
            <a:r>
              <a:rPr lang="ko-KR" altLang="en-US" dirty="0"/>
              <a:t>즉 어떤 행동은 결과에 상관없이 “잘못된 것” 혹은 “나쁜 것” 으로 이해되는 </a:t>
            </a:r>
            <a:r>
              <a:rPr lang="ko-KR" altLang="en-US" dirty="0" smtClean="0"/>
              <a:t>것</a:t>
            </a:r>
            <a:r>
              <a:rPr lang="en-US" altLang="ko-KR" dirty="0" smtClean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 err="1" smtClean="0"/>
              <a:t>의무론적</a:t>
            </a:r>
            <a:r>
              <a:rPr lang="ko-KR" altLang="en-US" dirty="0" smtClean="0"/>
              <a:t> </a:t>
            </a:r>
            <a:r>
              <a:rPr lang="ko-KR" altLang="en-US" dirty="0"/>
              <a:t>윤리에서 중요한 것은 행동의 결과가 아니고 행동의 종류 또는 행동의 </a:t>
            </a:r>
            <a:r>
              <a:rPr lang="ko-KR" altLang="en-US" dirty="0" smtClean="0"/>
              <a:t>방법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err="1" smtClean="0"/>
              <a:t>의무론적</a:t>
            </a:r>
            <a:r>
              <a:rPr lang="ko-KR" altLang="en-US" dirty="0" smtClean="0"/>
              <a:t> </a:t>
            </a:r>
            <a:r>
              <a:rPr lang="ko-KR" altLang="en-US" dirty="0"/>
              <a:t>윤리에서의 최상의 </a:t>
            </a:r>
            <a:r>
              <a:rPr lang="ko-KR" altLang="en-US" dirty="0" smtClean="0"/>
              <a:t>질문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“ </a:t>
            </a:r>
            <a:r>
              <a:rPr lang="ko-KR" altLang="en-US" dirty="0"/>
              <a:t>무엇이</a:t>
            </a:r>
            <a:r>
              <a:rPr lang="en-US" altLang="ko-KR" dirty="0"/>
              <a:t>, </a:t>
            </a:r>
            <a:r>
              <a:rPr lang="ko-KR" altLang="en-US" dirty="0"/>
              <a:t>혹은 누가 최상의 권위를 가졌는가</a:t>
            </a:r>
            <a:r>
              <a:rPr lang="en-US" altLang="ko-KR" dirty="0"/>
              <a:t>? </a:t>
            </a:r>
            <a:r>
              <a:rPr lang="ko-KR" altLang="en-US" dirty="0"/>
              <a:t>그래서 이 윤리를 복종의 윤리라고 부른다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임마누엘 </a:t>
            </a:r>
            <a:r>
              <a:rPr lang="ko-KR" altLang="en-US" dirty="0"/>
              <a:t>칸트가 이 부류에 </a:t>
            </a:r>
            <a:r>
              <a:rPr lang="ko-KR" altLang="en-US" dirty="0" smtClean="0"/>
              <a:t>속함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74328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윤리학의 여러 유형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A.</a:t>
            </a:r>
            <a:r>
              <a:rPr lang="en-US" altLang="ko-KR" dirty="0"/>
              <a:t>	</a:t>
            </a:r>
            <a:r>
              <a:rPr lang="ko-KR" altLang="en-US" dirty="0"/>
              <a:t>고대 그리스 윤리</a:t>
            </a:r>
            <a:r>
              <a:rPr lang="en-US" altLang="ko-KR" dirty="0"/>
              <a:t>.</a:t>
            </a:r>
            <a:endParaRPr lang="en-US" altLang="ko-KR" dirty="0" smtClean="0"/>
          </a:p>
          <a:p>
            <a:r>
              <a:rPr lang="en-US" altLang="ko-KR" dirty="0" smtClean="0"/>
              <a:t>B. </a:t>
            </a:r>
            <a:r>
              <a:rPr lang="ko-KR" altLang="en-US" dirty="0" smtClean="0"/>
              <a:t>고대 </a:t>
            </a:r>
            <a:r>
              <a:rPr lang="ko-KR" altLang="en-US" dirty="0"/>
              <a:t>그리스 궤변학자 </a:t>
            </a:r>
            <a:r>
              <a:rPr lang="en-US" altLang="ko-KR" dirty="0"/>
              <a:t>Sophist</a:t>
            </a:r>
          </a:p>
          <a:p>
            <a:r>
              <a:rPr lang="en-US" altLang="ko-KR" dirty="0" smtClean="0"/>
              <a:t>C</a:t>
            </a:r>
            <a:r>
              <a:rPr lang="en-US" altLang="ko-KR" dirty="0"/>
              <a:t>.	</a:t>
            </a:r>
            <a:r>
              <a:rPr lang="ko-KR" altLang="en-US" dirty="0"/>
              <a:t>고대 그리스의 궤변학자 </a:t>
            </a:r>
            <a:r>
              <a:rPr lang="en-US" altLang="ko-KR" dirty="0"/>
              <a:t>Sophist</a:t>
            </a:r>
          </a:p>
          <a:p>
            <a:r>
              <a:rPr lang="en-US" altLang="ko-KR" dirty="0"/>
              <a:t>D.	</a:t>
            </a:r>
            <a:r>
              <a:rPr lang="ko-KR" altLang="en-US" dirty="0"/>
              <a:t>소크라테스</a:t>
            </a:r>
            <a:r>
              <a:rPr lang="en-US" altLang="ko-KR" dirty="0"/>
              <a:t>, </a:t>
            </a:r>
            <a:r>
              <a:rPr lang="ko-KR" altLang="en-US" dirty="0"/>
              <a:t>플라톤</a:t>
            </a:r>
            <a:r>
              <a:rPr lang="en-US" altLang="ko-KR" dirty="0"/>
              <a:t>, </a:t>
            </a:r>
            <a:r>
              <a:rPr lang="ko-KR" altLang="en-US" dirty="0"/>
              <a:t>아리스토텔레스</a:t>
            </a:r>
          </a:p>
          <a:p>
            <a:r>
              <a:rPr lang="en-US" altLang="ko-KR" dirty="0"/>
              <a:t>E.	</a:t>
            </a:r>
            <a:r>
              <a:rPr lang="ko-KR" altLang="en-US" dirty="0"/>
              <a:t>공리주의와 직관주의</a:t>
            </a:r>
          </a:p>
          <a:p>
            <a:r>
              <a:rPr lang="en-US" altLang="ko-KR" dirty="0"/>
              <a:t>F.	</a:t>
            </a:r>
            <a:r>
              <a:rPr lang="ko-KR" altLang="en-US" dirty="0"/>
              <a:t>칸트의 윤리</a:t>
            </a:r>
          </a:p>
          <a:p>
            <a:r>
              <a:rPr lang="en-US" altLang="ko-KR" dirty="0"/>
              <a:t>G.	</a:t>
            </a:r>
            <a:r>
              <a:rPr lang="ko-KR" altLang="en-US" dirty="0"/>
              <a:t>상황윤리</a:t>
            </a:r>
          </a:p>
          <a:p>
            <a:r>
              <a:rPr lang="en-US" altLang="ko-KR" dirty="0"/>
              <a:t>H</a:t>
            </a:r>
            <a:r>
              <a:rPr lang="en-US" altLang="ko-KR" dirty="0" smtClean="0"/>
              <a:t>.</a:t>
            </a:r>
            <a:r>
              <a:rPr lang="ko-KR" altLang="en-US" dirty="0" smtClean="0"/>
              <a:t>책임윤리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4062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A.	</a:t>
            </a:r>
            <a:r>
              <a:rPr lang="ko-KR" altLang="en-US" dirty="0"/>
              <a:t>고대 그리스 윤리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ko-KR" dirty="0" smtClean="0"/>
              <a:t>1. </a:t>
            </a:r>
            <a:r>
              <a:rPr lang="ko-KR" altLang="en-US" dirty="0"/>
              <a:t>“아가토스 </a:t>
            </a:r>
            <a:r>
              <a:rPr lang="en-US" altLang="ko-KR" dirty="0" err="1" smtClean="0"/>
              <a:t>Agathos</a:t>
            </a:r>
            <a:r>
              <a:rPr lang="en-US" altLang="ko-KR" dirty="0" smtClean="0"/>
              <a:t>. 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아가토스는 </a:t>
            </a:r>
            <a:r>
              <a:rPr lang="ko-KR" altLang="en-US" dirty="0"/>
              <a:t>“</a:t>
            </a:r>
            <a:r>
              <a:rPr lang="en-US" altLang="ko-KR" dirty="0"/>
              <a:t>good”</a:t>
            </a:r>
            <a:r>
              <a:rPr lang="ko-KR" altLang="en-US" dirty="0"/>
              <a:t>의 </a:t>
            </a:r>
            <a:r>
              <a:rPr lang="ko-KR" altLang="en-US" dirty="0" smtClean="0"/>
              <a:t>고전어</a:t>
            </a:r>
            <a:r>
              <a:rPr lang="en-US" altLang="ko-KR" dirty="0" smtClean="0"/>
              <a:t>. 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아가토스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/>
              <a:t>전쟁 때나 평화 때에 용감하고 재치가 있으며</a:t>
            </a:r>
            <a:r>
              <a:rPr lang="en-US" altLang="ko-KR" dirty="0"/>
              <a:t>, </a:t>
            </a:r>
            <a:r>
              <a:rPr lang="ko-KR" altLang="en-US" dirty="0"/>
              <a:t>성공적일 뿐만 아니라 부를 소유한 사람을 </a:t>
            </a:r>
            <a:r>
              <a:rPr lang="ko-KR" altLang="en-US" dirty="0" smtClean="0"/>
              <a:t>의미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2. </a:t>
            </a:r>
            <a:r>
              <a:rPr lang="ko-KR" altLang="en-US" dirty="0"/>
              <a:t>그리스의 고대 윤리사상의 특징 </a:t>
            </a:r>
            <a:r>
              <a:rPr lang="en-US" altLang="ko-KR" dirty="0"/>
              <a:t>: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정서적이라기보다는 지적이었고</a:t>
            </a:r>
            <a:r>
              <a:rPr lang="en-US" altLang="ko-KR" dirty="0"/>
              <a:t>, </a:t>
            </a:r>
            <a:r>
              <a:rPr lang="ko-KR" altLang="en-US" dirty="0"/>
              <a:t>종교적이라기 보다는 철학적이었으며</a:t>
            </a:r>
            <a:r>
              <a:rPr lang="en-US" altLang="ko-KR" dirty="0"/>
              <a:t>, </a:t>
            </a:r>
            <a:r>
              <a:rPr lang="ko-KR" altLang="en-US" dirty="0"/>
              <a:t>극단적이라기 보다는 온건한 </a:t>
            </a:r>
            <a:r>
              <a:rPr lang="ko-KR" altLang="en-US" dirty="0" smtClean="0"/>
              <a:t>윤리사상</a:t>
            </a:r>
            <a:endParaRPr lang="en-US" altLang="ko-KR" dirty="0"/>
          </a:p>
          <a:p>
            <a:pPr>
              <a:lnSpc>
                <a:spcPct val="160000"/>
              </a:lnSpc>
            </a:pPr>
            <a:r>
              <a:rPr lang="ko-KR" altLang="en-US" dirty="0"/>
              <a:t>고대 그리스 윤리철학자들이 중요시한 </a:t>
            </a:r>
            <a:r>
              <a:rPr lang="ko-KR" altLang="en-US" dirty="0" smtClean="0"/>
              <a:t>질문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/>
              <a:t>“어떻게 하여야 좋은 삶</a:t>
            </a:r>
            <a:r>
              <a:rPr lang="en-US" altLang="ko-KR" dirty="0"/>
              <a:t>-</a:t>
            </a:r>
            <a:r>
              <a:rPr lang="ko-KR" altLang="en-US" dirty="0"/>
              <a:t>선한 삶을 영위할 수 있느냐</a:t>
            </a:r>
            <a:r>
              <a:rPr lang="en-US" altLang="ko-KR" dirty="0"/>
              <a:t>? 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초월자의 </a:t>
            </a:r>
            <a:r>
              <a:rPr lang="ko-KR" altLang="en-US" dirty="0"/>
              <a:t>계시나 섭리보다는 인간의 이성을 강조한 이들의 윤리 사상은 이기주의적 윤리접근 방법이었다고 </a:t>
            </a:r>
            <a:r>
              <a:rPr lang="ko-KR" altLang="en-US" dirty="0" smtClean="0"/>
              <a:t>볼 수 있음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475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윤리란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514401"/>
              </p:ext>
            </p:extLst>
          </p:nvPr>
        </p:nvGraphicFramePr>
        <p:xfrm>
          <a:off x="251520" y="1268760"/>
          <a:ext cx="837361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43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B. </a:t>
            </a:r>
            <a:r>
              <a:rPr lang="ko-KR" altLang="en-US" dirty="0"/>
              <a:t>고대 그리스 궤변학자 </a:t>
            </a:r>
            <a:r>
              <a:rPr lang="en-US" altLang="ko-KR" dirty="0" smtClean="0"/>
              <a:t>Sophist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/>
              <a:t>Sophist : </a:t>
            </a:r>
            <a:r>
              <a:rPr lang="ko-KR" altLang="en-US" dirty="0"/>
              <a:t>법률에 복종해야 된다는 도덕의 법적 개념을 강조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사회나 국가에서 사람으로서 그 기능을 잘 발휘하는 것이 성공적인 시민이라는 의미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시민으로서 갖추어야 할 덕목으로는 정의</a:t>
            </a:r>
            <a:r>
              <a:rPr lang="en-US" altLang="ko-KR" dirty="0"/>
              <a:t>, </a:t>
            </a:r>
            <a:r>
              <a:rPr lang="ko-KR" altLang="en-US" dirty="0"/>
              <a:t>경건 그리고 절제를 강조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Sophist : </a:t>
            </a:r>
            <a:r>
              <a:rPr lang="ko-KR" altLang="en-US" dirty="0"/>
              <a:t>어떻게 하여야 좋은 삶</a:t>
            </a:r>
            <a:r>
              <a:rPr lang="en-US" altLang="ko-KR" dirty="0"/>
              <a:t>, </a:t>
            </a:r>
            <a:r>
              <a:rPr lang="ko-KR" altLang="en-US" dirty="0"/>
              <a:t>선한 삶을 살 수 </a:t>
            </a:r>
            <a:r>
              <a:rPr lang="ko-KR" altLang="en-US" dirty="0" err="1"/>
              <a:t>있는냐</a:t>
            </a:r>
            <a:r>
              <a:rPr lang="en-US" altLang="ko-KR" dirty="0"/>
              <a:t>? </a:t>
            </a:r>
            <a:r>
              <a:rPr lang="ko-KR" altLang="en-US" dirty="0"/>
              <a:t>의 질문이 중요한 것이 아니라 “선한 삶을 살기 위해서는 성공적이어야 한다</a:t>
            </a:r>
            <a:r>
              <a:rPr lang="en-US" altLang="ko-KR" dirty="0"/>
              <a:t>.” </a:t>
            </a:r>
            <a:r>
              <a:rPr lang="ko-KR" altLang="en-US" dirty="0"/>
              <a:t>라고 주장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궤변학파의 윤리이론 </a:t>
            </a:r>
            <a:r>
              <a:rPr lang="en-US" altLang="ko-KR" dirty="0"/>
              <a:t>:  </a:t>
            </a:r>
            <a:r>
              <a:rPr lang="ko-KR" altLang="en-US" dirty="0"/>
              <a:t>도덕적 상대주의 </a:t>
            </a:r>
            <a:r>
              <a:rPr lang="en-US" altLang="ko-KR" dirty="0"/>
              <a:t>– </a:t>
            </a:r>
            <a:r>
              <a:rPr lang="ko-KR" altLang="en-US" dirty="0"/>
              <a:t>정의가 무엇이냐 라는 일반적인 질문보다는 “</a:t>
            </a:r>
            <a:r>
              <a:rPr lang="ko-KR" altLang="en-US" dirty="0" err="1"/>
              <a:t>에던에서의</a:t>
            </a:r>
            <a:r>
              <a:rPr lang="ko-KR" altLang="en-US" dirty="0"/>
              <a:t> 정의는 무엇인가</a:t>
            </a:r>
            <a:r>
              <a:rPr lang="en-US" altLang="ko-KR" dirty="0"/>
              <a:t>? </a:t>
            </a:r>
            <a:r>
              <a:rPr lang="ko-KR" altLang="en-US" dirty="0"/>
              <a:t>서울에서의 정의는 무엇인가</a:t>
            </a:r>
            <a:r>
              <a:rPr lang="en-US" altLang="ko-KR" dirty="0"/>
              <a:t>?</a:t>
            </a:r>
            <a:r>
              <a:rPr lang="ko-KR" altLang="en-US" dirty="0"/>
              <a:t>라고 질문하는 것이 옳다고 인정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도덕적 문제들을 다루며 이론을 전개함에 종교나 신비 혹은 신화에 의존하지 않고 자연인으로서의 이성과 합리성에 호소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769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소크라테스</a:t>
            </a:r>
            <a:r>
              <a:rPr lang="en-US" altLang="ko-KR" dirty="0"/>
              <a:t>, </a:t>
            </a:r>
            <a:r>
              <a:rPr lang="ko-KR" altLang="en-US" dirty="0"/>
              <a:t>플라톤</a:t>
            </a:r>
            <a:r>
              <a:rPr lang="en-US" altLang="ko-KR" dirty="0"/>
              <a:t>, </a:t>
            </a:r>
            <a:r>
              <a:rPr lang="ko-KR" altLang="en-US" dirty="0" smtClean="0"/>
              <a:t>아리스토텔레스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좋은 삶은 무엇인가</a:t>
            </a:r>
            <a:r>
              <a:rPr lang="en-US" altLang="ko-KR" dirty="0"/>
              <a:t>? </a:t>
            </a:r>
            <a:r>
              <a:rPr lang="ko-KR" altLang="en-US" dirty="0"/>
              <a:t>어떻게 그것을 얻는가</a:t>
            </a:r>
            <a:r>
              <a:rPr lang="en-US" altLang="ko-KR" dirty="0"/>
              <a:t>?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“</a:t>
            </a:r>
            <a:r>
              <a:rPr lang="ko-KR" altLang="en-US" dirty="0"/>
              <a:t>만약에 성공이라는 것이 좋은 삶</a:t>
            </a:r>
            <a:r>
              <a:rPr lang="en-US" altLang="ko-KR" dirty="0"/>
              <a:t>, </a:t>
            </a:r>
            <a:r>
              <a:rPr lang="ko-KR" altLang="en-US" dirty="0"/>
              <a:t>선한 삶이라면</a:t>
            </a:r>
            <a:r>
              <a:rPr lang="en-US" altLang="ko-KR" dirty="0"/>
              <a:t>, </a:t>
            </a:r>
            <a:r>
              <a:rPr lang="ko-KR" altLang="en-US" dirty="0"/>
              <a:t>왜 갑부들이 삶에 불만을 품고 더러는 자살을 하는 등 만족한 사람을 살지 못하는가</a:t>
            </a:r>
            <a:r>
              <a:rPr lang="en-US" altLang="ko-KR" dirty="0"/>
              <a:t>?</a:t>
            </a:r>
            <a:r>
              <a:rPr lang="ko-KR" altLang="en-US" dirty="0"/>
              <a:t>는 질문으로 유도하는 철학적 윤리학의 시조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소크라테스가 말하는 행복이란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인간의 이성적인 행위와 갈망은 행복 그 자체라고 주장</a:t>
            </a:r>
            <a:r>
              <a:rPr lang="en-US" altLang="ko-KR" dirty="0"/>
              <a:t>. </a:t>
            </a:r>
            <a:r>
              <a:rPr lang="ko-KR" altLang="en-US" dirty="0"/>
              <a:t>행복함이 인간의 궁극적인 목표라고 결론지음</a:t>
            </a:r>
            <a:r>
              <a:rPr lang="en-US" altLang="ko-KR" dirty="0"/>
              <a:t>. </a:t>
            </a:r>
            <a:r>
              <a:rPr lang="ko-KR" altLang="en-US" dirty="0"/>
              <a:t>만일 우리가 갖는 갈망을 만족시키면 우리는 행복을 성취하는 것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인간은 자신의 지식에 맞게 행동한다</a:t>
            </a:r>
            <a:r>
              <a:rPr lang="en-US" altLang="ko-KR" dirty="0"/>
              <a:t>. / </a:t>
            </a:r>
            <a:r>
              <a:rPr lang="ko-KR" altLang="en-US" dirty="0"/>
              <a:t>악한 행동은 인간의 무지에서 나오는 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소크라테스의 세가지 도덕적 원칙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1.	</a:t>
            </a:r>
            <a:r>
              <a:rPr lang="ko-KR" altLang="en-US" dirty="0"/>
              <a:t>우리는 결코 다른 사람에게 해를 주어서는 </a:t>
            </a:r>
            <a:r>
              <a:rPr lang="ko-KR" altLang="en-US" dirty="0" err="1"/>
              <a:t>안된다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2.	</a:t>
            </a:r>
            <a:r>
              <a:rPr lang="ko-KR" altLang="en-US" dirty="0"/>
              <a:t>우리는 약속이나 법을 지켜야 한다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3.	</a:t>
            </a:r>
            <a:r>
              <a:rPr lang="ko-KR" altLang="en-US" dirty="0"/>
              <a:t>우리는 우리의 부모나 스승에게 복종하거나 존경해야 한다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00696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소크라테스</a:t>
            </a:r>
            <a:r>
              <a:rPr lang="en-US" altLang="ko-KR" dirty="0"/>
              <a:t>, </a:t>
            </a:r>
            <a:r>
              <a:rPr lang="ko-KR" altLang="en-US" dirty="0"/>
              <a:t>플라톤</a:t>
            </a:r>
            <a:r>
              <a:rPr lang="en-US" altLang="ko-KR" dirty="0"/>
              <a:t>, </a:t>
            </a:r>
            <a:r>
              <a:rPr lang="ko-KR" altLang="en-US" dirty="0"/>
              <a:t>아리스토텔레스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플라톤의 윤리이론 </a:t>
            </a:r>
            <a:r>
              <a:rPr lang="en-US" altLang="ko-KR" dirty="0"/>
              <a:t>: </a:t>
            </a:r>
            <a:r>
              <a:rPr lang="ko-KR" altLang="en-US" dirty="0"/>
              <a:t>모든 사람들이 행복을 갈망한다는 전제로 출발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플라톤의 윤리이론에 따르면 모든 인간이 행복하지 못한 이유는 무지에서 비롯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행복은 건전한 정신과 영의 결과로서 도덕적 덕이 건전한 정신과 영을 만들기 때문에 모든 사람들이 높은 덕을 쌓도록 갈망해야 한다고 주장</a:t>
            </a:r>
            <a:r>
              <a:rPr lang="en-US" altLang="ko-KR" dirty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err="1"/>
              <a:t>아리스토</a:t>
            </a:r>
            <a:r>
              <a:rPr lang="ko-KR" altLang="en-US" dirty="0"/>
              <a:t> </a:t>
            </a:r>
            <a:r>
              <a:rPr lang="ko-KR" altLang="en-US" dirty="0" err="1"/>
              <a:t>텔레스</a:t>
            </a:r>
            <a:r>
              <a:rPr lang="ko-KR" altLang="en-US" dirty="0"/>
              <a:t>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지식이 인간의 적절한 행위를 가능하게 하며</a:t>
            </a:r>
            <a:r>
              <a:rPr lang="en-US" altLang="ko-KR" dirty="0"/>
              <a:t>, </a:t>
            </a:r>
            <a:r>
              <a:rPr lang="ko-KR" altLang="en-US" dirty="0"/>
              <a:t>지식이 인간을 행복하게 살도록 조종한다는 이론을 주장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아리스토텔레스의 윤리관에서 인간의 목적 </a:t>
            </a:r>
            <a:r>
              <a:rPr lang="en-US" altLang="ko-KR" dirty="0"/>
              <a:t>:  </a:t>
            </a:r>
            <a:r>
              <a:rPr lang="ko-KR" altLang="en-US" dirty="0"/>
              <a:t>행복</a:t>
            </a:r>
            <a:r>
              <a:rPr lang="en-US" altLang="ko-KR" dirty="0"/>
              <a:t>, </a:t>
            </a:r>
            <a:r>
              <a:rPr lang="ko-KR" altLang="en-US" dirty="0"/>
              <a:t>자아실현이 최고의 선으로 간주된다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행복한 삶이 곧 선한 삶인데 선한 삶이란 행동하는 삶이며 그것은 선한 원칙들에 의해서 주관되는 삶의 원동력이라고 주장</a:t>
            </a:r>
            <a:r>
              <a:rPr lang="en-US" altLang="ko-KR" dirty="0"/>
              <a:t>. – </a:t>
            </a:r>
            <a:r>
              <a:rPr lang="ko-KR" altLang="en-US" dirty="0"/>
              <a:t>중용의 원리 “인색함과 낭비의 중용은 너그러움”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0845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D.	</a:t>
            </a:r>
            <a:r>
              <a:rPr lang="ko-KR" altLang="en-US" dirty="0"/>
              <a:t>공리주의와 직관주의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37160" indent="0">
              <a:lnSpc>
                <a:spcPct val="170000"/>
              </a:lnSpc>
              <a:buNone/>
            </a:pPr>
            <a:r>
              <a:rPr lang="ko-KR" altLang="en-US" dirty="0"/>
              <a:t>공리주의  </a:t>
            </a:r>
            <a:r>
              <a:rPr lang="en-US" altLang="ko-KR" dirty="0"/>
              <a:t>:  </a:t>
            </a:r>
            <a:r>
              <a:rPr lang="ko-KR" altLang="en-US" dirty="0"/>
              <a:t>무엇이든지 결과적으로 갈망함이나 행복을 가져오면 그것이 유용한 것이므로 그러한 행위는 도덕적으로 옳은 것이라고 주장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marL="137160" indent="0">
              <a:lnSpc>
                <a:spcPct val="170000"/>
              </a:lnSpc>
              <a:buNone/>
            </a:pPr>
            <a:endParaRPr lang="en-US" altLang="ko-KR" dirty="0" smtClean="0"/>
          </a:p>
          <a:p>
            <a:pPr marL="137160" indent="0">
              <a:lnSpc>
                <a:spcPct val="170000"/>
              </a:lnSpc>
              <a:buNone/>
            </a:pPr>
            <a:r>
              <a:rPr lang="ko-KR" altLang="en-US" dirty="0" smtClean="0"/>
              <a:t>예</a:t>
            </a:r>
            <a:r>
              <a:rPr lang="en-US" altLang="ko-KR" dirty="0"/>
              <a:t>) </a:t>
            </a:r>
            <a:r>
              <a:rPr lang="ko-KR" altLang="en-US" dirty="0"/>
              <a:t>만일 선한 목적을 이루는데 유익하고 효율적이라면 그 행동은 윤리적으로 옳다는 것</a:t>
            </a:r>
            <a:r>
              <a:rPr lang="en-US" altLang="ko-KR" dirty="0" smtClean="0"/>
              <a:t>.</a:t>
            </a:r>
          </a:p>
          <a:p>
            <a:pPr marL="137160" indent="0">
              <a:lnSpc>
                <a:spcPct val="170000"/>
              </a:lnSpc>
              <a:buNone/>
            </a:pPr>
            <a:endParaRPr lang="en-US" altLang="ko-KR" dirty="0"/>
          </a:p>
          <a:p>
            <a:pPr marL="137160" indent="0">
              <a:lnSpc>
                <a:spcPct val="170000"/>
              </a:lnSpc>
              <a:buNone/>
            </a:pPr>
            <a:r>
              <a:rPr lang="ko-KR" altLang="en-US" dirty="0"/>
              <a:t>문제점 </a:t>
            </a:r>
            <a:r>
              <a:rPr lang="en-US" altLang="ko-KR" dirty="0"/>
              <a:t>: </a:t>
            </a:r>
            <a:r>
              <a:rPr lang="ko-KR" altLang="en-US" dirty="0"/>
              <a:t>행복이 최선의 목표이기 때문에 최대다수 최대행복을 위해서는 어떤 수단이나 방법도 도덕적으로 옳다는 것으로 귀결됨</a:t>
            </a:r>
            <a:r>
              <a:rPr lang="en-US" altLang="ko-KR" dirty="0"/>
              <a:t>. </a:t>
            </a:r>
            <a:r>
              <a:rPr lang="ko-KR" altLang="en-US" dirty="0" err="1"/>
              <a:t>행복이외의</a:t>
            </a:r>
            <a:r>
              <a:rPr lang="ko-KR" altLang="en-US" dirty="0"/>
              <a:t> 다른 것들</a:t>
            </a:r>
            <a:r>
              <a:rPr lang="en-US" altLang="ko-KR" dirty="0"/>
              <a:t>(</a:t>
            </a:r>
            <a:r>
              <a:rPr lang="ko-KR" altLang="en-US" dirty="0"/>
              <a:t>지식</a:t>
            </a:r>
            <a:r>
              <a:rPr lang="en-US" altLang="ko-KR" dirty="0"/>
              <a:t>, </a:t>
            </a:r>
            <a:r>
              <a:rPr lang="ko-KR" altLang="en-US" dirty="0"/>
              <a:t>사랑</a:t>
            </a:r>
            <a:r>
              <a:rPr lang="en-US" altLang="ko-KR" dirty="0"/>
              <a:t>, </a:t>
            </a:r>
            <a:r>
              <a:rPr lang="ko-KR" altLang="en-US" dirty="0"/>
              <a:t>공평</a:t>
            </a:r>
            <a:r>
              <a:rPr lang="en-US" altLang="ko-KR" dirty="0"/>
              <a:t>, </a:t>
            </a:r>
            <a:r>
              <a:rPr lang="ko-KR" altLang="en-US" dirty="0"/>
              <a:t>미</a:t>
            </a:r>
            <a:r>
              <a:rPr lang="en-US" altLang="ko-KR" dirty="0"/>
              <a:t>)</a:t>
            </a:r>
            <a:r>
              <a:rPr lang="ko-KR" altLang="en-US" dirty="0"/>
              <a:t>등은 단지 행복을 위한 수단으로만 간주될 수 있다</a:t>
            </a:r>
            <a:r>
              <a:rPr lang="en-US" altLang="ko-KR" dirty="0"/>
              <a:t>. </a:t>
            </a:r>
          </a:p>
          <a:p>
            <a:pPr marL="137160" indent="0">
              <a:lnSpc>
                <a:spcPct val="170000"/>
              </a:lnSpc>
              <a:buNone/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8454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공리주의와 직관주의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/>
              <a:t>직관주의 이론 </a:t>
            </a:r>
            <a:r>
              <a:rPr lang="en-US" altLang="ko-KR" dirty="0"/>
              <a:t>: </a:t>
            </a:r>
            <a:r>
              <a:rPr lang="ko-KR" altLang="en-US" dirty="0"/>
              <a:t>인간에게 “도덕적 직관”이 있으며</a:t>
            </a:r>
            <a:r>
              <a:rPr lang="en-US" altLang="ko-KR" dirty="0"/>
              <a:t>, </a:t>
            </a:r>
            <a:r>
              <a:rPr lang="ko-KR" altLang="en-US" dirty="0"/>
              <a:t>외계의 사물은 즉각적으로 인식된다는 </a:t>
            </a:r>
            <a:r>
              <a:rPr lang="ko-KR" altLang="en-US" dirty="0" smtClean="0"/>
              <a:t>이론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/>
              <a:t>직관주의 윤리학자 </a:t>
            </a:r>
            <a:r>
              <a:rPr lang="ko-KR" altLang="en-US" dirty="0" err="1"/>
              <a:t>로스</a:t>
            </a:r>
            <a:r>
              <a:rPr lang="ko-KR" altLang="en-US" dirty="0"/>
              <a:t> </a:t>
            </a:r>
            <a:r>
              <a:rPr lang="en-US" altLang="ko-KR" dirty="0"/>
              <a:t>: Prima facie duty(</a:t>
            </a:r>
            <a:r>
              <a:rPr lang="ko-KR" altLang="en-US" dirty="0"/>
              <a:t>처음 </a:t>
            </a:r>
            <a:r>
              <a:rPr lang="ko-KR" altLang="en-US" dirty="0" err="1"/>
              <a:t>처다보았을</a:t>
            </a:r>
            <a:r>
              <a:rPr lang="ko-KR" altLang="en-US" dirty="0"/>
              <a:t> 때</a:t>
            </a:r>
            <a:r>
              <a:rPr lang="en-US" altLang="ko-KR" dirty="0"/>
              <a:t>) </a:t>
            </a:r>
            <a:r>
              <a:rPr lang="ko-KR" altLang="en-US" dirty="0"/>
              <a:t>이론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어떤 사건이나 상태를 처음 볼 때</a:t>
            </a:r>
            <a:r>
              <a:rPr lang="en-US" altLang="ko-KR" dirty="0"/>
              <a:t>, </a:t>
            </a:r>
            <a:r>
              <a:rPr lang="ko-KR" altLang="en-US" dirty="0"/>
              <a:t>사람들은 마음에 갈등을 갖게 되는 데</a:t>
            </a:r>
            <a:r>
              <a:rPr lang="en-US" altLang="ko-KR" dirty="0"/>
              <a:t>, </a:t>
            </a:r>
            <a:r>
              <a:rPr lang="ko-KR" altLang="en-US" dirty="0"/>
              <a:t>이 이론은 우리가 어떤 사건에 직면하여 몇 가지 우선권의 부딪혔을 때 우선적으로 가장 주용한 것을 선택하여 행동으로 옮기는 것을 요구하는 이론이다</a:t>
            </a:r>
            <a:r>
              <a:rPr lang="en-US" altLang="ko-KR" dirty="0"/>
              <a:t>. – </a:t>
            </a:r>
            <a:r>
              <a:rPr lang="ko-KR" altLang="en-US" dirty="0"/>
              <a:t>무해의 </a:t>
            </a:r>
            <a:r>
              <a:rPr lang="ko-KR" altLang="en-US" dirty="0" smtClean="0"/>
              <a:t>도리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/>
              <a:t>결론 </a:t>
            </a:r>
            <a:r>
              <a:rPr lang="en-US" altLang="ko-KR" dirty="0"/>
              <a:t>:  </a:t>
            </a:r>
            <a:r>
              <a:rPr lang="ko-KR" altLang="en-US" dirty="0" err="1"/>
              <a:t>로스의</a:t>
            </a:r>
            <a:r>
              <a:rPr lang="ko-KR" altLang="en-US" dirty="0"/>
              <a:t> 이론은 어떤 사람에게 선을 베풀기 위해서 또 다른 사람에게 해를 끼치는 것은 옳지 않기 때문에</a:t>
            </a:r>
            <a:r>
              <a:rPr lang="en-US" altLang="ko-KR" dirty="0"/>
              <a:t>, </a:t>
            </a:r>
            <a:r>
              <a:rPr lang="ko-KR" altLang="en-US" dirty="0"/>
              <a:t>선을 베푸는 것 보다는 해로움을 피하는 것이 더 중요하다는 이론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 Prima facie duty</a:t>
            </a:r>
            <a:r>
              <a:rPr lang="ko-KR" altLang="en-US" dirty="0"/>
              <a:t>의 문제점 </a:t>
            </a:r>
            <a:r>
              <a:rPr lang="en-US" altLang="ko-KR" dirty="0"/>
              <a:t>: 1. </a:t>
            </a:r>
            <a:r>
              <a:rPr lang="ko-KR" altLang="en-US" dirty="0"/>
              <a:t>어느 원리가 이 논리에 적용될 수 있는가</a:t>
            </a:r>
            <a:r>
              <a:rPr lang="en-US" altLang="ko-KR" dirty="0"/>
              <a:t>? </a:t>
            </a:r>
            <a:r>
              <a:rPr lang="ko-KR" altLang="en-US" dirty="0"/>
              <a:t>어던 근거로 가장 중요하다고 생각되는 선택의 우선 순위를 결정할 것인가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3678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E.	</a:t>
            </a:r>
            <a:r>
              <a:rPr lang="ko-KR" altLang="en-US" dirty="0"/>
              <a:t>칸트의 윤리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smtClean="0"/>
              <a:t>의무의 </a:t>
            </a:r>
            <a:r>
              <a:rPr lang="ko-KR" altLang="en-US" dirty="0"/>
              <a:t>윤리</a:t>
            </a:r>
            <a:r>
              <a:rPr lang="en-US" altLang="ko-KR" dirty="0"/>
              <a:t>-“</a:t>
            </a:r>
            <a:r>
              <a:rPr lang="ko-KR" altLang="en-US" dirty="0"/>
              <a:t>인간의 행동 그 자체보다는 의도를 더 중시하는 윤리</a:t>
            </a:r>
            <a:r>
              <a:rPr lang="ko-KR" altLang="en-US" dirty="0" smtClean="0"/>
              <a:t>”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/>
              <a:t>인간에게 이성의 관심사 세가지 </a:t>
            </a:r>
            <a:r>
              <a:rPr lang="en-US" altLang="ko-KR" dirty="0"/>
              <a:t>: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인식의 문제 </a:t>
            </a:r>
            <a:r>
              <a:rPr lang="en-US" altLang="ko-KR" dirty="0"/>
              <a:t>: </a:t>
            </a:r>
            <a:r>
              <a:rPr lang="ko-KR" altLang="en-US" dirty="0"/>
              <a:t>무엇을 알 수 있는가</a:t>
            </a:r>
            <a:r>
              <a:rPr lang="en-US" altLang="ko-KR" dirty="0"/>
              <a:t>? 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윤리의 문제 </a:t>
            </a:r>
            <a:r>
              <a:rPr lang="en-US" altLang="ko-KR" dirty="0"/>
              <a:t>: </a:t>
            </a:r>
            <a:r>
              <a:rPr lang="ko-KR" altLang="en-US" dirty="0"/>
              <a:t>무엇을 해야 하는가</a:t>
            </a:r>
            <a:r>
              <a:rPr lang="en-US" altLang="ko-KR" dirty="0"/>
              <a:t>?</a:t>
            </a:r>
          </a:p>
          <a:p>
            <a:pPr>
              <a:lnSpc>
                <a:spcPct val="170000"/>
              </a:lnSpc>
            </a:pPr>
            <a:r>
              <a:rPr lang="ko-KR" altLang="en-US" dirty="0"/>
              <a:t>종교적인 문제 </a:t>
            </a:r>
            <a:r>
              <a:rPr lang="en-US" altLang="ko-KR" dirty="0"/>
              <a:t>: </a:t>
            </a:r>
            <a:r>
              <a:rPr lang="ko-KR" altLang="en-US" dirty="0"/>
              <a:t>우리는 무엇을 바랄 것인가</a:t>
            </a:r>
            <a:r>
              <a:rPr lang="en-US" altLang="ko-KR" dirty="0" smtClean="0"/>
              <a:t>?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/>
              <a:t>칸트의 윤리의 핵심 </a:t>
            </a:r>
            <a:r>
              <a:rPr lang="en-US" altLang="ko-KR" dirty="0"/>
              <a:t>: </a:t>
            </a:r>
            <a:r>
              <a:rPr lang="ko-KR" altLang="en-US" dirty="0"/>
              <a:t>인간이 옳은 일을 결정해서 행동으로 옮기는 것이 자신에게나 남에게 이익이 되어서가 아니고 단순하게 “옳은 일”이기 때문이라고 주장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1.	</a:t>
            </a:r>
            <a:r>
              <a:rPr lang="ko-KR" altLang="en-US" dirty="0"/>
              <a:t>절대적 도덕 진리 </a:t>
            </a:r>
            <a:r>
              <a:rPr lang="en-US" altLang="ko-KR" dirty="0"/>
              <a:t>: </a:t>
            </a:r>
            <a:r>
              <a:rPr lang="ko-KR" altLang="en-US" dirty="0"/>
              <a:t>변함이 없고</a:t>
            </a:r>
            <a:r>
              <a:rPr lang="en-US" altLang="ko-KR" dirty="0"/>
              <a:t>, </a:t>
            </a:r>
            <a:r>
              <a:rPr lang="ko-KR" altLang="en-US" dirty="0"/>
              <a:t>필수적이며</a:t>
            </a:r>
            <a:r>
              <a:rPr lang="en-US" altLang="ko-KR" dirty="0"/>
              <a:t>, </a:t>
            </a:r>
            <a:r>
              <a:rPr lang="ko-KR" altLang="en-US" dirty="0"/>
              <a:t>우주적 보편적인 것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2.	</a:t>
            </a:r>
            <a:r>
              <a:rPr lang="ko-KR" altLang="en-US" dirty="0"/>
              <a:t>사람을 목적이 아닌 수단으로 보아서는 </a:t>
            </a:r>
            <a:r>
              <a:rPr lang="ko-KR" altLang="en-US" dirty="0" err="1"/>
              <a:t>안된다</a:t>
            </a:r>
            <a:r>
              <a:rPr lang="en-US" altLang="ko-KR" dirty="0"/>
              <a:t>. </a:t>
            </a:r>
          </a:p>
          <a:p>
            <a:pPr>
              <a:lnSpc>
                <a:spcPct val="170000"/>
              </a:lnSpc>
            </a:pPr>
            <a:r>
              <a:rPr lang="en-US" altLang="ko-KR" dirty="0"/>
              <a:t>3.	“</a:t>
            </a:r>
            <a:r>
              <a:rPr lang="ko-KR" altLang="en-US" dirty="0"/>
              <a:t>전환의 표준” </a:t>
            </a:r>
            <a:r>
              <a:rPr lang="en-US" altLang="ko-KR" dirty="0"/>
              <a:t>:  “</a:t>
            </a:r>
            <a:r>
              <a:rPr lang="ko-KR" altLang="en-US" dirty="0"/>
              <a:t>당신은 이와 같은 것이 당신에게 일어나기를 바라는가</a:t>
            </a:r>
            <a:r>
              <a:rPr lang="en-US" altLang="ko-KR" dirty="0"/>
              <a:t>?(</a:t>
            </a:r>
            <a:r>
              <a:rPr lang="ko-KR" altLang="en-US" dirty="0"/>
              <a:t>도움을 필요로 하는 사람의 입장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53987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F.	</a:t>
            </a:r>
            <a:r>
              <a:rPr lang="ko-KR" altLang="en-US" dirty="0"/>
              <a:t>상황윤리 </a:t>
            </a:r>
            <a:r>
              <a:rPr lang="en-US" altLang="ko-KR" dirty="0"/>
              <a:t>: </a:t>
            </a:r>
            <a:r>
              <a:rPr lang="ko-KR" altLang="en-US" dirty="0"/>
              <a:t>상황에 따라 자기 책임적으로 결단하는 일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ko-KR" altLang="en-US" dirty="0"/>
              <a:t>예수의 </a:t>
            </a:r>
            <a:r>
              <a:rPr lang="ko-KR" altLang="en-US" dirty="0" smtClean="0"/>
              <a:t>새 계명 </a:t>
            </a:r>
            <a:r>
              <a:rPr lang="ko-KR" altLang="en-US" dirty="0"/>
              <a:t>“이웃을 사랑하라”는 대 전제하에 전개된 윤리 운동 </a:t>
            </a:r>
            <a:r>
              <a:rPr lang="en-US" altLang="ko-KR" dirty="0"/>
              <a:t>: </a:t>
            </a:r>
            <a:r>
              <a:rPr lang="ko-KR" altLang="en-US" dirty="0"/>
              <a:t>인간이 결단하고 행동할 때 어떤 주어진 규칙이나 원칙에 얽매이지 않고</a:t>
            </a:r>
            <a:r>
              <a:rPr lang="en-US" altLang="ko-KR" dirty="0"/>
              <a:t>, “</a:t>
            </a:r>
            <a:r>
              <a:rPr lang="ko-KR" altLang="en-US" dirty="0" err="1"/>
              <a:t>아카페적인</a:t>
            </a:r>
            <a:r>
              <a:rPr lang="ko-KR" altLang="en-US" dirty="0"/>
              <a:t> 사랑”을 유일한 </a:t>
            </a:r>
            <a:r>
              <a:rPr lang="ko-KR" altLang="en-US" dirty="0" err="1"/>
              <a:t>규법으로</a:t>
            </a:r>
            <a:r>
              <a:rPr lang="ko-KR" altLang="en-US" dirty="0"/>
              <a:t> 사용</a:t>
            </a:r>
            <a:r>
              <a:rPr lang="en-US" altLang="ko-KR" dirty="0"/>
              <a:t>. </a:t>
            </a:r>
            <a:r>
              <a:rPr lang="ko-KR" altLang="en-US" dirty="0"/>
              <a:t>이 사랑은 항상 선한 것 이며</a:t>
            </a:r>
            <a:r>
              <a:rPr lang="en-US" altLang="ko-KR" dirty="0"/>
              <a:t>, </a:t>
            </a:r>
            <a:r>
              <a:rPr lang="ko-KR" altLang="en-US" dirty="0"/>
              <a:t>희생적이며</a:t>
            </a:r>
            <a:r>
              <a:rPr lang="en-US" altLang="ko-KR" dirty="0"/>
              <a:t>, </a:t>
            </a:r>
            <a:r>
              <a:rPr lang="ko-KR" altLang="en-US" dirty="0"/>
              <a:t>자기를 내어주는 사랑이다</a:t>
            </a:r>
            <a:r>
              <a:rPr lang="en-US" altLang="ko-KR" dirty="0"/>
              <a:t>. </a:t>
            </a:r>
          </a:p>
          <a:p>
            <a:pPr>
              <a:lnSpc>
                <a:spcPct val="160000"/>
              </a:lnSpc>
            </a:pPr>
            <a:r>
              <a:rPr lang="ko-KR" altLang="en-US" dirty="0"/>
              <a:t>상황윤리의 근본적인 성격은 행동을 결단하는데 개인적인 책임과 이 책임을 바탕으로 </a:t>
            </a:r>
            <a:r>
              <a:rPr lang="ko-KR" altLang="en-US" dirty="0" smtClean="0"/>
              <a:t>인간관계가 </a:t>
            </a:r>
            <a:r>
              <a:rPr lang="ko-KR" altLang="en-US" dirty="0"/>
              <a:t>강조되는 것 </a:t>
            </a:r>
            <a:r>
              <a:rPr lang="en-US" altLang="ko-KR" dirty="0"/>
              <a:t>:  </a:t>
            </a:r>
            <a:r>
              <a:rPr lang="ko-KR" altLang="en-US" dirty="0"/>
              <a:t>내가 “나” 되는 것은 “너”가 존재하기 때문이며</a:t>
            </a:r>
            <a:r>
              <a:rPr lang="en-US" altLang="ko-KR" dirty="0"/>
              <a:t>, “</a:t>
            </a:r>
            <a:r>
              <a:rPr lang="ko-KR" altLang="en-US" dirty="0"/>
              <a:t>너”가 되는 것은 “나”가 존재하기 때문이다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0619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G.	</a:t>
            </a:r>
            <a:r>
              <a:rPr lang="ko-KR" altLang="en-US" dirty="0"/>
              <a:t>책임윤리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책임윤리는 규범적인 것의 발견과정에서 규범적인 것에 의해 뒷받침되는 행위나 결단의 결과들도 함께 고려하고 그것에 대해 책임질 것 까지도 요구한다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책임윤리란</a:t>
            </a:r>
            <a:r>
              <a:rPr lang="en-US" altLang="ko-KR" dirty="0"/>
              <a:t>?  </a:t>
            </a:r>
            <a:r>
              <a:rPr lang="ko-KR" altLang="en-US" dirty="0"/>
              <a:t>어떤 행위의 예측 가능한 결과들에 대한 책임을 인지하고 수용하는 것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예를 들어 그리스도인은 정의를 행하며 그 결과는 하나님의 재량에 맡긴다</a:t>
            </a:r>
            <a:r>
              <a:rPr lang="en-US" altLang="ko-KR" dirty="0"/>
              <a:t>. </a:t>
            </a:r>
            <a:r>
              <a:rPr lang="ko-KR" altLang="en-US" dirty="0"/>
              <a:t>바른 </a:t>
            </a:r>
            <a:r>
              <a:rPr lang="ko-KR" altLang="en-US" dirty="0" err="1"/>
              <a:t>윤리론인가</a:t>
            </a:r>
            <a:r>
              <a:rPr lang="en-US" altLang="ko-KR" dirty="0"/>
              <a:t>?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052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신약 성서 안에 나타난 </a:t>
            </a:r>
            <a:r>
              <a:rPr lang="en-US" altLang="ko-KR" dirty="0" smtClean="0"/>
              <a:t>Ethos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ko-KR" dirty="0" smtClean="0"/>
              <a:t>1. </a:t>
            </a:r>
            <a:r>
              <a:rPr lang="ko-KR" altLang="en-US" dirty="0" err="1" smtClean="0"/>
              <a:t>누가복음</a:t>
            </a:r>
            <a:r>
              <a:rPr lang="ko-KR" altLang="en-US" dirty="0" smtClean="0"/>
              <a:t> </a:t>
            </a:r>
            <a:r>
              <a:rPr lang="en-US" altLang="ko-KR" dirty="0" smtClean="0"/>
              <a:t>22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39</a:t>
            </a:r>
            <a:r>
              <a:rPr lang="ko-KR" altLang="en-US" dirty="0" smtClean="0"/>
              <a:t>절 </a:t>
            </a:r>
            <a:r>
              <a:rPr lang="en-US" altLang="ko-KR" dirty="0" smtClean="0"/>
              <a:t>:  </a:t>
            </a:r>
            <a:r>
              <a:rPr lang="el-GR" altLang="ko-KR" dirty="0"/>
              <a:t>κατα </a:t>
            </a:r>
            <a:r>
              <a:rPr lang="el-GR" altLang="ko-KR"/>
              <a:t>το </a:t>
            </a:r>
            <a:r>
              <a:rPr lang="el-GR" altLang="ko-KR"/>
              <a:t>ηθοσ</a:t>
            </a:r>
            <a:r>
              <a:rPr lang="en-US" altLang="ko-KR" dirty="0" smtClean="0"/>
              <a:t> </a:t>
            </a:r>
            <a:r>
              <a:rPr lang="ko-KR" altLang="en-US" dirty="0" smtClean="0"/>
              <a:t>습관을 </a:t>
            </a:r>
            <a:r>
              <a:rPr lang="ko-KR" altLang="en-US" dirty="0" err="1" smtClean="0"/>
              <a:t>쫒아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2. </a:t>
            </a:r>
            <a:r>
              <a:rPr lang="ko-KR" altLang="en-US" dirty="0" smtClean="0"/>
              <a:t>사도행전 </a:t>
            </a:r>
            <a:r>
              <a:rPr lang="en-US" altLang="ko-KR" dirty="0" smtClean="0"/>
              <a:t>16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21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 </a:t>
            </a:r>
            <a:r>
              <a:rPr lang="el-GR" altLang="ko-KR" dirty="0" smtClean="0"/>
              <a:t>εθη</a:t>
            </a:r>
            <a:r>
              <a:rPr lang="en-US" altLang="ko-KR" dirty="0" smtClean="0"/>
              <a:t> </a:t>
            </a:r>
            <a:r>
              <a:rPr lang="ko-KR" altLang="en-US" dirty="0" smtClean="0"/>
              <a:t>풍속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3. </a:t>
            </a:r>
            <a:r>
              <a:rPr lang="ko-KR" altLang="en-US" dirty="0" smtClean="0"/>
              <a:t>사도행전 </a:t>
            </a:r>
            <a:r>
              <a:rPr lang="en-US" altLang="ko-KR" dirty="0" smtClean="0"/>
              <a:t>25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16</a:t>
            </a:r>
            <a:r>
              <a:rPr lang="ko-KR" altLang="en-US" dirty="0" smtClean="0"/>
              <a:t>절</a:t>
            </a:r>
            <a:r>
              <a:rPr lang="en-US" altLang="ko-KR" dirty="0" smtClean="0"/>
              <a:t>: </a:t>
            </a:r>
            <a:r>
              <a:rPr lang="el-GR" altLang="ko-KR" dirty="0"/>
              <a:t>εθοζ </a:t>
            </a:r>
            <a:r>
              <a:rPr lang="el-GR" altLang="ko-KR" dirty="0" smtClean="0"/>
              <a:t>ρωμαιοιζ</a:t>
            </a:r>
            <a:r>
              <a:rPr lang="en-US" altLang="ko-KR" dirty="0" smtClean="0"/>
              <a:t> </a:t>
            </a:r>
            <a:r>
              <a:rPr lang="ko-KR" altLang="en-US" dirty="0" smtClean="0"/>
              <a:t>로마의 법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en-US" altLang="ko-KR" dirty="0" smtClean="0"/>
              <a:t>4. </a:t>
            </a:r>
            <a:r>
              <a:rPr lang="ko-KR" altLang="en-US" dirty="0" err="1" smtClean="0"/>
              <a:t>고린도전서</a:t>
            </a:r>
            <a:r>
              <a:rPr lang="ko-KR" altLang="en-US" dirty="0" smtClean="0"/>
              <a:t>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33</a:t>
            </a:r>
            <a:r>
              <a:rPr lang="ko-KR" altLang="en-US" dirty="0" smtClean="0"/>
              <a:t>절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선한행실</a:t>
            </a:r>
            <a:endParaRPr lang="en-US" altLang="ko-KR" dirty="0"/>
          </a:p>
          <a:p>
            <a:pPr>
              <a:lnSpc>
                <a:spcPct val="160000"/>
              </a:lnSpc>
            </a:pP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ko-KR" altLang="en-US" dirty="0" smtClean="0"/>
              <a:t>관습 </a:t>
            </a:r>
            <a:r>
              <a:rPr lang="en-US" altLang="ko-KR" dirty="0" smtClean="0"/>
              <a:t>:  </a:t>
            </a:r>
            <a:r>
              <a:rPr lang="ko-KR" altLang="en-US" dirty="0" smtClean="0"/>
              <a:t>전통적이며 사회적으로 폭넓게 수용된 인간의 행동양식</a:t>
            </a:r>
            <a:r>
              <a:rPr lang="en-US" altLang="ko-KR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ko-KR" altLang="en-US" dirty="0" smtClean="0"/>
              <a:t>관습과 주거의 관계 </a:t>
            </a:r>
            <a:r>
              <a:rPr lang="en-US" altLang="ko-KR" dirty="0" smtClean="0"/>
              <a:t>: </a:t>
            </a:r>
            <a:r>
              <a:rPr lang="ko-KR" altLang="en-US" dirty="0" smtClean="0"/>
              <a:t>고대 희랍사회의 주거상태</a:t>
            </a:r>
            <a:endParaRPr lang="en-US" altLang="ko-KR" dirty="0" smtClean="0"/>
          </a:p>
          <a:p>
            <a:pPr>
              <a:lnSpc>
                <a:spcPct val="160000"/>
              </a:lnSpc>
            </a:pPr>
            <a:r>
              <a:rPr lang="ko-KR" altLang="en-US" dirty="0" smtClean="0"/>
              <a:t>결론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에토스는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사회안의</a:t>
            </a:r>
            <a:r>
              <a:rPr lang="ko-KR" altLang="en-US" dirty="0" smtClean="0"/>
              <a:t> 인간 관계에서 수행되는 인간의 행동들과 이 행동들을 규제하는 규칙들이라는 의미의 지평을 가지기도 한다</a:t>
            </a:r>
            <a:r>
              <a:rPr lang="en-US" altLang="ko-KR" dirty="0" smtClean="0"/>
              <a:t>.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5213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ko-KR" altLang="en-US" dirty="0" smtClean="0"/>
              <a:t>윤리의 특징</a:t>
            </a:r>
            <a:r>
              <a:rPr lang="en-US" altLang="ko-KR" dirty="0" smtClean="0"/>
              <a:t>!!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18461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1. </a:t>
            </a:r>
            <a:r>
              <a:rPr lang="ko-KR" altLang="en-US" dirty="0"/>
              <a:t>윤리란 결단하여 행하는 </a:t>
            </a:r>
            <a:r>
              <a:rPr lang="ko-KR" altLang="en-US" dirty="0" smtClean="0"/>
              <a:t>것이다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2. </a:t>
            </a:r>
            <a:r>
              <a:rPr lang="ko-KR" altLang="en-US" dirty="0"/>
              <a:t>단순한 존재적인 결단과 행동이 아니라 당연한 결단과 행동인 것이다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3. </a:t>
            </a:r>
            <a:r>
              <a:rPr lang="ko-KR" altLang="en-US" dirty="0"/>
              <a:t>“인간 삶의 길”이라고 말할 수 있다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4. </a:t>
            </a:r>
            <a:r>
              <a:rPr lang="ko-KR" altLang="en-US" dirty="0"/>
              <a:t>윤리는 인간 삶의 동기와 의도</a:t>
            </a:r>
            <a:r>
              <a:rPr lang="en-US" altLang="ko-KR" dirty="0"/>
              <a:t>, </a:t>
            </a:r>
            <a:r>
              <a:rPr lang="ko-KR" altLang="en-US" dirty="0"/>
              <a:t>결단과 행동</a:t>
            </a:r>
            <a:r>
              <a:rPr lang="en-US" altLang="ko-KR" dirty="0"/>
              <a:t>, </a:t>
            </a:r>
            <a:r>
              <a:rPr lang="ko-KR" altLang="en-US" dirty="0"/>
              <a:t>목표 혹은 결과에 대한 것을 조직적으로 연구하는 학문이다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5. </a:t>
            </a:r>
            <a:r>
              <a:rPr lang="ko-KR" altLang="en-US" dirty="0" smtClean="0"/>
              <a:t>윤리란 선과 정의에 대한 물음이다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en-US" altLang="ko-KR" dirty="0" smtClean="0"/>
              <a:t>6. </a:t>
            </a:r>
            <a:r>
              <a:rPr lang="ko-KR" altLang="en-US" dirty="0" smtClean="0"/>
              <a:t>절대적인 것의 요구 앞에서 상대적인 것을 비판하는 일이요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절대적인 것을 올바르게 다루면서 상대적인 것의 권리를 확보하고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그러면서도 </a:t>
            </a:r>
            <a:r>
              <a:rPr lang="ko-KR" altLang="en-US" dirty="0" smtClean="0"/>
              <a:t>상대적인 것과 절대적인 </a:t>
            </a:r>
            <a:r>
              <a:rPr lang="ko-KR" altLang="en-US" dirty="0" smtClean="0"/>
              <a:t>것의 차이를 소홀히 다루거나 무시하지 않는 일이다</a:t>
            </a:r>
            <a:r>
              <a:rPr lang="en-US" altLang="ko-K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47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도덕과 윤리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도덕과 윤리는 동의어 인가</a:t>
            </a:r>
            <a:r>
              <a:rPr lang="en-US" altLang="ko-KR" dirty="0"/>
              <a:t>? </a:t>
            </a:r>
            <a:r>
              <a:rPr lang="ko-KR" altLang="en-US" dirty="0"/>
              <a:t>아니면 구분되어 사용되고 있는가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ko-KR" altLang="en-US" dirty="0" smtClean="0"/>
              <a:t>어원적 의미 </a:t>
            </a:r>
            <a:r>
              <a:rPr lang="en-US" altLang="ko-KR" dirty="0" smtClean="0"/>
              <a:t>: </a:t>
            </a:r>
          </a:p>
          <a:p>
            <a:r>
              <a:rPr lang="ko-KR" altLang="en-US" dirty="0"/>
              <a:t>윤리</a:t>
            </a:r>
            <a:r>
              <a:rPr lang="en-US" altLang="ko-KR" dirty="0"/>
              <a:t>(</a:t>
            </a:r>
            <a:r>
              <a:rPr lang="en-US" altLang="ko-KR" dirty="0" err="1"/>
              <a:t>Ethik</a:t>
            </a:r>
            <a:r>
              <a:rPr lang="en-US" altLang="ko-KR" dirty="0"/>
              <a:t>, Ethic)? </a:t>
            </a:r>
            <a:r>
              <a:rPr lang="ko-KR" altLang="en-US" dirty="0"/>
              <a:t>인간 사이의 인륜</a:t>
            </a:r>
            <a:r>
              <a:rPr lang="en-US" altLang="ko-KR" dirty="0"/>
              <a:t>, </a:t>
            </a:r>
            <a:r>
              <a:rPr lang="ko-KR" altLang="en-US" dirty="0"/>
              <a:t>또는 이치란 </a:t>
            </a:r>
            <a:r>
              <a:rPr lang="ko-KR" altLang="en-US" dirty="0" smtClean="0"/>
              <a:t>뜻</a:t>
            </a:r>
            <a:endParaRPr lang="ko-KR" altLang="en-US" dirty="0"/>
          </a:p>
          <a:p>
            <a:r>
              <a:rPr lang="ko-KR" altLang="en-US" dirty="0"/>
              <a:t>도덕</a:t>
            </a:r>
            <a:r>
              <a:rPr lang="en-US" altLang="ko-KR" dirty="0"/>
              <a:t>(Moral)</a:t>
            </a:r>
            <a:r>
              <a:rPr lang="ko-KR" altLang="en-US" dirty="0"/>
              <a:t>이란</a:t>
            </a:r>
            <a:r>
              <a:rPr lang="en-US" altLang="ko-KR" dirty="0"/>
              <a:t>, </a:t>
            </a:r>
            <a:r>
              <a:rPr lang="ko-KR" altLang="en-US" dirty="0"/>
              <a:t>인간이 마땅히 지켜야 할 덕행의 </a:t>
            </a:r>
            <a:r>
              <a:rPr lang="ko-KR" altLang="en-US" dirty="0" smtClean="0"/>
              <a:t>길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02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도덕과 윤리의 차이점</a:t>
            </a:r>
            <a:endParaRPr lang="ko-KR" altLang="en-US" dirty="0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도덕</a:t>
            </a:r>
            <a:endParaRPr lang="ko-KR" altLang="en-US" dirty="0"/>
          </a:p>
        </p:txBody>
      </p:sp>
      <p:sp>
        <p:nvSpPr>
          <p:cNvPr id="10" name="텍스트 개체 틀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ko-KR" altLang="en-US" dirty="0" smtClean="0"/>
              <a:t>윤리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/>
              <a:t>라틴어의 </a:t>
            </a:r>
            <a:r>
              <a:rPr lang="en-US" altLang="ko-KR" dirty="0" err="1"/>
              <a:t>mos</a:t>
            </a:r>
            <a:r>
              <a:rPr lang="ko-KR" altLang="en-US" dirty="0"/>
              <a:t>에서 </a:t>
            </a:r>
            <a:r>
              <a:rPr lang="en-US" altLang="ko-KR" dirty="0"/>
              <a:t>moral</a:t>
            </a:r>
          </a:p>
          <a:p>
            <a:r>
              <a:rPr lang="ko-KR" altLang="en-US" dirty="0"/>
              <a:t>인간의 실질적</a:t>
            </a:r>
            <a:r>
              <a:rPr lang="en-US" altLang="ko-KR" dirty="0"/>
              <a:t>, </a:t>
            </a:r>
            <a:r>
              <a:rPr lang="ko-KR" altLang="en-US" dirty="0"/>
              <a:t>구체적인 행동</a:t>
            </a:r>
          </a:p>
          <a:p>
            <a:r>
              <a:rPr lang="ko-KR" altLang="en-US" dirty="0"/>
              <a:t>실천적인 차원</a:t>
            </a:r>
          </a:p>
          <a:p>
            <a:r>
              <a:rPr lang="ko-KR" altLang="en-US" dirty="0"/>
              <a:t>개인적이고 주관적</a:t>
            </a:r>
          </a:p>
          <a:p>
            <a:r>
              <a:rPr lang="ko-KR" altLang="en-US" dirty="0"/>
              <a:t>체면과 양심과 깊은 관계</a:t>
            </a:r>
          </a:p>
          <a:p>
            <a:r>
              <a:rPr lang="ko-KR" altLang="en-US" dirty="0"/>
              <a:t>개인적이고 구체적인 정신</a:t>
            </a:r>
          </a:p>
          <a:p>
            <a:r>
              <a:rPr lang="ko-KR" altLang="en-US" dirty="0"/>
              <a:t>상대성의 성격</a:t>
            </a:r>
          </a:p>
          <a:p>
            <a:endParaRPr lang="ko-KR" altLang="en-US" dirty="0"/>
          </a:p>
        </p:txBody>
      </p:sp>
      <p:sp>
        <p:nvSpPr>
          <p:cNvPr id="11" name="내용 개체 틀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err="1"/>
              <a:t>헬라어의</a:t>
            </a:r>
            <a:r>
              <a:rPr lang="ko-KR" altLang="en-US" dirty="0"/>
              <a:t> </a:t>
            </a:r>
            <a:r>
              <a:rPr lang="en-US" altLang="ko-KR" dirty="0"/>
              <a:t>Ethos</a:t>
            </a:r>
            <a:r>
              <a:rPr lang="ko-KR" altLang="en-US" dirty="0"/>
              <a:t>에서 </a:t>
            </a:r>
            <a:r>
              <a:rPr lang="en-US" altLang="ko-KR" dirty="0" err="1"/>
              <a:t>Ethik</a:t>
            </a:r>
            <a:r>
              <a:rPr lang="en-US" altLang="ko-KR" dirty="0"/>
              <a:t>, Ethic</a:t>
            </a:r>
          </a:p>
          <a:p>
            <a:r>
              <a:rPr lang="ko-KR" altLang="en-US" dirty="0"/>
              <a:t>포괄적이고 추상적인 원리</a:t>
            </a:r>
          </a:p>
          <a:p>
            <a:r>
              <a:rPr lang="ko-KR" altLang="en-US" dirty="0"/>
              <a:t>조직적이며 이론적인 차원</a:t>
            </a:r>
          </a:p>
          <a:p>
            <a:r>
              <a:rPr lang="ko-KR" altLang="en-US" dirty="0"/>
              <a:t>사회적</a:t>
            </a:r>
            <a:r>
              <a:rPr lang="en-US" altLang="ko-KR" dirty="0"/>
              <a:t>, </a:t>
            </a:r>
            <a:r>
              <a:rPr lang="ko-KR" altLang="en-US" dirty="0"/>
              <a:t>공동체적이고 객관적</a:t>
            </a:r>
          </a:p>
          <a:p>
            <a:r>
              <a:rPr lang="ko-KR" altLang="en-US" dirty="0"/>
              <a:t>공식적인 규범</a:t>
            </a:r>
            <a:r>
              <a:rPr lang="en-US" altLang="ko-KR" dirty="0"/>
              <a:t>, </a:t>
            </a:r>
            <a:r>
              <a:rPr lang="ko-KR" altLang="en-US" dirty="0"/>
              <a:t>주어진 규범</a:t>
            </a:r>
          </a:p>
          <a:p>
            <a:r>
              <a:rPr lang="ko-KR" altLang="en-US" dirty="0"/>
              <a:t>사회적인</a:t>
            </a:r>
            <a:r>
              <a:rPr lang="en-US" altLang="ko-KR" dirty="0"/>
              <a:t>, </a:t>
            </a:r>
            <a:r>
              <a:rPr lang="ko-KR" altLang="en-US" dirty="0"/>
              <a:t>객관화된 정신</a:t>
            </a:r>
          </a:p>
          <a:p>
            <a:r>
              <a:rPr lang="ko-KR" altLang="en-US" dirty="0"/>
              <a:t>절대성의 성격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2571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윤리의 진행 과정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4" y="1628800"/>
            <a:ext cx="8945116" cy="48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2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79686"/>
          </a:xfrm>
        </p:spPr>
        <p:txBody>
          <a:bodyPr/>
          <a:lstStyle/>
          <a:p>
            <a:r>
              <a:rPr lang="ko-KR" altLang="en-US" dirty="0" smtClean="0"/>
              <a:t>윤리적 질문</a:t>
            </a:r>
            <a:r>
              <a:rPr lang="en-US" altLang="ko-KR" dirty="0" smtClean="0"/>
              <a:t>!!</a:t>
            </a:r>
            <a:endParaRPr lang="ko-KR" altLang="en-US" dirty="0"/>
          </a:p>
        </p:txBody>
      </p:sp>
      <p:sp>
        <p:nvSpPr>
          <p:cNvPr id="7" name="텍스트 개체 틀 6"/>
          <p:cNvSpPr>
            <a:spLocks noGrp="1"/>
          </p:cNvSpPr>
          <p:nvPr>
            <p:ph type="body" sz="half" idx="3"/>
          </p:nvPr>
        </p:nvSpPr>
        <p:spPr>
          <a:xfrm>
            <a:off x="467545" y="1196752"/>
            <a:ext cx="8219256" cy="1089247"/>
          </a:xfrm>
        </p:spPr>
        <p:txBody>
          <a:bodyPr>
            <a:normAutofit fontScale="55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도덕</a:t>
            </a:r>
            <a:r>
              <a:rPr lang="en-US" altLang="ko-KR" dirty="0"/>
              <a:t>, </a:t>
            </a:r>
            <a:r>
              <a:rPr lang="ko-KR" altLang="en-US" dirty="0"/>
              <a:t>인륜</a:t>
            </a:r>
            <a:r>
              <a:rPr lang="en-US" altLang="ko-KR" dirty="0"/>
              <a:t>, </a:t>
            </a:r>
            <a:r>
              <a:rPr lang="ko-KR" altLang="en-US" dirty="0"/>
              <a:t>부르주아적 </a:t>
            </a:r>
            <a:r>
              <a:rPr lang="ko-KR" altLang="en-US" dirty="0" err="1"/>
              <a:t>준법성을</a:t>
            </a:r>
            <a:r>
              <a:rPr lang="ko-KR" altLang="en-US" dirty="0"/>
              <a:t> 넘어서는 “선”과 “정의”에 대한 물음</a:t>
            </a:r>
            <a:r>
              <a:rPr lang="en-US" altLang="ko-KR" dirty="0" smtClean="0"/>
              <a:t>!</a:t>
            </a:r>
          </a:p>
          <a:p>
            <a:endParaRPr lang="en-US" altLang="ko-KR" dirty="0"/>
          </a:p>
          <a:p>
            <a:r>
              <a:rPr lang="ko-KR" altLang="en-US" dirty="0"/>
              <a:t>윤리적 물음은 도덕</a:t>
            </a:r>
            <a:r>
              <a:rPr lang="en-US" altLang="ko-KR" dirty="0"/>
              <a:t>, </a:t>
            </a:r>
            <a:r>
              <a:rPr lang="ko-KR" altLang="en-US" dirty="0"/>
              <a:t>인륜</a:t>
            </a:r>
            <a:r>
              <a:rPr lang="en-US" altLang="ko-KR" dirty="0"/>
              <a:t>, </a:t>
            </a:r>
            <a:r>
              <a:rPr lang="ko-KR" altLang="en-US" dirty="0"/>
              <a:t>법을 통해 조문화된 조건적인 요구들과 달리 무조건적인 요구에 관한 물음이다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2"/>
          </p:nvPr>
        </p:nvSpPr>
        <p:spPr>
          <a:xfrm>
            <a:off x="457200" y="2204864"/>
            <a:ext cx="4040188" cy="4464496"/>
          </a:xfrm>
        </p:spPr>
        <p:txBody>
          <a:bodyPr>
            <a:normAutofit fontScale="55000" lnSpcReduction="20000"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Ethos</a:t>
            </a:r>
            <a:r>
              <a:rPr lang="ko-KR" altLang="en-US" dirty="0"/>
              <a:t>와 </a:t>
            </a:r>
            <a:r>
              <a:rPr lang="en-US" altLang="ko-KR" dirty="0"/>
              <a:t>Ethos</a:t>
            </a:r>
            <a:r>
              <a:rPr lang="ko-KR" altLang="en-US" dirty="0"/>
              <a:t>의 </a:t>
            </a:r>
            <a:r>
              <a:rPr lang="ko-KR" altLang="en-US" dirty="0" smtClean="0"/>
              <a:t>대립</a:t>
            </a:r>
            <a:endParaRPr lang="en-US" altLang="ko-KR" dirty="0" smtClean="0"/>
          </a:p>
          <a:p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/>
              <a:t>칸트 “ 사람들은 어떤 행위의 동기를 전혀 고려하지 않고 그 행위와 법률의 단순한 일치 혹은 불일치를 </a:t>
            </a:r>
            <a:r>
              <a:rPr lang="ko-KR" altLang="en-US" dirty="0" err="1"/>
              <a:t>법률성</a:t>
            </a:r>
            <a:r>
              <a:rPr lang="en-US" altLang="ko-KR" dirty="0"/>
              <a:t>(</a:t>
            </a:r>
            <a:r>
              <a:rPr lang="ko-KR" altLang="en-US" dirty="0"/>
              <a:t>합법성</a:t>
            </a:r>
            <a:r>
              <a:rPr lang="en-US" altLang="ko-KR" dirty="0"/>
              <a:t>)</a:t>
            </a:r>
            <a:r>
              <a:rPr lang="ko-KR" altLang="en-US" dirty="0"/>
              <a:t>이라 부르고</a:t>
            </a:r>
            <a:r>
              <a:rPr lang="en-US" altLang="ko-KR" dirty="0"/>
              <a:t>, </a:t>
            </a:r>
            <a:r>
              <a:rPr lang="ko-KR" altLang="en-US" dirty="0"/>
              <a:t>법에서 비롯된 의무의 이념이 동시에 행위의 동기가 되는 행위와 법률의 일치 혹은 불일치를 도덕성</a:t>
            </a:r>
            <a:r>
              <a:rPr lang="en-US" altLang="ko-KR" dirty="0"/>
              <a:t>(</a:t>
            </a:r>
            <a:r>
              <a:rPr lang="ko-KR" altLang="en-US" dirty="0" err="1"/>
              <a:t>인륜성</a:t>
            </a:r>
            <a:r>
              <a:rPr lang="en-US" altLang="ko-KR" dirty="0"/>
              <a:t>)</a:t>
            </a:r>
            <a:r>
              <a:rPr lang="ko-KR" altLang="en-US" dirty="0"/>
              <a:t>이라 </a:t>
            </a:r>
            <a:r>
              <a:rPr lang="ko-KR" altLang="en-US" dirty="0" smtClean="0"/>
              <a:t>부른다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 err="1"/>
              <a:t>빠스칼</a:t>
            </a:r>
            <a:r>
              <a:rPr lang="ko-KR" altLang="en-US" dirty="0"/>
              <a:t> “참된 도덕은 도덕을 조롱한다</a:t>
            </a:r>
            <a:r>
              <a:rPr lang="ko-KR" altLang="en-US" dirty="0" smtClean="0"/>
              <a:t>”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pPr>
              <a:lnSpc>
                <a:spcPct val="170000"/>
              </a:lnSpc>
            </a:pPr>
            <a:r>
              <a:rPr lang="ko-KR" altLang="en-US" dirty="0"/>
              <a:t>“너희의 의가 서기관과 바리새인보다 더 낫지 못하면 결단코 천국에 들어 가지 못하리라” 마</a:t>
            </a:r>
            <a:r>
              <a:rPr lang="en-US" altLang="ko-KR" dirty="0"/>
              <a:t>5</a:t>
            </a:r>
            <a:r>
              <a:rPr lang="ko-KR" altLang="en-US" dirty="0"/>
              <a:t>장</a:t>
            </a:r>
            <a:r>
              <a:rPr lang="en-US" altLang="ko-KR" dirty="0"/>
              <a:t>20</a:t>
            </a:r>
            <a:r>
              <a:rPr lang="ko-KR" altLang="en-US" dirty="0"/>
              <a:t>절</a:t>
            </a:r>
          </a:p>
          <a:p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4498975" cy="511256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ko-KR" altLang="en-US" dirty="0" smtClean="0"/>
              <a:t>법률과 규범에 비타협적</a:t>
            </a:r>
            <a:r>
              <a:rPr lang="en-US" altLang="ko-KR" dirty="0" smtClean="0"/>
              <a:t>?</a:t>
            </a:r>
          </a:p>
          <a:p>
            <a:pPr>
              <a:lnSpc>
                <a:spcPct val="170000"/>
              </a:lnSpc>
            </a:pPr>
            <a:endParaRPr lang="en-US" altLang="ko-KR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소크라테스의 </a:t>
            </a:r>
            <a:r>
              <a:rPr lang="ko-KR" altLang="en-US" dirty="0" err="1" smtClean="0"/>
              <a:t>크리톤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만일 사람들이 법을 경시하고 무시하고 자신의 이성의 잣대와 도덕성과 </a:t>
            </a:r>
            <a:r>
              <a:rPr lang="ko-KR" altLang="en-US" dirty="0" err="1" smtClean="0"/>
              <a:t>인륜성으로</a:t>
            </a:r>
            <a:r>
              <a:rPr lang="ko-KR" altLang="en-US" dirty="0" smtClean="0"/>
              <a:t> 행동하게 된다면</a:t>
            </a:r>
            <a:r>
              <a:rPr lang="en-US" altLang="ko-KR" dirty="0" smtClean="0"/>
              <a:t>?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-</a:t>
            </a:r>
            <a:r>
              <a:rPr lang="ko-KR" altLang="en-US" dirty="0" smtClean="0"/>
              <a:t>윤리의 기본 물음은 도덕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관습법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부르주아적 </a:t>
            </a:r>
            <a:r>
              <a:rPr lang="ko-KR" altLang="en-US" dirty="0" err="1" smtClean="0"/>
              <a:t>법율성을</a:t>
            </a:r>
            <a:r>
              <a:rPr lang="ko-KR" altLang="en-US" dirty="0" smtClean="0"/>
              <a:t> 넘어서는 선이나 정의에 대한 물음</a:t>
            </a:r>
            <a:r>
              <a:rPr lang="en-US" altLang="ko-KR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윤리의 기본 물음은 절대적인 것의 요구 앞에서 상대적인 것을 비판하는 일이요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절대적인 것을 올바르게 다루면서 상대적인 것의 권리를 확보하고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상대적인 것과 절대적인 것의 차이를 소홀히 다루거나 무시하지 않는 일이다</a:t>
            </a:r>
            <a:r>
              <a:rPr lang="en-US" altLang="ko-KR" dirty="0" smtClean="0"/>
              <a:t>. </a:t>
            </a:r>
          </a:p>
          <a:p>
            <a:pPr>
              <a:lnSpc>
                <a:spcPct val="170000"/>
              </a:lnSpc>
            </a:pPr>
            <a:r>
              <a:rPr lang="ko-KR" altLang="en-US" dirty="0" smtClean="0"/>
              <a:t>윤리는 양심의 동요로 가득 채우고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도덕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정의 법률을 넘어서서 진짜 선과 정의가 무엇인가를 묻는 것이다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31257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윤리학의 분류</a:t>
            </a:r>
            <a:r>
              <a:rPr lang="en-US" altLang="ko-KR" dirty="0" smtClean="0"/>
              <a:t>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기술적 </a:t>
            </a:r>
            <a:r>
              <a:rPr lang="ko-KR" altLang="en-US" dirty="0"/>
              <a:t>윤리 </a:t>
            </a:r>
            <a:r>
              <a:rPr lang="en-US" altLang="ko-KR" dirty="0"/>
              <a:t>: </a:t>
            </a:r>
            <a:r>
              <a:rPr lang="ko-KR" altLang="en-US" dirty="0"/>
              <a:t>경험적 사실로서의 윤리적인 것을 대상으로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dirty="0"/>
              <a:t>규범적 윤리 </a:t>
            </a:r>
            <a:r>
              <a:rPr lang="en-US" altLang="ko-KR" dirty="0"/>
              <a:t>: </a:t>
            </a:r>
            <a:r>
              <a:rPr lang="ko-KR" altLang="en-US" dirty="0"/>
              <a:t>당위적 요구로서의 윤리적인 것을 대상으로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endParaRPr lang="ko-KR" altLang="en-US" dirty="0"/>
          </a:p>
          <a:p>
            <a:r>
              <a:rPr lang="ko-KR" altLang="en-US" dirty="0"/>
              <a:t>메타윤리 </a:t>
            </a:r>
            <a:r>
              <a:rPr lang="en-US" altLang="ko-KR" dirty="0"/>
              <a:t>:  </a:t>
            </a:r>
            <a:r>
              <a:rPr lang="ko-KR" altLang="en-US" dirty="0"/>
              <a:t>윤리의 판단의 전제들에 대한 철학적 해명을 대상으로 함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8480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667</TotalTime>
  <Words>2288</Words>
  <Application>Microsoft Office PowerPoint</Application>
  <PresentationFormat>화면 슬라이드 쇼(4:3)</PresentationFormat>
  <Paragraphs>247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광선</vt:lpstr>
      <vt:lpstr>기독교 윤리학 개론</vt:lpstr>
      <vt:lpstr>윤리란?</vt:lpstr>
      <vt:lpstr>신약 성서 안에 나타난 Ethos</vt:lpstr>
      <vt:lpstr>윤리의 특징!!</vt:lpstr>
      <vt:lpstr>도덕과 윤리</vt:lpstr>
      <vt:lpstr>도덕과 윤리의 차이점</vt:lpstr>
      <vt:lpstr>윤리의 진행 과정</vt:lpstr>
      <vt:lpstr>윤리적 질문!!</vt:lpstr>
      <vt:lpstr>윤리학의 분류Ⅰ</vt:lpstr>
      <vt:lpstr>기술적 윤리 : 과학적 ,기술적 방법         기술 윤리학</vt:lpstr>
      <vt:lpstr>규범적 윤리 :  철학적 윤리 </vt:lpstr>
      <vt:lpstr>3. 메타 윤리 -  분석적 윤리</vt:lpstr>
      <vt:lpstr>선과 정의의 문제성</vt:lpstr>
      <vt:lpstr>토론</vt:lpstr>
      <vt:lpstr>윤리학의 분류 Ⅱ</vt:lpstr>
      <vt:lpstr>1. 목적론적 윤리란?</vt:lpstr>
      <vt:lpstr>2. 의무론적 윤리</vt:lpstr>
      <vt:lpstr>윤리학의 여러 유형</vt:lpstr>
      <vt:lpstr>A. 고대 그리스 윤리.</vt:lpstr>
      <vt:lpstr>B. 고대 그리스 궤변학자 Sophist</vt:lpstr>
      <vt:lpstr>소크라테스, 플라톤, 아리스토텔레스</vt:lpstr>
      <vt:lpstr>소크라테스, 플라톤, 아리스토텔레스</vt:lpstr>
      <vt:lpstr>D. 공리주의와 직관주의</vt:lpstr>
      <vt:lpstr>공리주의와 직관주의</vt:lpstr>
      <vt:lpstr>E. 칸트의 윤리 </vt:lpstr>
      <vt:lpstr>F. 상황윤리 : 상황에 따라 자기 책임적으로 결단하는 일</vt:lpstr>
      <vt:lpstr>G. 책임윤리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윤리학 개론</dc:title>
  <dc:creator>Dongholee</dc:creator>
  <cp:lastModifiedBy>Dongholee</cp:lastModifiedBy>
  <cp:revision>23</cp:revision>
  <dcterms:created xsi:type="dcterms:W3CDTF">2014-02-21T03:36:04Z</dcterms:created>
  <dcterms:modified xsi:type="dcterms:W3CDTF">2014-03-10T10:03:25Z</dcterms:modified>
</cp:coreProperties>
</file>