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1A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83303" autoAdjust="0"/>
  </p:normalViewPr>
  <p:slideViewPr>
    <p:cSldViewPr>
      <p:cViewPr varScale="1">
        <p:scale>
          <a:sx n="53" d="100"/>
          <a:sy n="53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BC22D-79F0-464B-B5CD-4F4CD408FF79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832E-B28F-4DB4-89E2-AB1289762BB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0205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C832E-B28F-4DB4-89E2-AB1289762BB6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81845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C832E-B28F-4DB4-89E2-AB1289762BB6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81845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7C832E-B28F-4DB4-89E2-AB1289762BB6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81845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8812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2832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25384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ABBF6-1F15-43D7-B7CE-CF40A84DA06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69049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8471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4628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8571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2120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4576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4626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7562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4592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18B85-4117-4E38-A163-2865DFD9FE45}" type="datetimeFigureOut">
              <a:rPr lang="ko-KR" altLang="en-US" smtClean="0"/>
              <a:pPr/>
              <a:t>2019-09-02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0B058-122C-416F-B8A1-10BB092EA1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8815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764704"/>
            <a:ext cx="8640960" cy="280831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3600" b="1" dirty="0" smtClean="0">
                <a:latin typeface="HY울릉도M" pitchFamily="18" charset="-127"/>
                <a:ea typeface="HY울릉도M" pitchFamily="18" charset="-127"/>
              </a:rPr>
              <a:t>제 </a:t>
            </a:r>
            <a:r>
              <a:rPr lang="en-US" altLang="ko-KR" sz="3600" b="1" dirty="0">
                <a:latin typeface="HY울릉도M" pitchFamily="18" charset="-127"/>
                <a:ea typeface="HY울릉도M" pitchFamily="18" charset="-127"/>
              </a:rPr>
              <a:t>1</a:t>
            </a:r>
            <a:r>
              <a:rPr lang="en-US" altLang="ko-KR" sz="3600" b="1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3600" b="1" dirty="0" smtClean="0">
                <a:latin typeface="HY울릉도M" pitchFamily="18" charset="-127"/>
                <a:ea typeface="HY울릉도M" pitchFamily="18" charset="-127"/>
              </a:rPr>
              <a:t>강좌 </a:t>
            </a:r>
            <a:r>
              <a:rPr lang="en-US" altLang="ko-KR" sz="3600" b="1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en-US" altLang="ko-KR" sz="3600" b="1" dirty="0">
                <a:latin typeface="HY울릉도M" pitchFamily="18" charset="-127"/>
                <a:ea typeface="HY울릉도M" pitchFamily="18" charset="-127"/>
              </a:rPr>
              <a:t/>
            </a:r>
            <a:br>
              <a:rPr lang="en-US" altLang="ko-KR" sz="3600" b="1" dirty="0">
                <a:latin typeface="HY울릉도M" pitchFamily="18" charset="-127"/>
                <a:ea typeface="HY울릉도M" pitchFamily="18" charset="-127"/>
              </a:rPr>
            </a:br>
            <a:r>
              <a:rPr lang="en-US" altLang="ko-KR" sz="3600" b="1" dirty="0">
                <a:latin typeface="HY울릉도M" pitchFamily="18" charset="-127"/>
                <a:ea typeface="HY울릉도M" pitchFamily="18" charset="-127"/>
              </a:rPr>
              <a:t/>
            </a:r>
            <a:br>
              <a:rPr lang="en-US" altLang="ko-KR" sz="3600" b="1" dirty="0">
                <a:latin typeface="HY울릉도M" pitchFamily="18" charset="-127"/>
                <a:ea typeface="HY울릉도M" pitchFamily="18" charset="-127"/>
              </a:rPr>
            </a:br>
            <a:r>
              <a:rPr lang="ko-KR" altLang="en-US" sz="4000" b="1" dirty="0" smtClean="0">
                <a:latin typeface="HY울릉도M" pitchFamily="18" charset="-127"/>
                <a:ea typeface="HY울릉도M" pitchFamily="18" charset="-127"/>
              </a:rPr>
              <a:t>도시계획관련 최근의 이슈와 동향</a:t>
            </a:r>
            <a:r>
              <a:rPr lang="en-US" altLang="ko-KR" sz="4000" b="1" dirty="0" smtClean="0">
                <a:latin typeface="HY울릉도M" pitchFamily="18" charset="-127"/>
                <a:ea typeface="HY울릉도M" pitchFamily="18" charset="-127"/>
              </a:rPr>
              <a:t>(1)</a:t>
            </a:r>
            <a:endParaRPr lang="ko-KR" altLang="en-US" sz="4000" b="1" dirty="0" smtClean="0">
              <a:latin typeface="HY울릉도M" pitchFamily="18" charset="-127"/>
              <a:ea typeface="HY울릉도M" pitchFamily="18" charset="-127"/>
            </a:endParaRPr>
          </a:p>
        </p:txBody>
      </p:sp>
      <p:graphicFrame>
        <p:nvGraphicFramePr>
          <p:cNvPr id="3993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18725820"/>
              </p:ext>
            </p:extLst>
          </p:nvPr>
        </p:nvGraphicFramePr>
        <p:xfrm>
          <a:off x="323528" y="1700808"/>
          <a:ext cx="3672408" cy="117475"/>
        </p:xfrm>
        <a:graphic>
          <a:graphicData uri="http://schemas.openxmlformats.org/drawingml/2006/table">
            <a:tbl>
              <a:tblPr/>
              <a:tblGrid>
                <a:gridCol w="3672408"/>
              </a:tblGrid>
              <a:tr h="11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T="45968" marB="4596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3922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ko-KR" altLang="en-US" sz="4000" b="1" dirty="0" smtClean="0">
                <a:latin typeface="HY울릉도M" pitchFamily="18" charset="-127"/>
                <a:ea typeface="HY울릉도M" pitchFamily="18" charset="-127"/>
              </a:rPr>
              <a:t>주요 도시문제</a:t>
            </a:r>
            <a:endParaRPr lang="ko-KR" altLang="en-US" sz="4000" dirty="0"/>
          </a:p>
        </p:txBody>
      </p:sp>
      <p:graphicFrame>
        <p:nvGraphicFramePr>
          <p:cNvPr id="14353" name="Group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15528877"/>
              </p:ext>
            </p:extLst>
          </p:nvPr>
        </p:nvGraphicFramePr>
        <p:xfrm>
          <a:off x="514579" y="1196752"/>
          <a:ext cx="8229600" cy="1174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1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6126" marR="116126" marT="45968" marB="4596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1269" name="Rectangle 18"/>
          <p:cNvSpPr>
            <a:spLocks noChangeArrowheads="1"/>
          </p:cNvSpPr>
          <p:nvPr/>
        </p:nvSpPr>
        <p:spPr bwMode="auto">
          <a:xfrm>
            <a:off x="344717" y="4113293"/>
            <a:ext cx="8569325" cy="53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2200" b="1" dirty="0" smtClean="0">
                <a:solidFill>
                  <a:srgbClr val="0000CC"/>
                </a:solidFill>
              </a:rPr>
              <a:t> </a:t>
            </a:r>
            <a:endParaRPr lang="en-US" altLang="ko-KR" sz="20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611560" y="1700808"/>
            <a:ext cx="83024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/>
              <a:t>도시 토지</a:t>
            </a:r>
            <a:r>
              <a:rPr lang="en-US" altLang="ko-KR" sz="2800" dirty="0"/>
              <a:t>.</a:t>
            </a:r>
            <a:r>
              <a:rPr lang="ko-KR" altLang="en-US" sz="2800" dirty="0" smtClean="0"/>
              <a:t>주택문제 </a:t>
            </a:r>
            <a:r>
              <a:rPr lang="en-US" altLang="ko-KR" sz="2800" dirty="0" smtClean="0"/>
              <a:t>: </a:t>
            </a:r>
            <a:r>
              <a:rPr lang="ko-KR" altLang="en-US" sz="2400" dirty="0" smtClean="0"/>
              <a:t>주택가격 급등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공동홈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…..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도시교통문제 </a:t>
            </a:r>
            <a:r>
              <a:rPr lang="en-US" altLang="ko-KR" sz="2800" dirty="0" smtClean="0"/>
              <a:t>: </a:t>
            </a:r>
            <a:r>
              <a:rPr lang="ko-KR" altLang="en-US" sz="2400" dirty="0" smtClean="0"/>
              <a:t>공급정책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수요관리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교통안전 </a:t>
            </a:r>
            <a:r>
              <a:rPr lang="en-US" altLang="ko-KR" sz="2400" dirty="0" smtClean="0"/>
              <a:t>…..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도시환경문제 </a:t>
            </a:r>
            <a:r>
              <a:rPr lang="en-US" altLang="ko-KR" sz="2000" dirty="0" smtClean="0"/>
              <a:t>: </a:t>
            </a:r>
            <a:r>
              <a:rPr lang="ko-KR" altLang="en-US" sz="2400" dirty="0" smtClean="0"/>
              <a:t>친환경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생태도시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제로에너지 마을 </a:t>
            </a:r>
            <a:r>
              <a:rPr lang="en-US" altLang="ko-KR" sz="2400" dirty="0" smtClean="0"/>
              <a:t>….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도시사회문제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사회적 일탈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커뮤니티 복원</a:t>
            </a:r>
            <a:r>
              <a:rPr lang="en-US" altLang="ko-KR" sz="2400" dirty="0" smtClean="0"/>
              <a:t>, social mix …..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도시재정문제 </a:t>
            </a:r>
            <a:r>
              <a:rPr lang="en-US" altLang="ko-KR" sz="2800" dirty="0" smtClean="0"/>
              <a:t>: </a:t>
            </a:r>
            <a:r>
              <a:rPr lang="ko-KR" altLang="en-US" sz="2400" dirty="0" smtClean="0"/>
              <a:t>도시파산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한계마을 </a:t>
            </a:r>
            <a:r>
              <a:rPr lang="en-US" altLang="ko-KR" sz="2400" dirty="0" smtClean="0"/>
              <a:t>…..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 smtClean="0"/>
              <a:t>???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xmlns="" val="382991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ko-KR" altLang="en-US" sz="40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최근의 이슈와 전망</a:t>
            </a:r>
            <a:r>
              <a:rPr lang="en-US" altLang="ko-KR" sz="40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36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도시정책 측면</a:t>
            </a:r>
            <a:endParaRPr lang="ko-KR" altLang="en-US" sz="3600" dirty="0"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graphicFrame>
        <p:nvGraphicFramePr>
          <p:cNvPr id="14353" name="Group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40307509"/>
              </p:ext>
            </p:extLst>
          </p:nvPr>
        </p:nvGraphicFramePr>
        <p:xfrm>
          <a:off x="514579" y="1196752"/>
          <a:ext cx="8229600" cy="1174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1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6126" marR="116126" marT="45968" marB="4596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1269" name="Rectangle 18"/>
          <p:cNvSpPr>
            <a:spLocks noChangeArrowheads="1"/>
          </p:cNvSpPr>
          <p:nvPr/>
        </p:nvSpPr>
        <p:spPr bwMode="auto">
          <a:xfrm>
            <a:off x="344717" y="4113293"/>
            <a:ext cx="8569325" cy="53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2200" b="1" dirty="0" smtClean="0">
                <a:solidFill>
                  <a:srgbClr val="0000CC"/>
                </a:solidFill>
              </a:rPr>
              <a:t> </a:t>
            </a:r>
            <a:endParaRPr lang="en-US" altLang="ko-KR" sz="20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611560" y="1700808"/>
            <a:ext cx="830248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도시의 쇠퇴와 도시재생</a:t>
            </a:r>
            <a:r>
              <a:rPr lang="en-US" altLang="ko-KR" sz="2800" dirty="0" smtClean="0"/>
              <a:t>(Urban Regeneration)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도시경쟁력 </a:t>
            </a:r>
            <a:r>
              <a:rPr lang="en-US" altLang="ko-KR" sz="2800" dirty="0" smtClean="0"/>
              <a:t>: </a:t>
            </a:r>
            <a:r>
              <a:rPr lang="ko-KR" altLang="en-US" sz="2800" dirty="0" err="1" smtClean="0"/>
              <a:t>글로컬</a:t>
            </a:r>
            <a:r>
              <a:rPr lang="ko-KR" altLang="en-US" sz="2800" dirty="0" smtClean="0"/>
              <a:t> 시티</a:t>
            </a:r>
            <a:r>
              <a:rPr lang="en-US" altLang="ko-KR" sz="2800" dirty="0" smtClean="0"/>
              <a:t>(</a:t>
            </a:r>
            <a:r>
              <a:rPr lang="en-US" altLang="ko-KR" sz="2800" dirty="0" err="1" smtClean="0"/>
              <a:t>Glocal</a:t>
            </a:r>
            <a:r>
              <a:rPr lang="en-US" altLang="ko-KR" sz="2800" dirty="0" smtClean="0"/>
              <a:t> city)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 smtClean="0"/>
              <a:t>4</a:t>
            </a:r>
            <a:r>
              <a:rPr lang="ko-KR" altLang="en-US" sz="2800" dirty="0" err="1" smtClean="0"/>
              <a:t>차산업사회와</a:t>
            </a:r>
            <a:r>
              <a:rPr lang="ko-KR" altLang="en-US" sz="2800" smtClean="0"/>
              <a:t> 스마트 시티</a:t>
            </a:r>
            <a:r>
              <a:rPr lang="en-US" altLang="ko-KR" sz="2800" dirty="0" smtClean="0"/>
              <a:t>(Smart city)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err="1" smtClean="0"/>
              <a:t>컴팩트</a:t>
            </a:r>
            <a:r>
              <a:rPr lang="ko-KR" altLang="en-US" sz="2800" dirty="0" smtClean="0"/>
              <a:t> 시티</a:t>
            </a:r>
            <a:r>
              <a:rPr lang="en-US" altLang="ko-KR" sz="2800" dirty="0" smtClean="0"/>
              <a:t>(Compact city)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지속가능 도시</a:t>
            </a:r>
            <a:r>
              <a:rPr lang="en-US" altLang="ko-KR" sz="2800" dirty="0" smtClean="0"/>
              <a:t>(Environmentally  Sound and Sustainable city)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 smtClean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xmlns="" val="79365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6842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o-KR" altLang="en-US" sz="40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최근의 이슈와 전망</a:t>
            </a:r>
            <a:r>
              <a:rPr lang="en-US" altLang="ko-KR" sz="40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-</a:t>
            </a:r>
            <a:r>
              <a:rPr lang="ko-KR" altLang="en-US" sz="3600" dirty="0" smtClean="0">
                <a:latin typeface="HY울릉도M" panose="02030600000101010101" pitchFamily="18" charset="-127"/>
                <a:ea typeface="HY울릉도M" panose="02030600000101010101" pitchFamily="18" charset="-127"/>
              </a:rPr>
              <a:t>도시계획관리 측면</a:t>
            </a:r>
            <a:endParaRPr lang="ko-KR" altLang="en-US" sz="3600" dirty="0">
              <a:latin typeface="HY울릉도M" panose="02030600000101010101" pitchFamily="18" charset="-127"/>
              <a:ea typeface="HY울릉도M" panose="02030600000101010101" pitchFamily="18" charset="-127"/>
            </a:endParaRPr>
          </a:p>
        </p:txBody>
      </p:sp>
      <p:graphicFrame>
        <p:nvGraphicFramePr>
          <p:cNvPr id="14353" name="Group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0934927"/>
              </p:ext>
            </p:extLst>
          </p:nvPr>
        </p:nvGraphicFramePr>
        <p:xfrm>
          <a:off x="514579" y="1196752"/>
          <a:ext cx="8229600" cy="117475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1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116126" marR="116126" marT="45968" marB="4596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1269" name="Rectangle 18"/>
          <p:cNvSpPr>
            <a:spLocks noChangeArrowheads="1"/>
          </p:cNvSpPr>
          <p:nvPr/>
        </p:nvSpPr>
        <p:spPr bwMode="auto">
          <a:xfrm>
            <a:off x="344717" y="4113293"/>
            <a:ext cx="8569325" cy="53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2200" b="1" dirty="0" smtClean="0">
                <a:solidFill>
                  <a:srgbClr val="0000CC"/>
                </a:solidFill>
              </a:rPr>
              <a:t> </a:t>
            </a:r>
            <a:endParaRPr lang="en-US" altLang="ko-KR" sz="2000" dirty="0" smtClean="0"/>
          </a:p>
        </p:txBody>
      </p:sp>
      <p:sp>
        <p:nvSpPr>
          <p:cNvPr id="3" name="직사각형 2"/>
          <p:cNvSpPr/>
          <p:nvPr/>
        </p:nvSpPr>
        <p:spPr>
          <a:xfrm>
            <a:off x="611560" y="2132856"/>
            <a:ext cx="830248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친환경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생태 도시계획</a:t>
            </a:r>
            <a:endParaRPr lang="en-US" altLang="ko-KR" sz="28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방재</a:t>
            </a:r>
            <a:r>
              <a:rPr lang="en-US" altLang="ko-KR" sz="2800" dirty="0" smtClean="0"/>
              <a:t>.</a:t>
            </a:r>
            <a:r>
              <a:rPr lang="ko-KR" altLang="en-US" sz="2800" dirty="0" smtClean="0"/>
              <a:t>안전 도시계획</a:t>
            </a:r>
            <a:endParaRPr lang="en-US" altLang="ko-KR" sz="28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smtClean="0"/>
              <a:t>인구감소시대의 도시계획</a:t>
            </a:r>
            <a:endParaRPr lang="en-US" altLang="ko-KR" sz="28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800" dirty="0" err="1" smtClean="0"/>
              <a:t>미집행도시계획시설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– </a:t>
            </a:r>
            <a:r>
              <a:rPr lang="ko-KR" altLang="en-US" sz="2800" dirty="0" smtClean="0"/>
              <a:t>도로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도시공원</a:t>
            </a:r>
            <a:r>
              <a:rPr lang="en-US" altLang="ko-KR" sz="2800" dirty="0" smtClean="0"/>
              <a:t>….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 smtClean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xmlns="" val="10487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124</Words>
  <Application>Microsoft Office PowerPoint</Application>
  <PresentationFormat>화면 슬라이드 쇼(4:3)</PresentationFormat>
  <Paragraphs>27</Paragraphs>
  <Slides>4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제 1 강좌    도시계획관련 최근의 이슈와 동향(1)</vt:lpstr>
      <vt:lpstr>주요 도시문제</vt:lpstr>
      <vt:lpstr>최근의 이슈와 전망-도시정책 측면</vt:lpstr>
      <vt:lpstr>최근의 이슈와 전망-도시계획관리 측면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2 강좌 – 자료의 수집과 정리</dc:title>
  <dc:creator>kimhc</dc:creator>
  <cp:lastModifiedBy>김병로</cp:lastModifiedBy>
  <cp:revision>41</cp:revision>
  <dcterms:created xsi:type="dcterms:W3CDTF">2018-03-11T06:32:48Z</dcterms:created>
  <dcterms:modified xsi:type="dcterms:W3CDTF">2019-09-02T02:56:31Z</dcterms:modified>
</cp:coreProperties>
</file>