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22" r:id="rId2"/>
    <p:sldId id="337" r:id="rId3"/>
    <p:sldId id="336" r:id="rId4"/>
    <p:sldId id="339" r:id="rId5"/>
    <p:sldId id="340" r:id="rId6"/>
    <p:sldId id="341" r:id="rId7"/>
    <p:sldId id="342" r:id="rId8"/>
    <p:sldId id="343" r:id="rId9"/>
    <p:sldId id="346" r:id="rId10"/>
    <p:sldId id="330" r:id="rId11"/>
    <p:sldId id="338" r:id="rId12"/>
    <p:sldId id="332" r:id="rId13"/>
    <p:sldId id="344" r:id="rId14"/>
    <p:sldId id="345" r:id="rId15"/>
    <p:sldId id="347" r:id="rId16"/>
    <p:sldId id="348" r:id="rId17"/>
    <p:sldId id="349" r:id="rId18"/>
    <p:sldId id="350" r:id="rId19"/>
    <p:sldId id="334" r:id="rId20"/>
    <p:sldId id="335" r:id="rId21"/>
    <p:sldId id="295" r:id="rId2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A41735"/>
    <a:srgbClr val="1D385F"/>
    <a:srgbClr val="A52B43"/>
    <a:srgbClr val="00519F"/>
    <a:srgbClr val="0074B4"/>
    <a:srgbClr val="A31938"/>
    <a:srgbClr val="524898"/>
    <a:srgbClr val="293959"/>
    <a:srgbClr val="9D26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20" autoAdjust="0"/>
    <p:restoredTop sz="94589" autoAdjust="0"/>
  </p:normalViewPr>
  <p:slideViewPr>
    <p:cSldViewPr>
      <p:cViewPr varScale="1">
        <p:scale>
          <a:sx n="108" d="100"/>
          <a:sy n="108" d="100"/>
        </p:scale>
        <p:origin x="882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18" d="100"/>
          <a:sy n="118" d="100"/>
        </p:scale>
        <p:origin x="4134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ECE1B-7726-44AB-B68E-C11CE166C321}" type="datetimeFigureOut">
              <a:rPr lang="ko-KR" altLang="en-US" smtClean="0"/>
              <a:pPr/>
              <a:t>2025-06-19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3ECAE5-0202-457F-B7B5-C12BC9B75F7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38491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2E0B50-12A7-4706-9B6D-E5E8A50018B8}" type="datetimeFigureOut">
              <a:rPr lang="ko-KR" altLang="en-US" smtClean="0"/>
              <a:pPr/>
              <a:t>2025-06-19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66DB7-65CD-4CC6-B354-EFC016D177D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7621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66DB7-65CD-4CC6-B354-EFC016D177D4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5613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66DB7-65CD-4CC6-B354-EFC016D177D4}" type="slidenum">
              <a:rPr lang="ko-KR" altLang="en-US" smtClean="0"/>
              <a:pPr/>
              <a:t>21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1389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emf"/><Relationship Id="rId4" Type="http://schemas.openxmlformats.org/officeDocument/2006/relationships/image" Target="../media/image3.emf"/><Relationship Id="rId9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메인 슬라이드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7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제목 1"/>
          <p:cNvSpPr>
            <a:spLocks noGrp="1"/>
          </p:cNvSpPr>
          <p:nvPr userDrawn="1">
            <p:ph type="ctrTitle" hasCustomPrompt="1"/>
          </p:nvPr>
        </p:nvSpPr>
        <p:spPr>
          <a:xfrm>
            <a:off x="7176120" y="908720"/>
            <a:ext cx="4389604" cy="1916285"/>
          </a:xfrm>
          <a:ln w="9525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ko-KR" altLang="en-US" sz="5400" b="1" kern="1200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Arial" pitchFamily="34" charset="0"/>
              </a:defRPr>
            </a:lvl1pPr>
          </a:lstStyle>
          <a:p>
            <a:r>
              <a:rPr lang="ko-KR" altLang="en-US" dirty="0"/>
              <a:t>마스터 제목스타일 편집</a:t>
            </a:r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97" y="477366"/>
            <a:ext cx="1562290" cy="386991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 userDrawn="1"/>
        </p:nvPicPr>
        <p:blipFill>
          <a:blip r:embed="rId5">
            <a:lum contrast="-20000"/>
          </a:blip>
          <a:stretch>
            <a:fillRect/>
          </a:stretch>
        </p:blipFill>
        <p:spPr>
          <a:xfrm>
            <a:off x="-23838" y="2844055"/>
            <a:ext cx="2879468" cy="3330987"/>
          </a:xfrm>
          <a:prstGeom prst="rect">
            <a:avLst/>
          </a:prstGeom>
        </p:spPr>
      </p:pic>
      <p:sp>
        <p:nvSpPr>
          <p:cNvPr id="11" name="직사각형 10"/>
          <p:cNvSpPr/>
          <p:nvPr userDrawn="1"/>
        </p:nvSpPr>
        <p:spPr>
          <a:xfrm>
            <a:off x="0" y="6160648"/>
            <a:ext cx="12192000" cy="692696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 userDrawn="1"/>
        </p:nvSpPr>
        <p:spPr>
          <a:xfrm>
            <a:off x="0" y="6160648"/>
            <a:ext cx="12192000" cy="106802"/>
          </a:xfrm>
          <a:prstGeom prst="rect">
            <a:avLst/>
          </a:prstGeom>
          <a:solidFill>
            <a:srgbClr val="1D38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3713136"/>
            <a:ext cx="4347747" cy="25035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7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제목 1"/>
          <p:cNvSpPr>
            <a:spLocks noGrp="1"/>
          </p:cNvSpPr>
          <p:nvPr userDrawn="1">
            <p:ph type="title"/>
          </p:nvPr>
        </p:nvSpPr>
        <p:spPr>
          <a:xfrm>
            <a:off x="7104112" y="513330"/>
            <a:ext cx="3998912" cy="1840813"/>
          </a:xfrm>
        </p:spPr>
        <p:txBody>
          <a:bodyPr>
            <a:noAutofit/>
          </a:bodyPr>
          <a:lstStyle>
            <a:lvl1pPr marL="0" algn="ctr" defTabSz="914400" rtl="0" eaLnBrk="1" latinLnBrk="1" hangingPunct="1">
              <a:defRPr lang="ko-KR" altLang="en-US" sz="4800" b="1" kern="1200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rgbClr val="A52B43"/>
                </a:solidFill>
                <a:latin typeface="+mn-ea"/>
                <a:ea typeface="+mn-ea"/>
                <a:cs typeface="Arial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0" name="직사각형 9"/>
          <p:cNvSpPr/>
          <p:nvPr userDrawn="1"/>
        </p:nvSpPr>
        <p:spPr>
          <a:xfrm>
            <a:off x="0" y="6160648"/>
            <a:ext cx="12192000" cy="692696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 userDrawn="1"/>
        </p:nvSpPr>
        <p:spPr>
          <a:xfrm>
            <a:off x="0" y="6160648"/>
            <a:ext cx="12192000" cy="106802"/>
          </a:xfrm>
          <a:prstGeom prst="rect">
            <a:avLst/>
          </a:prstGeom>
          <a:solidFill>
            <a:srgbClr val="1D38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4">
            <a:lum contrast="-20000"/>
          </a:blip>
          <a:stretch>
            <a:fillRect/>
          </a:stretch>
        </p:blipFill>
        <p:spPr>
          <a:xfrm>
            <a:off x="1527914" y="1507647"/>
            <a:ext cx="1966715" cy="2275109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30" y="3768798"/>
            <a:ext cx="3690325" cy="240473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285" y="3063782"/>
            <a:ext cx="599021" cy="599021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53" y="1933504"/>
            <a:ext cx="797297" cy="797297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50" y="3070176"/>
            <a:ext cx="599021" cy="599021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581" y="1985123"/>
            <a:ext cx="660078" cy="660078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690308" y="6309779"/>
            <a:ext cx="1213052" cy="3708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간지 슬라이드">
    <p:bg>
      <p:bgPr>
        <a:solidFill>
          <a:srgbClr val="A52B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 userDrawn="1"/>
        </p:nvSpPr>
        <p:spPr>
          <a:xfrm>
            <a:off x="335360" y="380851"/>
            <a:ext cx="11521280" cy="6144493"/>
          </a:xfrm>
          <a:prstGeom prst="roundRect">
            <a:avLst>
              <a:gd name="adj" fmla="val 550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제목 1"/>
          <p:cNvSpPr>
            <a:spLocks noGrp="1"/>
          </p:cNvSpPr>
          <p:nvPr>
            <p:ph type="title"/>
          </p:nvPr>
        </p:nvSpPr>
        <p:spPr>
          <a:xfrm>
            <a:off x="1305563" y="2107896"/>
            <a:ext cx="9601067" cy="1143000"/>
          </a:xfrm>
        </p:spPr>
        <p:txBody>
          <a:bodyPr>
            <a:noAutofit/>
          </a:bodyPr>
          <a:lstStyle>
            <a:lvl1pPr marL="0" algn="ctr" defTabSz="914400" rtl="0" eaLnBrk="1" fontAlgn="ctr" latinLnBrk="1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ko-KR" altLang="en-US" sz="4800" b="1" kern="1200" spc="-150" dirty="0" smtClean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Arial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411" y="4505017"/>
            <a:ext cx="3593179" cy="2069085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3">
            <a:lum contrast="-20000"/>
          </a:blip>
          <a:stretch>
            <a:fillRect/>
          </a:stretch>
        </p:blipFill>
        <p:spPr>
          <a:xfrm>
            <a:off x="4007768" y="5116214"/>
            <a:ext cx="1221176" cy="1412664"/>
          </a:xfrm>
          <a:prstGeom prst="rect">
            <a:avLst/>
          </a:prstGeom>
        </p:spPr>
      </p:pic>
      <p:sp>
        <p:nvSpPr>
          <p:cNvPr id="6" name="타원 5"/>
          <p:cNvSpPr/>
          <p:nvPr userDrawn="1"/>
        </p:nvSpPr>
        <p:spPr>
          <a:xfrm>
            <a:off x="3981450" y="3730895"/>
            <a:ext cx="965022" cy="965022"/>
          </a:xfrm>
          <a:prstGeom prst="ellipse">
            <a:avLst/>
          </a:prstGeom>
          <a:solidFill>
            <a:schemeClr val="bg1"/>
          </a:solidFill>
          <a:ln>
            <a:solidFill>
              <a:srgbClr val="A52B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 userDrawn="1"/>
        </p:nvSpPr>
        <p:spPr>
          <a:xfrm>
            <a:off x="7839075" y="3788045"/>
            <a:ext cx="965022" cy="965022"/>
          </a:xfrm>
          <a:prstGeom prst="ellipse">
            <a:avLst/>
          </a:prstGeom>
          <a:solidFill>
            <a:schemeClr val="bg1"/>
          </a:solidFill>
          <a:ln>
            <a:solidFill>
              <a:srgbClr val="A52B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/>
          <p:cNvSpPr/>
          <p:nvPr userDrawn="1"/>
        </p:nvSpPr>
        <p:spPr>
          <a:xfrm>
            <a:off x="8972550" y="4773882"/>
            <a:ext cx="965022" cy="965022"/>
          </a:xfrm>
          <a:prstGeom prst="ellipse">
            <a:avLst/>
          </a:prstGeom>
          <a:solidFill>
            <a:schemeClr val="bg1"/>
          </a:solidFill>
          <a:ln>
            <a:solidFill>
              <a:srgbClr val="A52B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/>
          <p:cNvSpPr/>
          <p:nvPr userDrawn="1"/>
        </p:nvSpPr>
        <p:spPr>
          <a:xfrm>
            <a:off x="2733675" y="4773882"/>
            <a:ext cx="965022" cy="965022"/>
          </a:xfrm>
          <a:prstGeom prst="ellipse">
            <a:avLst/>
          </a:prstGeom>
          <a:solidFill>
            <a:schemeClr val="bg1"/>
          </a:solidFill>
          <a:ln>
            <a:solidFill>
              <a:srgbClr val="A52B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076" y="3971046"/>
            <a:ext cx="599021" cy="599021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725" y="4926932"/>
            <a:ext cx="658923" cy="658923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451" y="3913896"/>
            <a:ext cx="599021" cy="599021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022" y="4926354"/>
            <a:ext cx="660078" cy="6600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속지 슬라이드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0" y="0"/>
            <a:ext cx="12192000" cy="836712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 userDrawn="1"/>
        </p:nvSpPr>
        <p:spPr>
          <a:xfrm>
            <a:off x="0" y="0"/>
            <a:ext cx="255737" cy="836712"/>
          </a:xfrm>
          <a:prstGeom prst="rect">
            <a:avLst/>
          </a:prstGeom>
          <a:solidFill>
            <a:srgbClr val="1D38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404689" y="35108"/>
            <a:ext cx="7955239" cy="762077"/>
          </a:xfrm>
        </p:spPr>
        <p:txBody>
          <a:bodyPr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600" b="1" kern="1200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ko-KR" altLang="en-US"/>
              <a:t>마스터 </a:t>
            </a:r>
            <a:r>
              <a:rPr lang="ko-KR" altLang="en-US" dirty="0"/>
              <a:t>제목 스타일 편집</a:t>
            </a:r>
          </a:p>
        </p:txBody>
      </p:sp>
      <p:pic>
        <p:nvPicPr>
          <p:cNvPr id="10" name="그림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86738" y="163192"/>
            <a:ext cx="1467793" cy="44875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속지 슬라이드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7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제목 1"/>
          <p:cNvSpPr>
            <a:spLocks noGrp="1"/>
          </p:cNvSpPr>
          <p:nvPr>
            <p:ph type="title"/>
          </p:nvPr>
        </p:nvSpPr>
        <p:spPr>
          <a:xfrm>
            <a:off x="243159" y="307132"/>
            <a:ext cx="8750763" cy="692797"/>
          </a:xfrm>
        </p:spPr>
        <p:txBody>
          <a:bodyPr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4000" b="1" kern="1200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grpSp>
        <p:nvGrpSpPr>
          <p:cNvPr id="2" name="그룹 1"/>
          <p:cNvGrpSpPr/>
          <p:nvPr userDrawn="1"/>
        </p:nvGrpSpPr>
        <p:grpSpPr>
          <a:xfrm>
            <a:off x="-21035" y="0"/>
            <a:ext cx="12213035" cy="171450"/>
            <a:chOff x="-21035" y="4874490"/>
            <a:chExt cx="12213035" cy="210694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1035" y="4877402"/>
              <a:ext cx="1292499" cy="207782"/>
            </a:xfrm>
            <a:prstGeom prst="rect">
              <a:avLst/>
            </a:prstGeom>
            <a:solidFill>
              <a:srgbClr val="A52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1271464" y="4874490"/>
              <a:ext cx="10920536" cy="210694"/>
            </a:xfrm>
            <a:prstGeom prst="rect">
              <a:avLst/>
            </a:prstGeom>
            <a:solidFill>
              <a:srgbClr val="1D38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2610" y="272957"/>
            <a:ext cx="599021" cy="59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9404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0" r:id="rId4"/>
    <p:sldLayoutId id="2147483678" r:id="rId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/>
          <p:cNvSpPr txBox="1">
            <a:spLocks/>
          </p:cNvSpPr>
          <p:nvPr/>
        </p:nvSpPr>
        <p:spPr>
          <a:xfrm>
            <a:off x="4659145" y="1850529"/>
            <a:ext cx="6978074" cy="160657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4800" b="1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Arial" pitchFamily="34" charset="0"/>
              </a:rPr>
              <a:t>희망자료 신청 가이드</a:t>
            </a: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5015880" y="1021208"/>
            <a:ext cx="6523215" cy="47016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ea typeface="+mn-ea"/>
                <a:cs typeface="Arial" pitchFamily="34" charset="0"/>
              </a:rPr>
              <a:t>MOKWON UNIVERSITY LIBRARY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5159896" y="1663017"/>
            <a:ext cx="6288960" cy="66558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A52B43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963031" y="6525344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i="1" dirty="0" smtClean="0"/>
              <a:t>2025. 6</a:t>
            </a:r>
            <a:r>
              <a:rPr lang="ko-KR" altLang="en-US" sz="1100" b="1" i="1" dirty="0" smtClean="0"/>
              <a:t>월 </a:t>
            </a:r>
            <a:r>
              <a:rPr lang="en-US" altLang="ko-KR" sz="1100" b="1" i="1" dirty="0" smtClean="0"/>
              <a:t>Ver.</a:t>
            </a:r>
            <a:endParaRPr lang="ko-KR" altLang="en-US" sz="1100" b="1" i="1" dirty="0"/>
          </a:p>
        </p:txBody>
      </p:sp>
    </p:spTree>
    <p:extLst>
      <p:ext uri="{BB962C8B-B14F-4D97-AF65-F5344CB8AC3E}">
        <p14:creationId xmlns:p14="http://schemas.microsoft.com/office/powerpoint/2010/main" val="289946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63664" y="2317639"/>
            <a:ext cx="7081121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직접신청 방법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5467423" y="1086882"/>
            <a:ext cx="1273602" cy="904863"/>
            <a:chOff x="5467423" y="1412776"/>
            <a:chExt cx="1273602" cy="904863"/>
          </a:xfrm>
        </p:grpSpPr>
        <p:sp>
          <p:nvSpPr>
            <p:cNvPr id="6" name="직사각형 5"/>
            <p:cNvSpPr/>
            <p:nvPr/>
          </p:nvSpPr>
          <p:spPr>
            <a:xfrm>
              <a:off x="5467423" y="1412776"/>
              <a:ext cx="1273602" cy="9048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48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D385F"/>
                  </a:solidFill>
                  <a:latin typeface="+mn-ea"/>
                  <a:cs typeface="Arial" pitchFamily="34" charset="0"/>
                </a:rPr>
                <a:t>02</a:t>
              </a:r>
              <a:endPara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D385F"/>
                </a:solidFill>
                <a:latin typeface="+mn-ea"/>
                <a:cs typeface="Arial" pitchFamily="34" charset="0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5729102" y="2170718"/>
              <a:ext cx="737989" cy="82354"/>
            </a:xfrm>
            <a:prstGeom prst="rect">
              <a:avLst/>
            </a:prstGeom>
            <a:solidFill>
              <a:srgbClr val="1D38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3363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직접신청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‘</a:t>
            </a:r>
            <a:r>
              <a:rPr lang="ko-KR" altLang="en-US" dirty="0" smtClean="0"/>
              <a:t>희망자료직접신청</a:t>
            </a:r>
            <a:r>
              <a:rPr lang="en-US" altLang="ko-KR" dirty="0"/>
              <a:t>’ </a:t>
            </a:r>
            <a:r>
              <a:rPr lang="ko-KR" altLang="en-US" dirty="0"/>
              <a:t>버튼 클릭</a:t>
            </a:r>
            <a:endParaRPr lang="en-US" altLang="ko-K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CD4371-1C4E-52D8-33A0-8B7801E5F315}"/>
              </a:ext>
            </a:extLst>
          </p:cNvPr>
          <p:cNvSpPr txBox="1"/>
          <p:nvPr/>
        </p:nvSpPr>
        <p:spPr>
          <a:xfrm>
            <a:off x="1127448" y="1976614"/>
            <a:ext cx="10513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ko-KR" dirty="0" smtClean="0">
                <a:solidFill>
                  <a:srgbClr val="FF0000"/>
                </a:solidFill>
              </a:rPr>
              <a:t>‘</a:t>
            </a:r>
            <a:r>
              <a:rPr lang="ko-KR" altLang="en-US" dirty="0" smtClean="0">
                <a:solidFill>
                  <a:srgbClr val="FF0000"/>
                </a:solidFill>
              </a:rPr>
              <a:t>알라딘도서신청</a:t>
            </a:r>
            <a:r>
              <a:rPr lang="en-US" altLang="ko-KR" dirty="0" smtClean="0">
                <a:solidFill>
                  <a:srgbClr val="FF0000"/>
                </a:solidFill>
              </a:rPr>
              <a:t>’ </a:t>
            </a:r>
            <a:r>
              <a:rPr lang="ko-KR" altLang="en-US" dirty="0" smtClean="0"/>
              <a:t>기능에서 </a:t>
            </a:r>
            <a:r>
              <a:rPr lang="ko-KR" altLang="en-US" b="1" u="sng" dirty="0" smtClean="0">
                <a:solidFill>
                  <a:srgbClr val="FF0000"/>
                </a:solidFill>
              </a:rPr>
              <a:t>검색되지 않는 자료</a:t>
            </a:r>
            <a:r>
              <a:rPr lang="ko-KR" altLang="en-US" dirty="0" smtClean="0"/>
              <a:t> </a:t>
            </a:r>
            <a:r>
              <a:rPr lang="en-US" altLang="ko-KR" dirty="0" smtClean="0"/>
              <a:t>[</a:t>
            </a:r>
            <a:r>
              <a:rPr lang="ko-KR" altLang="en-US" u="sng" dirty="0" smtClean="0"/>
              <a:t>검색 되는 자료는 알라딘도서신청 기능을 이용</a:t>
            </a:r>
            <a:r>
              <a:rPr lang="en-US" altLang="ko-KR" dirty="0"/>
              <a:t>]</a:t>
            </a:r>
            <a:endParaRPr lang="en-US" altLang="ko-KR" dirty="0" smtClean="0"/>
          </a:p>
          <a:p>
            <a:pPr marL="285750" indent="-285750">
              <a:buFontTx/>
              <a:buChar char="-"/>
            </a:pPr>
            <a:r>
              <a:rPr lang="en-US" altLang="ko-KR" b="1" u="sng" dirty="0" smtClean="0">
                <a:solidFill>
                  <a:srgbClr val="FF0000"/>
                </a:solidFill>
              </a:rPr>
              <a:t>LP, DVD, </a:t>
            </a:r>
            <a:r>
              <a:rPr lang="ko-KR" altLang="en-US" b="1" u="sng" dirty="0" smtClean="0">
                <a:solidFill>
                  <a:srgbClr val="FF0000"/>
                </a:solidFill>
              </a:rPr>
              <a:t>악보</a:t>
            </a:r>
            <a:r>
              <a:rPr lang="ko-KR" altLang="en-US" b="1" dirty="0" smtClean="0">
                <a:solidFill>
                  <a:srgbClr val="FF0000"/>
                </a:solidFill>
              </a:rPr>
              <a:t> </a:t>
            </a:r>
            <a:r>
              <a:rPr lang="ko-KR" altLang="en-US" dirty="0" smtClean="0"/>
              <a:t>같은 </a:t>
            </a:r>
            <a:r>
              <a:rPr lang="ko-KR" altLang="en-US" dirty="0" err="1" smtClean="0"/>
              <a:t>비도서자료</a:t>
            </a:r>
            <a:endParaRPr lang="en-US" altLang="ko-KR" dirty="0" smtClean="0"/>
          </a:p>
          <a:p>
            <a:r>
              <a:rPr lang="en-US" altLang="ko-KR" dirty="0" smtClean="0">
                <a:solidFill>
                  <a:srgbClr val="0000FF"/>
                </a:solidFill>
              </a:rPr>
              <a:t>   </a:t>
            </a:r>
            <a:r>
              <a:rPr lang="en-US" altLang="ko-KR" dirty="0" smtClean="0"/>
              <a:t>(</a:t>
            </a:r>
            <a:r>
              <a:rPr lang="ko-KR" altLang="en-US" dirty="0" smtClean="0"/>
              <a:t>입수된</a:t>
            </a:r>
            <a:r>
              <a:rPr lang="ko-KR" altLang="en-US" dirty="0" smtClean="0">
                <a:solidFill>
                  <a:srgbClr val="0000FF"/>
                </a:solidFill>
              </a:rPr>
              <a:t> </a:t>
            </a:r>
            <a:r>
              <a:rPr lang="en-US" altLang="ko-KR" u="sng" dirty="0">
                <a:solidFill>
                  <a:srgbClr val="0000FF"/>
                </a:solidFill>
              </a:rPr>
              <a:t>LP</a:t>
            </a:r>
            <a:r>
              <a:rPr lang="ko-KR" altLang="en-US" u="sng" dirty="0"/>
              <a:t>는</a:t>
            </a:r>
            <a:r>
              <a:rPr lang="ko-KR" altLang="en-US" u="sng" dirty="0">
                <a:solidFill>
                  <a:srgbClr val="0000FF"/>
                </a:solidFill>
              </a:rPr>
              <a:t> </a:t>
            </a:r>
            <a:r>
              <a:rPr lang="en-US" altLang="ko-KR" u="sng" dirty="0">
                <a:solidFill>
                  <a:srgbClr val="0000FF"/>
                </a:solidFill>
              </a:rPr>
              <a:t>Space M</a:t>
            </a:r>
            <a:r>
              <a:rPr lang="en-US" altLang="ko-KR" dirty="0">
                <a:solidFill>
                  <a:srgbClr val="0000FF"/>
                </a:solidFill>
              </a:rPr>
              <a:t>, </a:t>
            </a:r>
            <a:r>
              <a:rPr lang="en-US" altLang="ko-KR" u="sng" dirty="0">
                <a:solidFill>
                  <a:srgbClr val="0000FF"/>
                </a:solidFill>
              </a:rPr>
              <a:t>DVD</a:t>
            </a:r>
            <a:r>
              <a:rPr lang="ko-KR" altLang="en-US" u="sng" dirty="0"/>
              <a:t>는 </a:t>
            </a:r>
            <a:r>
              <a:rPr lang="ko-KR" altLang="en-US" u="sng" dirty="0" smtClean="0">
                <a:solidFill>
                  <a:srgbClr val="0000FF"/>
                </a:solidFill>
              </a:rPr>
              <a:t>스마트융합라운지</a:t>
            </a:r>
            <a:r>
              <a:rPr lang="en-US" altLang="ko-KR" dirty="0" smtClean="0">
                <a:solidFill>
                  <a:srgbClr val="0000FF"/>
                </a:solidFill>
              </a:rPr>
              <a:t>, </a:t>
            </a:r>
            <a:r>
              <a:rPr lang="ko-KR" altLang="en-US" u="sng" dirty="0" smtClean="0">
                <a:solidFill>
                  <a:srgbClr val="0000FF"/>
                </a:solidFill>
              </a:rPr>
              <a:t>악보</a:t>
            </a:r>
            <a:r>
              <a:rPr lang="ko-KR" altLang="en-US" u="sng" dirty="0" smtClean="0"/>
              <a:t>는 </a:t>
            </a:r>
            <a:r>
              <a:rPr lang="ko-KR" altLang="en-US" u="sng" dirty="0" smtClean="0">
                <a:solidFill>
                  <a:srgbClr val="0000FF"/>
                </a:solidFill>
              </a:rPr>
              <a:t>음악자료실</a:t>
            </a:r>
            <a:r>
              <a:rPr lang="ko-KR" altLang="en-US" dirty="0" smtClean="0"/>
              <a:t>에서 이용 가능</a:t>
            </a:r>
            <a:r>
              <a:rPr lang="en-US" altLang="ko-KR" dirty="0" smtClean="0"/>
              <a:t>)</a:t>
            </a:r>
            <a:endParaRPr lang="en-US" altLang="ko-KR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791" y="2996952"/>
            <a:ext cx="10058400" cy="33505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1004122" y="160728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직접신청 대상 자료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028904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직접신청 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u="sng" dirty="0" smtClean="0"/>
              <a:t>‘ </a:t>
            </a:r>
            <a:r>
              <a:rPr lang="ko-KR" altLang="en-US" b="1" u="sng" dirty="0">
                <a:solidFill>
                  <a:srgbClr val="FF0000"/>
                </a:solidFill>
              </a:rPr>
              <a:t>*</a:t>
            </a:r>
            <a:r>
              <a:rPr lang="ko-KR" altLang="en-US" b="1" u="sng" dirty="0"/>
              <a:t> </a:t>
            </a:r>
            <a:r>
              <a:rPr lang="en-US" altLang="ko-KR" b="1" u="sng" dirty="0"/>
              <a:t>‘ </a:t>
            </a:r>
            <a:r>
              <a:rPr lang="ko-KR" altLang="en-US" b="1" u="sng" dirty="0"/>
              <a:t>표기 된 </a:t>
            </a:r>
            <a:r>
              <a:rPr lang="ko-KR" altLang="en-US" b="1" u="sng" dirty="0">
                <a:solidFill>
                  <a:srgbClr val="FF0000"/>
                </a:solidFill>
              </a:rPr>
              <a:t>필수 </a:t>
            </a:r>
            <a:r>
              <a:rPr lang="ko-KR" altLang="en-US" b="1" u="sng" dirty="0" smtClean="0">
                <a:solidFill>
                  <a:srgbClr val="FF0000"/>
                </a:solidFill>
              </a:rPr>
              <a:t>입력 항목</a:t>
            </a:r>
            <a:r>
              <a:rPr lang="ko-KR" altLang="en-US" dirty="0" smtClean="0"/>
              <a:t>의 </a:t>
            </a:r>
            <a:r>
              <a:rPr lang="ko-KR" altLang="en-US" b="1" u="sng" dirty="0" smtClean="0">
                <a:solidFill>
                  <a:srgbClr val="0000FF"/>
                </a:solidFill>
              </a:rPr>
              <a:t>기재된 안내사항</a:t>
            </a:r>
            <a:r>
              <a:rPr lang="ko-KR" altLang="en-US" b="1" u="sng" dirty="0" smtClean="0"/>
              <a:t>에 따라</a:t>
            </a:r>
            <a:r>
              <a:rPr lang="ko-KR" altLang="en-US" dirty="0" smtClean="0"/>
              <a:t> 전부 입력 </a:t>
            </a:r>
            <a:r>
              <a:rPr lang="ko-KR" altLang="en-US" dirty="0"/>
              <a:t>후</a:t>
            </a:r>
            <a:r>
              <a:rPr lang="en-US" altLang="ko-KR" dirty="0"/>
              <a:t>, '</a:t>
            </a:r>
            <a:r>
              <a:rPr lang="ko-KR" altLang="en-US" dirty="0"/>
              <a:t>저장</a:t>
            </a:r>
            <a:r>
              <a:rPr lang="en-US" altLang="ko-KR" dirty="0"/>
              <a:t>’ </a:t>
            </a:r>
            <a:r>
              <a:rPr lang="ko-KR" altLang="en-US" dirty="0"/>
              <a:t>버튼 클릭</a:t>
            </a:r>
            <a:endParaRPr lang="en-US" altLang="ko-K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CD4371-1C4E-52D8-33A0-8B7801E5F315}"/>
              </a:ext>
            </a:extLst>
          </p:cNvPr>
          <p:cNvSpPr txBox="1"/>
          <p:nvPr/>
        </p:nvSpPr>
        <p:spPr>
          <a:xfrm>
            <a:off x="1127448" y="1556792"/>
            <a:ext cx="1051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- </a:t>
            </a:r>
            <a:r>
              <a:rPr lang="ko-KR" altLang="en-US" dirty="0"/>
              <a:t>서지사항을 구체적으로 기재할 수록 정확하고 신속한 서비스 가능</a:t>
            </a:r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ko-KR" altLang="en-US" dirty="0" smtClean="0">
                <a:solidFill>
                  <a:srgbClr val="0000FF"/>
                </a:solidFill>
              </a:rPr>
              <a:t>잘 </a:t>
            </a:r>
            <a:r>
              <a:rPr lang="ko-KR" altLang="en-US" dirty="0">
                <a:solidFill>
                  <a:srgbClr val="0000FF"/>
                </a:solidFill>
              </a:rPr>
              <a:t>모르겠다면 </a:t>
            </a:r>
            <a:r>
              <a:rPr lang="ko-KR" altLang="en-US" dirty="0" smtClean="0">
                <a:solidFill>
                  <a:srgbClr val="0000FF"/>
                </a:solidFill>
              </a:rPr>
              <a:t>비고란에 해당 </a:t>
            </a:r>
            <a:r>
              <a:rPr lang="ko-KR" altLang="en-US" dirty="0">
                <a:solidFill>
                  <a:srgbClr val="0000FF"/>
                </a:solidFill>
              </a:rPr>
              <a:t>자료를 구입할 수 있는 인터넷 </a:t>
            </a:r>
            <a:r>
              <a:rPr lang="ko-KR" altLang="en-US" dirty="0" smtClean="0">
                <a:solidFill>
                  <a:srgbClr val="0000FF"/>
                </a:solidFill>
              </a:rPr>
              <a:t>페이지의 </a:t>
            </a:r>
            <a:r>
              <a:rPr lang="en-US" altLang="ko-KR" dirty="0">
                <a:solidFill>
                  <a:srgbClr val="0000FF"/>
                </a:solidFill>
              </a:rPr>
              <a:t>URL</a:t>
            </a:r>
            <a:r>
              <a:rPr lang="ko-KR" altLang="en-US" dirty="0">
                <a:solidFill>
                  <a:srgbClr val="0000FF"/>
                </a:solidFill>
              </a:rPr>
              <a:t>을 </a:t>
            </a:r>
            <a:r>
              <a:rPr lang="ko-KR" altLang="en-US" dirty="0" smtClean="0">
                <a:solidFill>
                  <a:srgbClr val="0000FF"/>
                </a:solidFill>
              </a:rPr>
              <a:t>기재 요망</a:t>
            </a:r>
            <a:endParaRPr lang="en-US" altLang="ko-KR" dirty="0">
              <a:solidFill>
                <a:srgbClr val="0000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328C12-4733-31DD-6AF4-D6CBE299FD80}"/>
              </a:ext>
            </a:extLst>
          </p:cNvPr>
          <p:cNvSpPr txBox="1"/>
          <p:nvPr/>
        </p:nvSpPr>
        <p:spPr>
          <a:xfrm>
            <a:off x="955787" y="2203123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자료가 도서관으로 입수된 경우</a:t>
            </a:r>
            <a:r>
              <a:rPr lang="en-US" altLang="ko-KR" dirty="0"/>
              <a:t>, </a:t>
            </a:r>
            <a:r>
              <a:rPr lang="ko-KR" altLang="en-US" dirty="0"/>
              <a:t>종합정보시스템에 등록한 연락처로 문자 자동 전송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787" y="2583552"/>
            <a:ext cx="10384375" cy="3669735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3143672" y="4966075"/>
            <a:ext cx="3168352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6368255" y="4966075"/>
            <a:ext cx="524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0000FF"/>
                </a:solidFill>
              </a:rPr>
              <a:t>← 인터넷으로 해당 자료를 찾아보신 곳의 </a:t>
            </a:r>
            <a:r>
              <a:rPr lang="en-US" altLang="ko-KR" b="1" dirty="0" smtClean="0">
                <a:solidFill>
                  <a:srgbClr val="0000FF"/>
                </a:solidFill>
              </a:rPr>
              <a:t>URL</a:t>
            </a:r>
            <a:r>
              <a:rPr lang="ko-KR" altLang="en-US" b="1" dirty="0" smtClean="0">
                <a:solidFill>
                  <a:srgbClr val="0000FF"/>
                </a:solidFill>
              </a:rPr>
              <a:t>을</a:t>
            </a:r>
            <a:endParaRPr lang="en-US" altLang="ko-KR" b="1" dirty="0" smtClean="0">
              <a:solidFill>
                <a:srgbClr val="0000FF"/>
              </a:solidFill>
            </a:endParaRPr>
          </a:p>
          <a:p>
            <a:r>
              <a:rPr lang="en-US" altLang="ko-KR" b="1" dirty="0">
                <a:solidFill>
                  <a:srgbClr val="0000FF"/>
                </a:solidFill>
              </a:rPr>
              <a:t> </a:t>
            </a:r>
            <a:r>
              <a:rPr lang="en-US" altLang="ko-KR" b="1" dirty="0" smtClean="0">
                <a:solidFill>
                  <a:srgbClr val="0000FF"/>
                </a:solidFill>
              </a:rPr>
              <a:t>  </a:t>
            </a:r>
            <a:r>
              <a:rPr lang="ko-KR" altLang="en-US" b="1" dirty="0" smtClean="0">
                <a:solidFill>
                  <a:srgbClr val="0000FF"/>
                </a:solidFill>
              </a:rPr>
              <a:t> 입력</a:t>
            </a:r>
            <a:r>
              <a:rPr lang="ko-KR" altLang="en-US" b="1" dirty="0" smtClean="0"/>
              <a:t>해주시면 빠른 구입에 큰 도움이 됩니다</a:t>
            </a:r>
            <a:r>
              <a:rPr lang="en-US" altLang="ko-KR" b="1" dirty="0" smtClean="0"/>
              <a:t>.</a:t>
            </a:r>
          </a:p>
          <a:p>
            <a:r>
              <a:rPr lang="en-US" altLang="ko-KR" b="1" dirty="0"/>
              <a:t> </a:t>
            </a:r>
            <a:r>
              <a:rPr lang="en-US" altLang="ko-KR" b="1" dirty="0" smtClean="0"/>
              <a:t>    (ex. </a:t>
            </a:r>
            <a:r>
              <a:rPr lang="ko-KR" altLang="en-US" b="1" dirty="0" smtClean="0"/>
              <a:t>알라딘</a:t>
            </a:r>
            <a:r>
              <a:rPr lang="en-US" altLang="ko-KR" b="1" dirty="0" smtClean="0"/>
              <a:t>, Amazon.com </a:t>
            </a:r>
            <a:r>
              <a:rPr lang="ko-KR" altLang="en-US" b="1" dirty="0" smtClean="0"/>
              <a:t>등</a:t>
            </a:r>
            <a:r>
              <a:rPr lang="en-US" altLang="ko-KR" b="1" dirty="0" smtClean="0"/>
              <a:t>)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8385003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63664" y="2317639"/>
            <a:ext cx="7081121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48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전자책 신청 </a:t>
            </a:r>
            <a:r>
              <a: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방법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5467423" y="1086882"/>
            <a:ext cx="1273602" cy="904863"/>
            <a:chOff x="5467423" y="1412776"/>
            <a:chExt cx="1273602" cy="904863"/>
          </a:xfrm>
        </p:grpSpPr>
        <p:sp>
          <p:nvSpPr>
            <p:cNvPr id="6" name="직사각형 5"/>
            <p:cNvSpPr/>
            <p:nvPr/>
          </p:nvSpPr>
          <p:spPr>
            <a:xfrm>
              <a:off x="5467423" y="1412776"/>
              <a:ext cx="1273602" cy="9048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48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D385F"/>
                  </a:solidFill>
                  <a:latin typeface="+mn-ea"/>
                  <a:cs typeface="Arial" pitchFamily="34" charset="0"/>
                </a:rPr>
                <a:t>03</a:t>
              </a:r>
              <a:endPara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D385F"/>
                </a:solidFill>
                <a:latin typeface="+mn-ea"/>
                <a:cs typeface="Arial" pitchFamily="34" charset="0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5729102" y="2170718"/>
              <a:ext cx="737989" cy="82354"/>
            </a:xfrm>
            <a:prstGeom prst="rect">
              <a:avLst/>
            </a:prstGeom>
            <a:solidFill>
              <a:srgbClr val="1D38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0414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전자책 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도서관 홈페이지 로그인 </a:t>
            </a:r>
            <a:r>
              <a:rPr lang="ko-KR" altLang="en-US" dirty="0" smtClean="0"/>
              <a:t>후</a:t>
            </a:r>
            <a:r>
              <a:rPr lang="en-US" altLang="ko-KR" dirty="0" smtClean="0"/>
              <a:t>, </a:t>
            </a:r>
            <a:r>
              <a:rPr lang="ko-KR" altLang="en-US" b="1" dirty="0" err="1" smtClean="0"/>
              <a:t>전자자료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&gt; </a:t>
            </a:r>
            <a:r>
              <a:rPr lang="ko-KR" altLang="en-US" b="1" dirty="0" smtClean="0"/>
              <a:t>유형별 검색</a:t>
            </a:r>
            <a:r>
              <a:rPr lang="en-US" altLang="ko-KR" b="1" dirty="0"/>
              <a:t> </a:t>
            </a:r>
            <a:r>
              <a:rPr lang="en-US" altLang="ko-KR" b="1" dirty="0" smtClean="0"/>
              <a:t>&gt; </a:t>
            </a:r>
            <a:r>
              <a:rPr lang="ko-KR" altLang="en-US" b="1" dirty="0" smtClean="0"/>
              <a:t>전자책 </a:t>
            </a:r>
            <a:r>
              <a:rPr lang="ko-KR" altLang="en-US" dirty="0" smtClean="0"/>
              <a:t>클릭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97" y="1772816"/>
            <a:ext cx="10058400" cy="4252834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5519936" y="3577379"/>
            <a:ext cx="576064" cy="2836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6096000" y="3529901"/>
            <a:ext cx="972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← 클릭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6270952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07" y="1844824"/>
            <a:ext cx="10058400" cy="3103472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전자책 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‘</a:t>
            </a:r>
            <a:r>
              <a:rPr lang="ko-KR" altLang="en-US" dirty="0" smtClean="0"/>
              <a:t>통합 사이트 </a:t>
            </a:r>
            <a:r>
              <a:rPr lang="ko-KR" altLang="en-US" dirty="0" err="1" smtClean="0"/>
              <a:t>바로가기</a:t>
            </a:r>
            <a:r>
              <a:rPr lang="en-US" altLang="ko-KR" dirty="0" smtClean="0"/>
              <a:t>‘ </a:t>
            </a:r>
            <a:r>
              <a:rPr lang="ko-KR" altLang="en-US" dirty="0" smtClean="0"/>
              <a:t>클릭</a:t>
            </a:r>
            <a:endParaRPr lang="en-US" altLang="ko-KR" dirty="0"/>
          </a:p>
        </p:txBody>
      </p:sp>
      <p:sp>
        <p:nvSpPr>
          <p:cNvPr id="10" name="직사각형 9"/>
          <p:cNvSpPr/>
          <p:nvPr/>
        </p:nvSpPr>
        <p:spPr>
          <a:xfrm>
            <a:off x="1919536" y="3750049"/>
            <a:ext cx="1008112" cy="2836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2923705" y="3700146"/>
            <a:ext cx="972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← 클릭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9454530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07" y="1772816"/>
            <a:ext cx="10058400" cy="3172453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전자책 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통합 전자책 사이트 창이 뜨면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페이지에서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희망도서신청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클릭하여 신청페이지로 접속</a:t>
            </a:r>
            <a:endParaRPr lang="en-US" altLang="ko-KR" dirty="0"/>
          </a:p>
        </p:txBody>
      </p:sp>
      <p:sp>
        <p:nvSpPr>
          <p:cNvPr id="10" name="직사각형 9"/>
          <p:cNvSpPr/>
          <p:nvPr/>
        </p:nvSpPr>
        <p:spPr>
          <a:xfrm>
            <a:off x="8184232" y="3626196"/>
            <a:ext cx="1296144" cy="4508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7211631" y="3666967"/>
            <a:ext cx="972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FF00"/>
                </a:solidFill>
              </a:rPr>
              <a:t>클릭 →</a:t>
            </a:r>
            <a:endParaRPr lang="ko-K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9639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전자책 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원하는 책을 직접 검색</a:t>
            </a:r>
            <a:endParaRPr lang="en-US" altLang="ko-KR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07" y="1700808"/>
            <a:ext cx="10058400" cy="4841987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6027424" y="2132856"/>
            <a:ext cx="3812991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600056" y="2740546"/>
            <a:ext cx="4104456" cy="3284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6528048" y="3146912"/>
            <a:ext cx="4248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rgbClr val="FF0000"/>
                </a:solidFill>
              </a:rPr>
              <a:t>↑</a:t>
            </a:r>
            <a:r>
              <a:rPr lang="ko-KR" altLang="en-US" sz="1400" b="1" dirty="0" smtClean="0"/>
              <a:t> 내가 신청한 도서에 대한 처리 상황을 확인 가능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6977814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전자책 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‘</a:t>
            </a:r>
            <a:r>
              <a:rPr lang="ko-KR" altLang="en-US" dirty="0" smtClean="0"/>
              <a:t>희망도서신청</a:t>
            </a:r>
            <a:r>
              <a:rPr lang="en-US" altLang="ko-KR" dirty="0" smtClean="0"/>
              <a:t>’</a:t>
            </a:r>
            <a:r>
              <a:rPr lang="ko-KR" altLang="en-US" dirty="0"/>
              <a:t> </a:t>
            </a:r>
            <a:r>
              <a:rPr lang="ko-KR" altLang="en-US" dirty="0" smtClean="0"/>
              <a:t>클릭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07" y="1772816"/>
            <a:ext cx="5904656" cy="3672408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3647728" y="4797152"/>
            <a:ext cx="936104" cy="432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647728" y="5368570"/>
            <a:ext cx="3222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↑ 도서 내용 확인 후 클릭</a:t>
            </a:r>
            <a:endParaRPr lang="ko-KR" altLang="en-US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CD4371-1C4E-52D8-33A0-8B7801E5F315}"/>
              </a:ext>
            </a:extLst>
          </p:cNvPr>
          <p:cNvSpPr txBox="1"/>
          <p:nvPr/>
        </p:nvSpPr>
        <p:spPr>
          <a:xfrm>
            <a:off x="7032104" y="1772816"/>
            <a:ext cx="4752528" cy="35394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sz="1600" b="1" dirty="0" smtClean="0">
                <a:solidFill>
                  <a:srgbClr val="FF0000"/>
                </a:solidFill>
              </a:rPr>
              <a:t>신청 전 유의사항 숙지</a:t>
            </a:r>
            <a:endParaRPr lang="en-US" altLang="ko-KR" sz="1600" b="1" dirty="0" smtClean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endParaRPr lang="en-US" altLang="ko-KR" sz="1600" dirty="0" smtClean="0"/>
          </a:p>
          <a:p>
            <a:r>
              <a:rPr lang="ko-KR" altLang="en-US" sz="1600" dirty="0"/>
              <a:t> </a:t>
            </a:r>
            <a:r>
              <a:rPr lang="ko-KR" altLang="en-US" sz="1600" dirty="0" smtClean="0"/>
              <a:t> </a:t>
            </a:r>
            <a:r>
              <a:rPr lang="en-US" altLang="ko-KR" sz="1600" dirty="0" smtClean="0"/>
              <a:t>1. </a:t>
            </a:r>
            <a:r>
              <a:rPr lang="ko-KR" altLang="en-US" sz="1600" dirty="0"/>
              <a:t>출판사 정책에 따라 </a:t>
            </a:r>
            <a:r>
              <a:rPr lang="en-US" altLang="ko-KR" sz="1600" dirty="0"/>
              <a:t>5copy(</a:t>
            </a:r>
            <a:r>
              <a:rPr lang="ko-KR" altLang="en-US" sz="1600" dirty="0"/>
              <a:t>동시이용자수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를</a:t>
            </a:r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 </a:t>
            </a:r>
            <a:r>
              <a:rPr lang="ko-KR" altLang="en-US" sz="1600" dirty="0" smtClean="0"/>
              <a:t>기본으로 </a:t>
            </a:r>
            <a:r>
              <a:rPr lang="ko-KR" altLang="en-US" sz="1600" dirty="0"/>
              <a:t>구입해야 하는 경우</a:t>
            </a:r>
            <a:r>
              <a:rPr lang="en-US" altLang="ko-KR" sz="1600" dirty="0"/>
              <a:t>, </a:t>
            </a:r>
            <a:r>
              <a:rPr lang="ko-KR" altLang="en-US" sz="1600" dirty="0" smtClean="0"/>
              <a:t>확인되는 총</a:t>
            </a:r>
            <a:endParaRPr lang="en-US" altLang="ko-KR" sz="1600" dirty="0" smtClean="0"/>
          </a:p>
          <a:p>
            <a:r>
              <a:rPr lang="ko-KR" altLang="en-US" sz="1600" dirty="0" smtClean="0"/>
              <a:t>     금액에 </a:t>
            </a:r>
            <a:r>
              <a:rPr lang="ko-KR" altLang="en-US" sz="1600" dirty="0"/>
              <a:t>따라 구입 신청 </a:t>
            </a:r>
            <a:r>
              <a:rPr lang="ko-KR" altLang="en-US" sz="1600" dirty="0" smtClean="0"/>
              <a:t>반려</a:t>
            </a:r>
            <a:endParaRPr lang="en-US" altLang="ko-KR" sz="1600" dirty="0" smtClean="0"/>
          </a:p>
          <a:p>
            <a:endParaRPr lang="en-US" altLang="ko-KR" sz="1600" dirty="0" smtClean="0"/>
          </a:p>
          <a:p>
            <a:r>
              <a:rPr lang="en-US" altLang="ko-KR" sz="1600" dirty="0" smtClean="0"/>
              <a:t>  2. </a:t>
            </a:r>
            <a:r>
              <a:rPr lang="en-US" altLang="ko-KR" sz="1600" dirty="0"/>
              <a:t>4</a:t>
            </a:r>
            <a:r>
              <a:rPr lang="ko-KR" altLang="en-US" sz="1600" dirty="0"/>
              <a:t>만원 이상 도서의 경우 구입 여부 </a:t>
            </a:r>
            <a:r>
              <a:rPr lang="ko-KR" altLang="en-US" sz="1600" dirty="0" smtClean="0"/>
              <a:t>검토 필요</a:t>
            </a:r>
            <a:endParaRPr lang="en-US" altLang="ko-KR" sz="1600" dirty="0" smtClean="0"/>
          </a:p>
          <a:p>
            <a:endParaRPr lang="en-US" altLang="ko-KR" sz="1600" dirty="0"/>
          </a:p>
          <a:p>
            <a:r>
              <a:rPr lang="en-US" altLang="ko-KR" sz="1600" dirty="0" smtClean="0"/>
              <a:t>  3. </a:t>
            </a:r>
            <a:r>
              <a:rPr lang="ko-KR" altLang="en-US" sz="1600" dirty="0" smtClean="0"/>
              <a:t>이미 타 </a:t>
            </a:r>
            <a:r>
              <a:rPr lang="ko-KR" altLang="en-US" sz="1600" dirty="0" err="1" smtClean="0"/>
              <a:t>공급사를</a:t>
            </a:r>
            <a:r>
              <a:rPr lang="ko-KR" altLang="en-US" sz="1600" dirty="0" smtClean="0"/>
              <a:t> 통해 납품되어 소장중인</a:t>
            </a:r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  </a:t>
            </a:r>
            <a:r>
              <a:rPr lang="ko-KR" altLang="en-US" sz="1600" dirty="0" smtClean="0"/>
              <a:t>도서의 경우 구입 신청 반려</a:t>
            </a:r>
            <a:endParaRPr lang="en-US" altLang="ko-KR" sz="1600" dirty="0" smtClean="0"/>
          </a:p>
          <a:p>
            <a:endParaRPr lang="en-US" altLang="ko-KR" sz="1600" dirty="0"/>
          </a:p>
          <a:p>
            <a:r>
              <a:rPr lang="en-US" altLang="ko-KR" sz="1600" dirty="0" smtClean="0"/>
              <a:t>  4. </a:t>
            </a:r>
            <a:r>
              <a:rPr lang="ko-KR" altLang="en-US" sz="1600" dirty="0" smtClean="0"/>
              <a:t>대학도서관이 소장하기에 적합하지 않다고</a:t>
            </a:r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  </a:t>
            </a:r>
            <a:r>
              <a:rPr lang="ko-KR" altLang="en-US" sz="1600" dirty="0" smtClean="0"/>
              <a:t>판단되는 도서는 구입 신청 반려</a:t>
            </a:r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  [e.g. </a:t>
            </a:r>
            <a:r>
              <a:rPr lang="ko-KR" altLang="en-US" sz="1600" dirty="0" smtClean="0"/>
              <a:t>아동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청소년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성인</a:t>
            </a:r>
            <a:r>
              <a:rPr lang="en-US" altLang="ko-KR" sz="1600" dirty="0" smtClean="0"/>
              <a:t>(19+), </a:t>
            </a:r>
            <a:r>
              <a:rPr lang="ko-KR" altLang="en-US" sz="1600" dirty="0" smtClean="0"/>
              <a:t>육아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요리 등</a:t>
            </a:r>
            <a:r>
              <a:rPr lang="en-US" altLang="ko-KR" sz="1600" dirty="0" smtClean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122485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63664" y="2317639"/>
            <a:ext cx="7081121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FAQ</a:t>
            </a:r>
            <a:endParaRPr lang="ko-KR" altLang="en-US" sz="48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A52B43"/>
              </a:solidFill>
              <a:latin typeface="+mn-ea"/>
              <a:cs typeface="Arial" pitchFamily="34" charset="0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5467423" y="1086882"/>
            <a:ext cx="1273602" cy="904863"/>
            <a:chOff x="5467423" y="1412776"/>
            <a:chExt cx="1273602" cy="904863"/>
          </a:xfrm>
        </p:grpSpPr>
        <p:sp>
          <p:nvSpPr>
            <p:cNvPr id="6" name="직사각형 5"/>
            <p:cNvSpPr/>
            <p:nvPr/>
          </p:nvSpPr>
          <p:spPr>
            <a:xfrm>
              <a:off x="5467423" y="1412776"/>
              <a:ext cx="1273602" cy="9048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48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D385F"/>
                  </a:solidFill>
                  <a:latin typeface="+mn-ea"/>
                  <a:cs typeface="Arial" pitchFamily="34" charset="0"/>
                </a:rPr>
                <a:t>04</a:t>
              </a:r>
              <a:endPara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D385F"/>
                </a:solidFill>
                <a:latin typeface="+mn-ea"/>
                <a:cs typeface="Arial" pitchFamily="34" charset="0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5729102" y="2170718"/>
              <a:ext cx="737989" cy="82354"/>
            </a:xfrm>
            <a:prstGeom prst="rect">
              <a:avLst/>
            </a:prstGeom>
            <a:solidFill>
              <a:srgbClr val="1D38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1362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768B3C86-6C56-1817-E477-A8EF34EAB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도서신청</a:t>
            </a:r>
            <a:r>
              <a:rPr lang="ko-KR" altLang="en-US" dirty="0" smtClean="0"/>
              <a:t> 방법</a:t>
            </a:r>
            <a:r>
              <a:rPr lang="en-US" altLang="ko-KR" dirty="0" smtClean="0"/>
              <a:t>(</a:t>
            </a:r>
            <a:r>
              <a:rPr lang="ko-KR" altLang="en-US" dirty="0" smtClean="0"/>
              <a:t>공통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FC85B1-BB9B-432F-6410-E7F4D9B23D90}"/>
              </a:ext>
            </a:extLst>
          </p:cNvPr>
          <p:cNvSpPr txBox="1"/>
          <p:nvPr/>
        </p:nvSpPr>
        <p:spPr>
          <a:xfrm>
            <a:off x="695400" y="1268760"/>
            <a:ext cx="10513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ko-KR" altLang="en-US" sz="2000" dirty="0" smtClean="0"/>
              <a:t>도서관 </a:t>
            </a:r>
            <a:r>
              <a:rPr lang="ko-KR" altLang="en-US" sz="2000" dirty="0"/>
              <a:t>홈페이지 로그인 후</a:t>
            </a:r>
            <a:r>
              <a:rPr lang="en-US" altLang="ko-KR" sz="2000" dirty="0"/>
              <a:t>, '</a:t>
            </a:r>
            <a:r>
              <a:rPr lang="ko-KR" altLang="en-US" sz="2000" dirty="0"/>
              <a:t>희망자료신청</a:t>
            </a:r>
            <a:r>
              <a:rPr lang="en-US" altLang="ko-KR" sz="2000" dirty="0"/>
              <a:t>＇</a:t>
            </a:r>
            <a:r>
              <a:rPr lang="ko-KR" altLang="en-US" sz="2000" dirty="0"/>
              <a:t>버튼 클릭</a:t>
            </a:r>
            <a:endParaRPr lang="en-US" altLang="ko-KR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E36D58-1E61-ADBD-7928-0F2815F89541}"/>
              </a:ext>
            </a:extLst>
          </p:cNvPr>
          <p:cNvSpPr txBox="1"/>
          <p:nvPr/>
        </p:nvSpPr>
        <p:spPr>
          <a:xfrm>
            <a:off x="984407" y="1675547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(</a:t>
            </a:r>
            <a:r>
              <a:rPr lang="ko-KR" altLang="en-US" dirty="0"/>
              <a:t>또는</a:t>
            </a:r>
            <a:r>
              <a:rPr lang="en-US" altLang="ko-KR" dirty="0"/>
              <a:t>, </a:t>
            </a:r>
            <a:r>
              <a:rPr lang="ko-KR" altLang="en-US" dirty="0"/>
              <a:t>도서관 서비스 </a:t>
            </a:r>
            <a:r>
              <a:rPr lang="en-US" altLang="ko-KR" dirty="0"/>
              <a:t>&gt; </a:t>
            </a:r>
            <a:r>
              <a:rPr lang="ko-KR" altLang="en-US" dirty="0"/>
              <a:t>자료이용 </a:t>
            </a:r>
            <a:r>
              <a:rPr lang="en-US" altLang="ko-KR" dirty="0"/>
              <a:t>&gt; </a:t>
            </a:r>
            <a:r>
              <a:rPr lang="ko-KR" altLang="en-US" dirty="0"/>
              <a:t>희망자료신청 클릭</a:t>
            </a:r>
            <a:r>
              <a:rPr lang="en-US" altLang="ko-KR" dirty="0"/>
              <a:t>)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2140444"/>
            <a:ext cx="10370126" cy="442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1999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FAQ</a:t>
            </a:r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Q1.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개인당 희망자료 신청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가능한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건수는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최대 몇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권까지 인가요</a:t>
            </a:r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CD4371-1C4E-52D8-33A0-8B7801E5F315}"/>
              </a:ext>
            </a:extLst>
          </p:cNvPr>
          <p:cNvSpPr txBox="1"/>
          <p:nvPr/>
        </p:nvSpPr>
        <p:spPr>
          <a:xfrm>
            <a:off x="1127448" y="1627952"/>
            <a:ext cx="10513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 A. </a:t>
            </a:r>
            <a:r>
              <a:rPr lang="ko-KR" altLang="en-US" sz="1600" dirty="0"/>
              <a:t>전 신분</a:t>
            </a:r>
            <a:r>
              <a:rPr lang="en-US" altLang="ko-KR" sz="1600" dirty="0"/>
              <a:t>(</a:t>
            </a:r>
            <a:r>
              <a:rPr lang="ko-KR" altLang="en-US" sz="1600" dirty="0" err="1"/>
              <a:t>교ㆍ직원</a:t>
            </a:r>
            <a:r>
              <a:rPr lang="en-US" altLang="ko-KR" sz="1600" dirty="0"/>
              <a:t>, </a:t>
            </a:r>
            <a:r>
              <a:rPr lang="ko-KR" altLang="en-US" sz="1600" dirty="0" err="1" smtClean="0"/>
              <a:t>학부생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 </a:t>
            </a:r>
            <a:r>
              <a:rPr lang="ko-KR" altLang="en-US" sz="1600" dirty="0"/>
              <a:t>공통으로 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단행본</a:t>
            </a:r>
            <a:r>
              <a:rPr lang="en-US" altLang="ko-KR" sz="1600" b="1" u="sng" dirty="0" smtClean="0">
                <a:solidFill>
                  <a:srgbClr val="0000FF"/>
                </a:solidFill>
              </a:rPr>
              <a:t>(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만화</a:t>
            </a:r>
            <a:r>
              <a:rPr lang="en-US" altLang="ko-KR" sz="1600" b="1" u="sng" dirty="0" smtClean="0">
                <a:solidFill>
                  <a:srgbClr val="0000FF"/>
                </a:solidFill>
              </a:rPr>
              <a:t>, </a:t>
            </a:r>
            <a:r>
              <a:rPr lang="ko-KR" altLang="en-US" sz="1600" b="1" u="sng" dirty="0" err="1" smtClean="0">
                <a:solidFill>
                  <a:srgbClr val="0000FF"/>
                </a:solidFill>
              </a:rPr>
              <a:t>비도서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 포함</a:t>
            </a:r>
            <a:r>
              <a:rPr lang="en-US" altLang="ko-KR" sz="1600" b="1" u="sng" dirty="0" smtClean="0">
                <a:solidFill>
                  <a:srgbClr val="0000FF"/>
                </a:solidFill>
              </a:rPr>
              <a:t>)</a:t>
            </a:r>
            <a:r>
              <a:rPr lang="ko-KR" altLang="en-US" sz="1600" b="1" u="sng" dirty="0" smtClean="0"/>
              <a:t>은 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매월 </a:t>
            </a:r>
            <a:r>
              <a:rPr lang="en-US" altLang="ko-KR" sz="1600" b="1" u="sng" dirty="0" smtClean="0">
                <a:solidFill>
                  <a:srgbClr val="0000FF"/>
                </a:solidFill>
              </a:rPr>
              <a:t>13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책</a:t>
            </a:r>
            <a:r>
              <a:rPr lang="en-US" altLang="ko-KR" sz="1600" b="1" u="sng" dirty="0" smtClean="0"/>
              <a:t>, 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전자책</a:t>
            </a:r>
            <a:r>
              <a:rPr lang="ko-KR" altLang="en-US" sz="1600" b="1" u="sng" dirty="0" smtClean="0"/>
              <a:t>은 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매월 </a:t>
            </a:r>
            <a:r>
              <a:rPr lang="en-US" altLang="ko-KR" sz="1600" b="1" u="sng" dirty="0" smtClean="0">
                <a:solidFill>
                  <a:srgbClr val="0000FF"/>
                </a:solidFill>
              </a:rPr>
              <a:t>10</a:t>
            </a:r>
            <a:r>
              <a:rPr lang="ko-KR" altLang="en-US" sz="1600" b="1" u="sng" dirty="0" err="1" smtClean="0">
                <a:solidFill>
                  <a:srgbClr val="0000FF"/>
                </a:solidFill>
              </a:rPr>
              <a:t>책</a:t>
            </a:r>
            <a:r>
              <a:rPr lang="ko-KR" altLang="en-US" sz="1600" dirty="0" err="1" smtClean="0"/>
              <a:t>까지입니다</a:t>
            </a:r>
            <a:r>
              <a:rPr lang="en-US" altLang="ko-KR" sz="1600" dirty="0" smtClean="0"/>
              <a:t>.</a:t>
            </a:r>
          </a:p>
          <a:p>
            <a:r>
              <a:rPr lang="en-US" altLang="ko-KR" sz="1600" b="1" dirty="0" smtClean="0">
                <a:solidFill>
                  <a:srgbClr val="FF0000"/>
                </a:solidFill>
              </a:rPr>
              <a:t>     </a:t>
            </a:r>
            <a:r>
              <a:rPr lang="en-US" altLang="ko-KR" sz="1600" b="1" dirty="0" smtClean="0">
                <a:solidFill>
                  <a:srgbClr val="0000FF"/>
                </a:solidFill>
              </a:rPr>
              <a:t>‘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알라딘 도서 신청 기능</a:t>
            </a:r>
            <a:r>
              <a:rPr lang="en-US" altLang="ko-KR" sz="1600" b="1" dirty="0" smtClean="0">
                <a:solidFill>
                  <a:srgbClr val="0000FF"/>
                </a:solidFill>
              </a:rPr>
              <a:t>’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에서 검색되지 않는 </a:t>
            </a:r>
            <a:r>
              <a:rPr lang="ko-KR" altLang="en-US" sz="1600" b="1" dirty="0" smtClean="0"/>
              <a:t>자료이거나</a:t>
            </a:r>
            <a:r>
              <a:rPr lang="en-US" altLang="ko-KR" sz="1600" b="1" dirty="0" smtClean="0"/>
              <a:t>,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 </a:t>
            </a:r>
            <a:r>
              <a:rPr lang="en-US" altLang="ko-KR" sz="1600" b="1" dirty="0" smtClean="0">
                <a:solidFill>
                  <a:srgbClr val="0000FF"/>
                </a:solidFill>
              </a:rPr>
              <a:t>DVD</a:t>
            </a:r>
            <a:r>
              <a:rPr lang="ko-KR" altLang="en-US" sz="1600" b="1" dirty="0">
                <a:solidFill>
                  <a:srgbClr val="0000FF"/>
                </a:solidFill>
              </a:rPr>
              <a:t>나 </a:t>
            </a:r>
            <a:r>
              <a:rPr lang="en-US" altLang="ko-KR" sz="1600" b="1" dirty="0" smtClean="0">
                <a:solidFill>
                  <a:srgbClr val="0000FF"/>
                </a:solidFill>
              </a:rPr>
              <a:t>LP, 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악보</a:t>
            </a:r>
            <a:r>
              <a:rPr lang="ko-KR" altLang="en-US" sz="1600" dirty="0" smtClean="0"/>
              <a:t>와 </a:t>
            </a:r>
            <a:r>
              <a:rPr lang="ko-KR" altLang="en-US" sz="1600" dirty="0"/>
              <a:t>같은 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비도서자료</a:t>
            </a:r>
            <a:r>
              <a:rPr lang="ko-KR" altLang="en-US" sz="1600" dirty="0" smtClean="0"/>
              <a:t>들은</a:t>
            </a:r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</a:t>
            </a:r>
            <a:r>
              <a:rPr lang="ko-KR" altLang="en-US" sz="1600" dirty="0" smtClean="0"/>
              <a:t> </a:t>
            </a:r>
            <a:r>
              <a:rPr lang="en-US" altLang="ko-KR" sz="1600" u="sng" dirty="0" smtClean="0">
                <a:solidFill>
                  <a:srgbClr val="0000FF"/>
                </a:solidFill>
              </a:rPr>
              <a:t>‘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직접신청방법</a:t>
            </a:r>
            <a:r>
              <a:rPr lang="en-US" altLang="ko-KR" sz="1600" b="1" u="sng" dirty="0" smtClean="0">
                <a:solidFill>
                  <a:srgbClr val="0000FF"/>
                </a:solidFill>
              </a:rPr>
              <a:t>’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으로 </a:t>
            </a:r>
            <a:r>
              <a:rPr lang="ko-KR" altLang="en-US" sz="1600" b="1" u="sng" dirty="0">
                <a:solidFill>
                  <a:srgbClr val="0000FF"/>
                </a:solidFill>
              </a:rPr>
              <a:t>신청 가능</a:t>
            </a:r>
            <a:r>
              <a:rPr lang="ko-KR" altLang="en-US" sz="1600" dirty="0"/>
              <a:t>합니다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단</a:t>
            </a:r>
            <a:r>
              <a:rPr lang="en-US" altLang="ko-KR" sz="1600" dirty="0" smtClean="0"/>
              <a:t>,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연체 등으로 인한 대출 정지기간에는 희망도서 신청이 불가능합니다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F2C7B6-C252-3609-D7DF-ED24F96B754D}"/>
              </a:ext>
            </a:extLst>
          </p:cNvPr>
          <p:cNvSpPr txBox="1"/>
          <p:nvPr/>
        </p:nvSpPr>
        <p:spPr>
          <a:xfrm>
            <a:off x="984406" y="2636912"/>
            <a:ext cx="107282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Q2.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내가 신청한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지가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언젠데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왜 빨리 들어오지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않는 겁니까</a:t>
            </a:r>
            <a:r>
              <a:rPr lang="en-US" altLang="ko-KR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  <a:endParaRPr lang="en-US" altLang="ko-KR" sz="20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자료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들어왔다고 문자를 받았는데</a:t>
            </a:r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왜 아직 대출할 수 없나요</a:t>
            </a:r>
            <a:r>
              <a:rPr lang="en-US" altLang="ko-KR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?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빨리 좀 해줘요</a:t>
            </a:r>
            <a:r>
              <a:rPr lang="en-US" altLang="ko-KR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!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나 바빠요</a:t>
            </a:r>
            <a:r>
              <a:rPr lang="en-US" altLang="ko-KR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!</a:t>
            </a:r>
            <a:endParaRPr lang="en-US" altLang="ko-KR" sz="20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5D65E5-99D4-62B6-AF55-57FE9C682890}"/>
              </a:ext>
            </a:extLst>
          </p:cNvPr>
          <p:cNvSpPr txBox="1"/>
          <p:nvPr/>
        </p:nvSpPr>
        <p:spPr>
          <a:xfrm>
            <a:off x="1127448" y="3344798"/>
            <a:ext cx="1072919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 A. </a:t>
            </a:r>
            <a:r>
              <a:rPr lang="ko-KR" altLang="en-US" sz="1600" dirty="0"/>
              <a:t>국내 자료 </a:t>
            </a:r>
            <a:r>
              <a:rPr lang="en-US" altLang="ko-KR" sz="1600" dirty="0"/>
              <a:t>/ </a:t>
            </a:r>
            <a:r>
              <a:rPr lang="ko-KR" altLang="en-US" sz="1600" dirty="0"/>
              <a:t>국외 </a:t>
            </a:r>
            <a:r>
              <a:rPr lang="ko-KR" altLang="en-US" sz="1600" dirty="0" smtClean="0"/>
              <a:t>자료의 </a:t>
            </a:r>
            <a:r>
              <a:rPr lang="ko-KR" altLang="en-US" sz="1600" dirty="0"/>
              <a:t>여부에 </a:t>
            </a:r>
            <a:r>
              <a:rPr lang="ko-KR" altLang="en-US" sz="1600" dirty="0" smtClean="0"/>
              <a:t>따라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그리고 공급처의 사정에 따라 입수되는 </a:t>
            </a:r>
            <a:r>
              <a:rPr lang="ko-KR" altLang="en-US" sz="1600" dirty="0"/>
              <a:t>시간이 </a:t>
            </a:r>
            <a:r>
              <a:rPr lang="ko-KR" altLang="en-US" sz="1600" dirty="0" smtClean="0"/>
              <a:t>각자 다릅니다</a:t>
            </a:r>
            <a:r>
              <a:rPr lang="en-US" altLang="ko-KR" sz="1600" dirty="0"/>
              <a:t>.</a:t>
            </a:r>
          </a:p>
          <a:p>
            <a:r>
              <a:rPr lang="en-US" altLang="ko-KR" sz="1600" dirty="0"/>
              <a:t>    </a:t>
            </a:r>
            <a:r>
              <a:rPr lang="ko-KR" altLang="en-US" sz="1600" dirty="0"/>
              <a:t>또한</a:t>
            </a:r>
            <a:r>
              <a:rPr lang="en-US" altLang="ko-KR" sz="1600" dirty="0"/>
              <a:t>, </a:t>
            </a:r>
            <a:r>
              <a:rPr lang="ko-KR" altLang="en-US" sz="1600" dirty="0" smtClean="0"/>
              <a:t>입수 </a:t>
            </a:r>
            <a:r>
              <a:rPr lang="ko-KR" altLang="en-US" sz="1600" dirty="0"/>
              <a:t>후</a:t>
            </a:r>
            <a:r>
              <a:rPr lang="en-US" altLang="ko-KR" sz="1600" dirty="0"/>
              <a:t> </a:t>
            </a:r>
            <a:r>
              <a:rPr lang="ko-KR" altLang="en-US" sz="1600" dirty="0"/>
              <a:t>장서로 등록되어 서가에 </a:t>
            </a:r>
            <a:r>
              <a:rPr lang="ko-KR" altLang="en-US" sz="1600" dirty="0" smtClean="0"/>
              <a:t>배가되기까지 필요한 작업으로 인하여 추가적으로 시간이 소요됩니다</a:t>
            </a:r>
            <a:r>
              <a:rPr lang="en-US" altLang="ko-KR" sz="1600" dirty="0"/>
              <a:t>.</a:t>
            </a:r>
          </a:p>
          <a:p>
            <a:r>
              <a:rPr lang="en-US" altLang="ko-KR" sz="1600" dirty="0"/>
              <a:t>    </a:t>
            </a:r>
            <a:r>
              <a:rPr lang="ko-KR" altLang="en-US" sz="1600" dirty="0"/>
              <a:t>여건에 따라 변동의 여지는 있으나</a:t>
            </a:r>
            <a:r>
              <a:rPr lang="en-US" altLang="ko-KR" sz="1600" dirty="0"/>
              <a:t>, </a:t>
            </a:r>
            <a:r>
              <a:rPr lang="ko-KR" altLang="en-US" sz="1600" b="1" u="sng" dirty="0" err="1">
                <a:solidFill>
                  <a:srgbClr val="FF0000"/>
                </a:solidFill>
              </a:rPr>
              <a:t>국내자료는</a:t>
            </a:r>
            <a:r>
              <a:rPr lang="ko-KR" altLang="en-US" sz="1600" b="1" u="sng" dirty="0">
                <a:solidFill>
                  <a:srgbClr val="FF0000"/>
                </a:solidFill>
              </a:rPr>
              <a:t>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평균 약 </a:t>
            </a:r>
            <a:r>
              <a:rPr lang="en-US" altLang="ko-KR" sz="1600" b="1" u="sng" dirty="0">
                <a:solidFill>
                  <a:srgbClr val="FF0000"/>
                </a:solidFill>
              </a:rPr>
              <a:t>1 ~ 2</a:t>
            </a:r>
            <a:r>
              <a:rPr lang="ko-KR" altLang="en-US" sz="1600" b="1" u="sng" dirty="0">
                <a:solidFill>
                  <a:srgbClr val="FF0000"/>
                </a:solidFill>
              </a:rPr>
              <a:t>주</a:t>
            </a:r>
            <a:r>
              <a:rPr lang="en-US" altLang="ko-KR" sz="1600" b="1" u="sng" dirty="0">
                <a:solidFill>
                  <a:srgbClr val="FF0000"/>
                </a:solidFill>
              </a:rPr>
              <a:t>, </a:t>
            </a:r>
            <a:r>
              <a:rPr lang="ko-KR" altLang="en-US" sz="1600" b="1" u="sng" dirty="0">
                <a:solidFill>
                  <a:srgbClr val="FF0000"/>
                </a:solidFill>
              </a:rPr>
              <a:t>국외자료는</a:t>
            </a:r>
            <a:r>
              <a:rPr lang="en-US" altLang="ko-KR" sz="1600" b="1" u="sng" dirty="0">
                <a:solidFill>
                  <a:srgbClr val="FF0000"/>
                </a:solidFill>
              </a:rPr>
              <a:t> </a:t>
            </a:r>
            <a:r>
              <a:rPr lang="ko-KR" altLang="en-US" sz="1600" b="1" u="sng" dirty="0">
                <a:solidFill>
                  <a:srgbClr val="FF0000"/>
                </a:solidFill>
              </a:rPr>
              <a:t>약 </a:t>
            </a:r>
            <a:r>
              <a:rPr lang="en-US" altLang="ko-KR" sz="1600" b="1" u="sng" dirty="0">
                <a:solidFill>
                  <a:srgbClr val="FF0000"/>
                </a:solidFill>
              </a:rPr>
              <a:t>1</a:t>
            </a:r>
            <a:r>
              <a:rPr lang="ko-KR" altLang="en-US" sz="1600" b="1" u="sng" dirty="0">
                <a:solidFill>
                  <a:srgbClr val="FF0000"/>
                </a:solidFill>
              </a:rPr>
              <a:t>개월 가량 소요</a:t>
            </a:r>
            <a:r>
              <a:rPr lang="ko-KR" altLang="en-US" sz="1600" dirty="0"/>
              <a:t>됩니다</a:t>
            </a:r>
            <a:r>
              <a:rPr lang="en-US" altLang="ko-KR" sz="1600" dirty="0"/>
              <a:t>.</a:t>
            </a:r>
          </a:p>
          <a:p>
            <a:r>
              <a:rPr lang="ko-KR" altLang="en-US" sz="1600" dirty="0" smtClean="0"/>
              <a:t>    입수 되면 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우선정리신청가능 안내 문자</a:t>
            </a:r>
            <a:r>
              <a:rPr lang="ko-KR" altLang="en-US" sz="1600" dirty="0" smtClean="0"/>
              <a:t>가 자동 발송되며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이때부터 홈페이지에서 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우선 정리 신청이 가능</a:t>
            </a:r>
            <a:r>
              <a:rPr lang="ko-KR" altLang="en-US" sz="1600" dirty="0" smtClean="0"/>
              <a:t>합니다</a:t>
            </a:r>
            <a:r>
              <a:rPr lang="en-US" altLang="ko-KR" sz="1600" dirty="0" smtClean="0"/>
              <a:t>.</a:t>
            </a:r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</a:t>
            </a:r>
            <a:r>
              <a:rPr lang="ko-KR" altLang="en-US" sz="1600" dirty="0" smtClean="0"/>
              <a:t>이후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모든 </a:t>
            </a:r>
            <a:r>
              <a:rPr lang="ko-KR" altLang="en-US" sz="1600" dirty="0"/>
              <a:t>작업이 완료되어 이용 가능한 상태가 </a:t>
            </a:r>
            <a:r>
              <a:rPr lang="ko-KR" altLang="en-US" sz="1600" dirty="0" smtClean="0"/>
              <a:t>되어 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이용가능 문자</a:t>
            </a:r>
            <a:r>
              <a:rPr lang="ko-KR" altLang="en-US" sz="1600" dirty="0" smtClean="0"/>
              <a:t>를 받으시면</a:t>
            </a:r>
            <a:r>
              <a:rPr lang="en-US" altLang="ko-KR" sz="1600" dirty="0" smtClean="0"/>
              <a:t>, 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자료 대출이 가능</a:t>
            </a:r>
            <a:r>
              <a:rPr lang="ko-KR" altLang="en-US" sz="1600" dirty="0" smtClean="0"/>
              <a:t>합니다</a:t>
            </a:r>
            <a:r>
              <a:rPr lang="en-US" altLang="ko-KR" sz="1600" dirty="0" smtClean="0"/>
              <a:t>.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</a:t>
            </a:r>
            <a:endParaRPr lang="en-US" altLang="ko-K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5E3512-A460-05A2-4051-12148CB52BA4}"/>
              </a:ext>
            </a:extLst>
          </p:cNvPr>
          <p:cNvSpPr txBox="1"/>
          <p:nvPr/>
        </p:nvSpPr>
        <p:spPr>
          <a:xfrm>
            <a:off x="984407" y="4801172"/>
            <a:ext cx="10513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Q3.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희망자료 구입 신청이 취소되었습니다</a:t>
            </a:r>
            <a:r>
              <a:rPr lang="en-US" altLang="ko-KR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왜죠</a:t>
            </a:r>
            <a:r>
              <a:rPr lang="en-US" altLang="ko-KR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  <a:endParaRPr lang="en-US" altLang="ko-KR" sz="20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C58F9B-0ABF-5A83-63FC-8C51086ACA2A}"/>
              </a:ext>
            </a:extLst>
          </p:cNvPr>
          <p:cNvSpPr txBox="1"/>
          <p:nvPr/>
        </p:nvSpPr>
        <p:spPr>
          <a:xfrm>
            <a:off x="1127448" y="5243135"/>
            <a:ext cx="108732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 A. </a:t>
            </a:r>
            <a:r>
              <a:rPr lang="ko-KR" altLang="en-US" sz="1600" b="1" dirty="0">
                <a:solidFill>
                  <a:srgbClr val="FF0000"/>
                </a:solidFill>
              </a:rPr>
              <a:t>다음의 이유에 해당되는 경우 신청이 취소될 수 있습니다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.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취소되면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취소 사유가 기재된 문자가 자동 발송됩니다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.</a:t>
            </a:r>
            <a:endParaRPr lang="en-US" altLang="ko-KR" sz="1600" b="1" dirty="0">
              <a:solidFill>
                <a:srgbClr val="FF0000"/>
              </a:solidFill>
            </a:endParaRPr>
          </a:p>
          <a:p>
            <a:r>
              <a:rPr lang="en-US" altLang="ko-KR" sz="1600" dirty="0"/>
              <a:t>   - </a:t>
            </a:r>
            <a:r>
              <a:rPr lang="ko-KR" altLang="en-US" sz="1600" dirty="0" smtClean="0"/>
              <a:t>절판 또는 </a:t>
            </a:r>
            <a:r>
              <a:rPr lang="ko-KR" altLang="en-US" sz="1600" dirty="0"/>
              <a:t>품절되어 구입할 수 없는 경우 </a:t>
            </a:r>
            <a:r>
              <a:rPr lang="en-US" altLang="ko-KR" sz="1600" dirty="0"/>
              <a:t>/ </a:t>
            </a:r>
            <a:r>
              <a:rPr lang="ko-KR" altLang="en-US" sz="1600" dirty="0"/>
              <a:t>시중에 </a:t>
            </a:r>
            <a:r>
              <a:rPr lang="ko-KR" altLang="en-US" sz="1600" dirty="0" smtClean="0"/>
              <a:t>미 출판된 </a:t>
            </a:r>
            <a:r>
              <a:rPr lang="ko-KR" altLang="en-US" sz="1600" dirty="0"/>
              <a:t>자료의 </a:t>
            </a:r>
            <a:r>
              <a:rPr lang="ko-KR" altLang="en-US" sz="1600" dirty="0" smtClean="0"/>
              <a:t>경우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출판 예정일 확인</a:t>
            </a:r>
            <a:r>
              <a:rPr lang="en-US" altLang="ko-KR" sz="1600" dirty="0" smtClean="0"/>
              <a:t>)</a:t>
            </a:r>
            <a:endParaRPr lang="en-US" altLang="ko-KR" sz="1600" dirty="0"/>
          </a:p>
          <a:p>
            <a:r>
              <a:rPr lang="en-US" altLang="ko-KR" sz="1600" dirty="0"/>
              <a:t>   - </a:t>
            </a:r>
            <a:r>
              <a:rPr lang="ko-KR" altLang="en-US" sz="1600" dirty="0"/>
              <a:t>도서관에 이미 같은 </a:t>
            </a:r>
            <a:r>
              <a:rPr lang="ko-KR" altLang="en-US" sz="1600" dirty="0" smtClean="0"/>
              <a:t>자료를 소장중인 경우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소장 복본</a:t>
            </a:r>
            <a:r>
              <a:rPr lang="en-US" altLang="ko-KR" sz="1600" dirty="0" smtClean="0"/>
              <a:t>)</a:t>
            </a:r>
            <a:endParaRPr lang="en-US" altLang="ko-KR" sz="1600" dirty="0"/>
          </a:p>
          <a:p>
            <a:r>
              <a:rPr lang="en-US" altLang="ko-KR" sz="1600" dirty="0"/>
              <a:t>   - </a:t>
            </a:r>
            <a:r>
              <a:rPr lang="ko-KR" altLang="en-US" sz="1600" dirty="0" smtClean="0"/>
              <a:t>우리 도서관이 소장하기에 부적합한 자료인 </a:t>
            </a:r>
            <a:r>
              <a:rPr lang="ko-KR" altLang="en-US" sz="1600" dirty="0"/>
              <a:t>경우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어린이 청소년 도서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얇은 </a:t>
            </a:r>
            <a:r>
              <a:rPr lang="ko-KR" altLang="en-US" sz="1600" dirty="0"/>
              <a:t>소책자</a:t>
            </a:r>
            <a:r>
              <a:rPr lang="en-US" altLang="ko-KR" sz="1600" dirty="0"/>
              <a:t>, </a:t>
            </a:r>
            <a:r>
              <a:rPr lang="en-US" altLang="ko-KR" sz="1600" dirty="0" smtClean="0"/>
              <a:t>8</a:t>
            </a:r>
            <a:r>
              <a:rPr lang="ko-KR" altLang="en-US" sz="1600" dirty="0" smtClean="0"/>
              <a:t>절지 문제집</a:t>
            </a:r>
            <a:r>
              <a:rPr lang="en-US" altLang="ko-KR" sz="1600" dirty="0" smtClean="0"/>
              <a:t> </a:t>
            </a:r>
            <a:r>
              <a:rPr lang="ko-KR" altLang="en-US" sz="1600" dirty="0"/>
              <a:t>등</a:t>
            </a:r>
            <a:r>
              <a:rPr lang="en-US" altLang="ko-KR" sz="1600" dirty="0"/>
              <a:t>)</a:t>
            </a:r>
          </a:p>
          <a:p>
            <a:r>
              <a:rPr lang="en-US" altLang="ko-KR" sz="1600" dirty="0"/>
              <a:t>   - </a:t>
            </a:r>
            <a:r>
              <a:rPr lang="ko-KR" altLang="en-US" sz="1600" dirty="0"/>
              <a:t>신청 시 </a:t>
            </a:r>
            <a:r>
              <a:rPr lang="ko-KR" altLang="en-US" sz="1600" dirty="0" smtClean="0"/>
              <a:t>작성한 </a:t>
            </a:r>
            <a:r>
              <a:rPr lang="ko-KR" altLang="en-US" sz="1600" dirty="0"/>
              <a:t>서지정보</a:t>
            </a:r>
            <a:r>
              <a:rPr lang="en-US" altLang="ko-KR" sz="1600" dirty="0"/>
              <a:t>(</a:t>
            </a:r>
            <a:r>
              <a:rPr lang="ko-KR" altLang="en-US" sz="1600" dirty="0"/>
              <a:t>도서정보</a:t>
            </a:r>
            <a:r>
              <a:rPr lang="en-US" altLang="ko-KR" sz="1600" dirty="0"/>
              <a:t>)</a:t>
            </a:r>
            <a:r>
              <a:rPr lang="ko-KR" altLang="en-US" sz="1600" dirty="0"/>
              <a:t>가 부정확하거나 불충분하여 </a:t>
            </a:r>
            <a:r>
              <a:rPr lang="ko-KR" altLang="en-US" sz="1600" dirty="0" smtClean="0"/>
              <a:t>정확한 구입 대상 도서 판별이 </a:t>
            </a:r>
            <a:r>
              <a:rPr lang="ko-KR" altLang="en-US" sz="1600" dirty="0"/>
              <a:t>어려운 경우</a:t>
            </a:r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15465775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 txBox="1">
            <a:spLocks/>
          </p:cNvSpPr>
          <p:nvPr/>
        </p:nvSpPr>
        <p:spPr>
          <a:xfrm>
            <a:off x="4659145" y="1850529"/>
            <a:ext cx="6978074" cy="160657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6600" b="1" spc="-15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Arial" pitchFamily="34" charset="0"/>
              </a:rPr>
              <a:t>감사합니다</a:t>
            </a:r>
            <a:endParaRPr lang="ko-KR" altLang="en-US" sz="6600" b="1" spc="-150" dirty="0">
              <a:ln w="38100">
                <a:solidFill>
                  <a:srgbClr val="07395F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Arial" pitchFamily="34" charset="0"/>
            </a:endParaRP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5303912" y="1021208"/>
            <a:ext cx="6235183" cy="47016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ea typeface="+mn-ea"/>
                <a:cs typeface="Arial" pitchFamily="34" charset="0"/>
              </a:rPr>
              <a:t>MOKWON UNIVERSITY LIBRARY</a:t>
            </a:r>
            <a:endParaRPr lang="en-US" altLang="ko-KR" sz="32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A52B43"/>
              </a:solidFill>
              <a:latin typeface="+mn-ea"/>
              <a:ea typeface="+mn-ea"/>
              <a:cs typeface="Arial" pitchFamily="34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524500" y="1666875"/>
            <a:ext cx="5924356" cy="62699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A52B43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291113-E2F8-D3F2-C09A-B6F52836CBA5}"/>
              </a:ext>
            </a:extLst>
          </p:cNvPr>
          <p:cNvSpPr txBox="1"/>
          <p:nvPr/>
        </p:nvSpPr>
        <p:spPr>
          <a:xfrm>
            <a:off x="8040216" y="3140968"/>
            <a:ext cx="3498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dirty="0"/>
              <a:t>문의 </a:t>
            </a:r>
            <a:r>
              <a:rPr lang="en-US" altLang="ko-KR" dirty="0"/>
              <a:t>: </a:t>
            </a:r>
            <a:r>
              <a:rPr lang="ko-KR" altLang="en-US" dirty="0" err="1"/>
              <a:t>학술정보과</a:t>
            </a:r>
            <a:r>
              <a:rPr lang="ko-KR" altLang="en-US" dirty="0"/>
              <a:t> </a:t>
            </a:r>
            <a:r>
              <a:rPr lang="en-US" altLang="ko-KR" dirty="0" smtClean="0"/>
              <a:t>042)829-7213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127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63664" y="2317639"/>
            <a:ext cx="7081121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48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알라딘</a:t>
            </a:r>
            <a:r>
              <a:rPr lang="en-US" altLang="ko-KR" sz="48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 </a:t>
            </a:r>
            <a:r>
              <a: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도서신청 방법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5467423" y="1086882"/>
            <a:ext cx="1273602" cy="904863"/>
            <a:chOff x="5467423" y="1412776"/>
            <a:chExt cx="1273602" cy="904863"/>
          </a:xfrm>
        </p:grpSpPr>
        <p:sp>
          <p:nvSpPr>
            <p:cNvPr id="6" name="직사각형 5"/>
            <p:cNvSpPr/>
            <p:nvPr/>
          </p:nvSpPr>
          <p:spPr>
            <a:xfrm>
              <a:off x="5467423" y="1412776"/>
              <a:ext cx="1273602" cy="9048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48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D385F"/>
                  </a:solidFill>
                  <a:latin typeface="+mn-ea"/>
                  <a:cs typeface="Arial" pitchFamily="34" charset="0"/>
                </a:rPr>
                <a:t>01</a:t>
              </a:r>
              <a:endPara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D385F"/>
                </a:solidFill>
                <a:latin typeface="+mn-ea"/>
                <a:cs typeface="Arial" pitchFamily="34" charset="0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5729102" y="2131132"/>
              <a:ext cx="737989" cy="121940"/>
            </a:xfrm>
            <a:prstGeom prst="rect">
              <a:avLst/>
            </a:prstGeom>
            <a:solidFill>
              <a:srgbClr val="1D38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0524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알라딘도서신청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‘</a:t>
            </a:r>
            <a:r>
              <a:rPr lang="ko-KR" altLang="en-US" dirty="0" smtClean="0"/>
              <a:t>알라딘도서신청</a:t>
            </a:r>
            <a:r>
              <a:rPr lang="en-US" altLang="ko-KR" dirty="0"/>
              <a:t>’ </a:t>
            </a:r>
            <a:r>
              <a:rPr lang="ko-KR" altLang="en-US" dirty="0"/>
              <a:t>버튼 클릭</a:t>
            </a:r>
            <a:endParaRPr lang="en-US" altLang="ko-KR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46" y="2564904"/>
            <a:ext cx="10058400" cy="28166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8CD4371-1C4E-52D8-33A0-8B7801E5F315}"/>
              </a:ext>
            </a:extLst>
          </p:cNvPr>
          <p:cNvSpPr txBox="1"/>
          <p:nvPr/>
        </p:nvSpPr>
        <p:spPr>
          <a:xfrm>
            <a:off x="1127448" y="1597174"/>
            <a:ext cx="8928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dirty="0" smtClean="0">
                <a:solidFill>
                  <a:srgbClr val="FF0000"/>
                </a:solidFill>
              </a:rPr>
              <a:t>주의</a:t>
            </a:r>
            <a:r>
              <a:rPr lang="en-US" altLang="ko-KR" dirty="0" smtClean="0">
                <a:solidFill>
                  <a:srgbClr val="FF0000"/>
                </a:solidFill>
              </a:rPr>
              <a:t>: </a:t>
            </a:r>
            <a:r>
              <a:rPr lang="ko-KR" altLang="en-US" dirty="0" smtClean="0">
                <a:solidFill>
                  <a:srgbClr val="FF0000"/>
                </a:solidFill>
              </a:rPr>
              <a:t>월간 신청 한도</a:t>
            </a:r>
            <a:r>
              <a:rPr lang="en-US" altLang="ko-KR" dirty="0" smtClean="0">
                <a:solidFill>
                  <a:srgbClr val="FF0000"/>
                </a:solidFill>
              </a:rPr>
              <a:t>(</a:t>
            </a:r>
            <a:r>
              <a:rPr lang="ko-KR" altLang="en-US" dirty="0" smtClean="0">
                <a:solidFill>
                  <a:srgbClr val="FF0000"/>
                </a:solidFill>
              </a:rPr>
              <a:t>매월 </a:t>
            </a:r>
            <a:r>
              <a:rPr lang="en-US" altLang="ko-KR" dirty="0" smtClean="0">
                <a:solidFill>
                  <a:srgbClr val="FF0000"/>
                </a:solidFill>
              </a:rPr>
              <a:t>13</a:t>
            </a:r>
            <a:r>
              <a:rPr lang="ko-KR" altLang="en-US" dirty="0" smtClean="0">
                <a:solidFill>
                  <a:srgbClr val="FF0000"/>
                </a:solidFill>
              </a:rPr>
              <a:t>권</a:t>
            </a:r>
            <a:r>
              <a:rPr lang="en-US" altLang="ko-KR" dirty="0" smtClean="0">
                <a:solidFill>
                  <a:srgbClr val="FF0000"/>
                </a:solidFill>
              </a:rPr>
              <a:t>)</a:t>
            </a:r>
            <a:r>
              <a:rPr lang="ko-KR" altLang="en-US" dirty="0" smtClean="0">
                <a:solidFill>
                  <a:srgbClr val="FF0000"/>
                </a:solidFill>
              </a:rPr>
              <a:t>가 넘어가면 신청 처리가 </a:t>
            </a:r>
            <a:r>
              <a:rPr lang="ko-KR" altLang="en-US" dirty="0" smtClean="0">
                <a:solidFill>
                  <a:srgbClr val="FF0000"/>
                </a:solidFill>
              </a:rPr>
              <a:t>더 이상 되지 </a:t>
            </a:r>
            <a:r>
              <a:rPr lang="ko-KR" altLang="en-US" dirty="0" smtClean="0">
                <a:solidFill>
                  <a:srgbClr val="FF0000"/>
                </a:solidFill>
              </a:rPr>
              <a:t>않으므로</a:t>
            </a:r>
            <a:r>
              <a:rPr lang="en-US" altLang="ko-KR" dirty="0" smtClean="0">
                <a:solidFill>
                  <a:srgbClr val="FF0000"/>
                </a:solidFill>
              </a:rPr>
              <a:t>,</a:t>
            </a:r>
          </a:p>
          <a:p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   </a:t>
            </a:r>
            <a:r>
              <a:rPr lang="en-US" altLang="ko-KR" dirty="0" smtClean="0">
                <a:solidFill>
                  <a:srgbClr val="FF0000"/>
                </a:solidFill>
              </a:rPr>
              <a:t>‘</a:t>
            </a:r>
            <a:r>
              <a:rPr lang="ko-KR" altLang="en-US" dirty="0" smtClean="0">
                <a:solidFill>
                  <a:srgbClr val="FF0000"/>
                </a:solidFill>
              </a:rPr>
              <a:t>나의 신청 목록</a:t>
            </a:r>
            <a:r>
              <a:rPr lang="en-US" altLang="ko-KR" dirty="0" smtClean="0">
                <a:solidFill>
                  <a:srgbClr val="FF0000"/>
                </a:solidFill>
              </a:rPr>
              <a:t>’ </a:t>
            </a:r>
            <a:r>
              <a:rPr lang="ko-KR" altLang="en-US" dirty="0" smtClean="0"/>
              <a:t>에서 </a:t>
            </a:r>
            <a:r>
              <a:rPr lang="ko-KR" altLang="en-US" dirty="0" smtClean="0"/>
              <a:t>신청이 제대로 접수 되었는지 확인 요망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6133979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1564659"/>
            <a:ext cx="9577064" cy="5042803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알라딘도서신청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희망도서신청시스템 접속 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원하는 도서 검색</a:t>
            </a:r>
            <a:endParaRPr lang="en-US" altLang="ko-K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E9429B-6DD1-925C-883F-E81D1E678DB2}"/>
              </a:ext>
            </a:extLst>
          </p:cNvPr>
          <p:cNvSpPr txBox="1"/>
          <p:nvPr/>
        </p:nvSpPr>
        <p:spPr>
          <a:xfrm>
            <a:off x="7238659" y="1073954"/>
            <a:ext cx="3537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rgbClr val="FF0000"/>
                </a:solidFill>
              </a:rPr>
              <a:t>↓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국내도서</a:t>
            </a:r>
            <a:r>
              <a:rPr lang="ko-KR" altLang="en-US" sz="1400" b="1" dirty="0"/>
              <a:t> </a:t>
            </a:r>
            <a:r>
              <a:rPr lang="en-US" altLang="ko-KR" sz="1400" b="1" dirty="0" smtClean="0"/>
              <a:t>/ </a:t>
            </a:r>
            <a:r>
              <a:rPr lang="ko-KR" altLang="en-US" sz="1400" b="1" dirty="0" err="1" smtClean="0"/>
              <a:t>외국도서</a:t>
            </a:r>
            <a:r>
              <a:rPr lang="en-US" altLang="ko-KR" sz="1400" b="1" dirty="0" smtClean="0"/>
              <a:t> </a:t>
            </a:r>
            <a:r>
              <a:rPr lang="ko-KR" altLang="en-US" sz="1400" b="1" dirty="0" smtClean="0"/>
              <a:t>검색 가능</a:t>
            </a:r>
            <a:endParaRPr lang="en-US" altLang="ko-KR" sz="1400" b="1" dirty="0" smtClean="0"/>
          </a:p>
          <a:p>
            <a:r>
              <a:rPr lang="en-US" altLang="ko-KR" sz="1400" b="1" dirty="0"/>
              <a:t> </a:t>
            </a:r>
            <a:r>
              <a:rPr lang="en-US" altLang="ko-KR" sz="1400" b="1" dirty="0" smtClean="0"/>
              <a:t>   </a:t>
            </a:r>
            <a:r>
              <a:rPr lang="ko-KR" altLang="en-US" sz="1400" b="1" dirty="0" err="1" smtClean="0"/>
              <a:t>상세검색</a:t>
            </a:r>
            <a:r>
              <a:rPr lang="en-US" altLang="ko-KR" sz="1400" b="1" dirty="0" smtClean="0"/>
              <a:t>(</a:t>
            </a:r>
            <a:r>
              <a:rPr lang="ko-KR" altLang="en-US" sz="1400" b="1" dirty="0" smtClean="0"/>
              <a:t>제목</a:t>
            </a:r>
            <a:r>
              <a:rPr lang="en-US" altLang="ko-KR" sz="1400" b="1" dirty="0" smtClean="0"/>
              <a:t>/</a:t>
            </a:r>
            <a:r>
              <a:rPr lang="ko-KR" altLang="en-US" sz="1400" b="1" dirty="0" smtClean="0"/>
              <a:t>저자</a:t>
            </a:r>
            <a:r>
              <a:rPr lang="en-US" altLang="ko-KR" sz="1400" b="1" dirty="0" smtClean="0"/>
              <a:t>/</a:t>
            </a:r>
            <a:r>
              <a:rPr lang="ko-KR" altLang="en-US" sz="1400" b="1" dirty="0" smtClean="0"/>
              <a:t>출판사 등</a:t>
            </a:r>
            <a:r>
              <a:rPr lang="en-US" altLang="ko-KR" sz="1400" b="1" dirty="0" smtClean="0"/>
              <a:t>)</a:t>
            </a:r>
            <a:r>
              <a:rPr lang="ko-KR" altLang="en-US" sz="1400" b="1" dirty="0" smtClean="0"/>
              <a:t>도 가능 </a:t>
            </a:r>
            <a:endParaRPr lang="en-US" altLang="ko-KR" sz="1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E9429B-6DD1-925C-883F-E81D1E678DB2}"/>
              </a:ext>
            </a:extLst>
          </p:cNvPr>
          <p:cNvSpPr txBox="1"/>
          <p:nvPr/>
        </p:nvSpPr>
        <p:spPr>
          <a:xfrm>
            <a:off x="1403946" y="2789584"/>
            <a:ext cx="5074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err="1" smtClean="0"/>
              <a:t>새로나온</a:t>
            </a:r>
            <a:r>
              <a:rPr lang="ko-KR" altLang="en-US" sz="1400" b="1" dirty="0" smtClean="0"/>
              <a:t> 책 </a:t>
            </a:r>
            <a:r>
              <a:rPr lang="en-US" altLang="ko-KR" sz="1400" b="1" dirty="0" smtClean="0"/>
              <a:t>/ </a:t>
            </a:r>
            <a:r>
              <a:rPr lang="ko-KR" altLang="en-US" sz="1400" b="1" dirty="0" smtClean="0"/>
              <a:t>베스트셀러 </a:t>
            </a:r>
            <a:r>
              <a:rPr lang="en-US" altLang="ko-KR" sz="1400" b="1" dirty="0" smtClean="0"/>
              <a:t>/ </a:t>
            </a:r>
            <a:r>
              <a:rPr lang="ko-KR" altLang="en-US" sz="1400" b="1" dirty="0" smtClean="0"/>
              <a:t>미디어 추천 리스트 확인 가능 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→</a:t>
            </a:r>
            <a:endParaRPr lang="en-US" altLang="ko-KR" sz="1400" b="1" dirty="0">
              <a:solidFill>
                <a:srgbClr val="FF0000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223792" y="1644692"/>
            <a:ext cx="5256584" cy="3002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528048" y="2844733"/>
            <a:ext cx="2376264" cy="2178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1055440" y="3933056"/>
            <a:ext cx="1368152" cy="26642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E9429B-6DD1-925C-883F-E81D1E678DB2}"/>
              </a:ext>
            </a:extLst>
          </p:cNvPr>
          <p:cNvSpPr txBox="1"/>
          <p:nvPr/>
        </p:nvSpPr>
        <p:spPr>
          <a:xfrm>
            <a:off x="2494625" y="4797152"/>
            <a:ext cx="28092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rgbClr val="FF0000"/>
                </a:solidFill>
              </a:rPr>
              <a:t>←</a:t>
            </a:r>
            <a:r>
              <a:rPr lang="ko-KR" altLang="en-US" sz="1400" b="1" dirty="0" smtClean="0"/>
              <a:t> 분야별 </a:t>
            </a:r>
            <a:r>
              <a:rPr lang="ko-KR" altLang="en-US" sz="1400" b="1" dirty="0" err="1" smtClean="0"/>
              <a:t>브라우징</a:t>
            </a:r>
            <a:r>
              <a:rPr lang="ko-KR" altLang="en-US" sz="1400" b="1" dirty="0" smtClean="0"/>
              <a:t> 가능</a:t>
            </a:r>
            <a:endParaRPr lang="en-US" altLang="ko-KR" sz="14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E9429B-6DD1-925C-883F-E81D1E678DB2}"/>
              </a:ext>
            </a:extLst>
          </p:cNvPr>
          <p:cNvSpPr txBox="1"/>
          <p:nvPr/>
        </p:nvSpPr>
        <p:spPr>
          <a:xfrm>
            <a:off x="9579949" y="2527974"/>
            <a:ext cx="2393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rgbClr val="FF0000"/>
                </a:solidFill>
              </a:rPr>
              <a:t>↙</a:t>
            </a:r>
            <a:r>
              <a:rPr lang="ko-KR" altLang="en-US" sz="1400" b="1" dirty="0" smtClean="0"/>
              <a:t> 원하는 책을 담아 한번에</a:t>
            </a:r>
            <a:endParaRPr lang="en-US" altLang="ko-KR" sz="1400" b="1" dirty="0" smtClean="0"/>
          </a:p>
          <a:p>
            <a:r>
              <a:rPr lang="ko-KR" altLang="en-US" sz="1400" b="1" dirty="0" smtClean="0"/>
              <a:t> 신청 가능한 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보관함 기능</a:t>
            </a:r>
            <a:endParaRPr lang="en-US" altLang="ko-KR" sz="1400" b="1" dirty="0">
              <a:solidFill>
                <a:srgbClr val="FF0000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9768408" y="5599201"/>
            <a:ext cx="776016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E9429B-6DD1-925C-883F-E81D1E678DB2}"/>
              </a:ext>
            </a:extLst>
          </p:cNvPr>
          <p:cNvSpPr txBox="1"/>
          <p:nvPr/>
        </p:nvSpPr>
        <p:spPr>
          <a:xfrm>
            <a:off x="7032104" y="5599201"/>
            <a:ext cx="27363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이미 소장중인 도서의 경우</a:t>
            </a:r>
            <a:r>
              <a:rPr lang="en-US" altLang="ko-KR" sz="1400" b="1" dirty="0" smtClean="0"/>
              <a:t>,  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→</a:t>
            </a:r>
            <a:endParaRPr lang="en-US" altLang="ko-KR" sz="1400" b="1" dirty="0" smtClean="0">
              <a:solidFill>
                <a:srgbClr val="FF0000"/>
              </a:solidFill>
            </a:endParaRPr>
          </a:p>
          <a:p>
            <a:r>
              <a:rPr lang="ko-KR" altLang="en-US" sz="1400" b="1" dirty="0" smtClean="0"/>
              <a:t>현재 대출 여부 확인 가능한</a:t>
            </a:r>
            <a:endParaRPr lang="en-US" altLang="ko-KR" sz="1400" b="1" dirty="0" smtClean="0"/>
          </a:p>
          <a:p>
            <a:r>
              <a:rPr lang="ko-KR" altLang="en-US" sz="1400" b="1" dirty="0" err="1" smtClean="0">
                <a:solidFill>
                  <a:srgbClr val="FF0000"/>
                </a:solidFill>
              </a:rPr>
              <a:t>대출확인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 기능</a:t>
            </a:r>
            <a:endParaRPr lang="en-US" altLang="ko-KR" sz="1400" b="1" dirty="0">
              <a:solidFill>
                <a:srgbClr val="FF0000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8992392" y="2844733"/>
            <a:ext cx="487984" cy="2178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92133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07" y="1597174"/>
            <a:ext cx="9864121" cy="5000178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알라딘도서신청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검색 결과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원하는 자료가 나오면 해당 자료를 클릭</a:t>
            </a:r>
            <a:endParaRPr lang="en-US" altLang="ko-KR" dirty="0"/>
          </a:p>
        </p:txBody>
      </p:sp>
      <p:sp>
        <p:nvSpPr>
          <p:cNvPr id="6" name="TextBox 5"/>
          <p:cNvSpPr txBox="1"/>
          <p:nvPr/>
        </p:nvSpPr>
        <p:spPr>
          <a:xfrm>
            <a:off x="1775520" y="436510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0000FF"/>
                </a:solidFill>
              </a:rPr>
              <a:t>↓</a:t>
            </a:r>
            <a:r>
              <a:rPr lang="ko-KR" altLang="en-US" b="1" dirty="0" smtClean="0"/>
              <a:t>해당 자료를 </a:t>
            </a:r>
            <a:r>
              <a:rPr lang="ko-KR" altLang="en-US" b="1" dirty="0" smtClean="0">
                <a:solidFill>
                  <a:srgbClr val="0000FF"/>
                </a:solidFill>
              </a:rPr>
              <a:t>클릭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68008" y="4750470"/>
            <a:ext cx="3528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sz="1600" b="1" dirty="0" smtClean="0">
                <a:solidFill>
                  <a:srgbClr val="0000FF"/>
                </a:solidFill>
              </a:rPr>
              <a:t>소장 여부 확인</a:t>
            </a:r>
            <a:r>
              <a:rPr lang="ko-KR" altLang="en-US" sz="1600" dirty="0" smtClean="0"/>
              <a:t> 후 신청 가능 →</a:t>
            </a:r>
            <a:endParaRPr lang="en-US" altLang="ko-KR" sz="1600" dirty="0" smtClean="0"/>
          </a:p>
          <a:p>
            <a:pPr marL="285750" indent="-285750">
              <a:buFontTx/>
              <a:buChar char="-"/>
            </a:pPr>
            <a:r>
              <a:rPr lang="ko-KR" altLang="en-US" sz="1600" dirty="0" smtClean="0"/>
              <a:t>소장중인 자료는 대출 여부</a:t>
            </a:r>
            <a:endParaRPr lang="en-US" altLang="ko-KR" sz="1600" dirty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</a:t>
            </a:r>
            <a:r>
              <a:rPr lang="ko-KR" altLang="en-US" sz="1600" dirty="0" smtClean="0"/>
              <a:t>확인 가능 </a:t>
            </a:r>
            <a:r>
              <a:rPr lang="en-US" altLang="ko-KR" sz="1600" dirty="0" smtClean="0"/>
              <a:t>(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대출 확인</a:t>
            </a:r>
            <a:r>
              <a:rPr lang="ko-KR" altLang="en-US" sz="1600" dirty="0" smtClean="0"/>
              <a:t> 클릭</a:t>
            </a:r>
            <a:r>
              <a:rPr lang="en-US" altLang="ko-KR" sz="1600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ko-KR" altLang="en-US" sz="1600" dirty="0" smtClean="0"/>
              <a:t>체크박스 체크 후 보관함에 담아</a:t>
            </a:r>
            <a:endParaRPr lang="en-US" altLang="ko-KR" sz="1600" dirty="0" smtClean="0"/>
          </a:p>
          <a:p>
            <a:r>
              <a:rPr lang="en-US" altLang="ko-KR" sz="1600" dirty="0" smtClean="0"/>
              <a:t>    </a:t>
            </a:r>
            <a:r>
              <a:rPr lang="ko-KR" altLang="en-US" sz="1600" dirty="0" smtClean="0"/>
              <a:t>한번에 신청 가능</a:t>
            </a:r>
            <a:r>
              <a:rPr lang="en-US" altLang="ko-KR" sz="1600" dirty="0" smtClean="0"/>
              <a:t> (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보관함</a:t>
            </a:r>
            <a:r>
              <a:rPr lang="ko-KR" altLang="en-US" sz="1600" dirty="0" smtClean="0"/>
              <a:t> 클릭</a:t>
            </a:r>
            <a:r>
              <a:rPr lang="en-US" altLang="ko-KR" sz="16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33775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102" y="1583611"/>
            <a:ext cx="9770417" cy="4685928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알라딘도서신청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'</a:t>
            </a:r>
            <a:r>
              <a:rPr lang="ko-KR" altLang="en-US" dirty="0" smtClean="0"/>
              <a:t>신청하기</a:t>
            </a:r>
            <a:r>
              <a:rPr lang="en-US" altLang="ko-KR" dirty="0" smtClean="0"/>
              <a:t>‘ </a:t>
            </a:r>
            <a:r>
              <a:rPr lang="ko-KR" altLang="en-US" dirty="0" smtClean="0"/>
              <a:t>버튼 클릭</a:t>
            </a:r>
            <a:endParaRPr lang="en-US" altLang="ko-KR" dirty="0"/>
          </a:p>
        </p:txBody>
      </p:sp>
      <p:sp>
        <p:nvSpPr>
          <p:cNvPr id="9" name="TextBox 8"/>
          <p:cNvSpPr txBox="1"/>
          <p:nvPr/>
        </p:nvSpPr>
        <p:spPr>
          <a:xfrm>
            <a:off x="8976320" y="3412153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0000FF"/>
                </a:solidFill>
              </a:rPr>
              <a:t>↓</a:t>
            </a:r>
            <a:r>
              <a:rPr lang="ko-KR" altLang="en-US" b="1" dirty="0" smtClean="0"/>
              <a:t>클릭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42466498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알라딘도서신청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신청 창에서 신청하려는 자료 클릭 후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신청버튼</a:t>
            </a:r>
            <a:r>
              <a:rPr lang="ko-KR" altLang="en-US" dirty="0" smtClean="0"/>
              <a:t> 클릭</a:t>
            </a:r>
            <a:endParaRPr lang="en-US" altLang="ko-KR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1772816"/>
            <a:ext cx="4395826" cy="4244008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5375920" y="3750804"/>
            <a:ext cx="1296144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6744072" y="3640559"/>
            <a:ext cx="4485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← </a:t>
            </a:r>
            <a:r>
              <a:rPr lang="en-US" altLang="ko-KR" b="1" dirty="0" smtClean="0">
                <a:solidFill>
                  <a:srgbClr val="FF0000"/>
                </a:solidFill>
              </a:rPr>
              <a:t>1.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소장여부</a:t>
            </a:r>
            <a:r>
              <a:rPr lang="ko-KR" altLang="en-US" b="1" dirty="0" smtClean="0">
                <a:solidFill>
                  <a:srgbClr val="FF0000"/>
                </a:solidFill>
              </a:rPr>
              <a:t> 확인 </a:t>
            </a:r>
            <a:r>
              <a:rPr lang="ko-KR" altLang="en-US" b="1" dirty="0" smtClean="0"/>
              <a:t>후</a:t>
            </a:r>
            <a:r>
              <a:rPr lang="en-US" altLang="ko-KR" b="1" dirty="0" smtClean="0"/>
              <a:t>,</a:t>
            </a:r>
            <a:r>
              <a:rPr lang="en-US" altLang="ko-KR" b="1" dirty="0" smtClean="0">
                <a:solidFill>
                  <a:srgbClr val="FF0000"/>
                </a:solidFill>
              </a:rPr>
              <a:t> ‘</a:t>
            </a:r>
            <a:r>
              <a:rPr lang="ko-KR" altLang="en-US" b="1" dirty="0" err="1" smtClean="0">
                <a:solidFill>
                  <a:srgbClr val="FF0000"/>
                </a:solidFill>
              </a:rPr>
              <a:t>미보유</a:t>
            </a:r>
            <a:r>
              <a:rPr lang="en-US" altLang="ko-KR" b="1" dirty="0" smtClean="0">
                <a:solidFill>
                  <a:srgbClr val="FF0000"/>
                </a:solidFill>
              </a:rPr>
              <a:t>’</a:t>
            </a:r>
            <a:r>
              <a:rPr lang="ko-KR" altLang="en-US" b="1" dirty="0" smtClean="0">
                <a:solidFill>
                  <a:srgbClr val="FF0000"/>
                </a:solidFill>
              </a:rPr>
              <a:t> 일 때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r>
              <a:rPr lang="en-US" altLang="ko-KR" b="1" dirty="0">
                <a:solidFill>
                  <a:srgbClr val="FF0000"/>
                </a:solidFill>
              </a:rPr>
              <a:t> </a:t>
            </a:r>
            <a:r>
              <a:rPr lang="en-US" altLang="ko-KR" b="1" dirty="0" smtClean="0">
                <a:solidFill>
                  <a:srgbClr val="FF0000"/>
                </a:solidFill>
              </a:rPr>
              <a:t>     </a:t>
            </a:r>
            <a:r>
              <a:rPr lang="ko-KR" altLang="en-US" b="1" dirty="0" smtClean="0">
                <a:solidFill>
                  <a:srgbClr val="FF0000"/>
                </a:solidFill>
              </a:rPr>
              <a:t> </a:t>
            </a:r>
            <a:r>
              <a:rPr lang="ko-KR" altLang="en-US" b="1" dirty="0" smtClean="0"/>
              <a:t>해당 자료를 클릭하여 체크</a:t>
            </a:r>
            <a:endParaRPr lang="ko-KR" altLang="en-US" b="1" dirty="0"/>
          </a:p>
        </p:txBody>
      </p:sp>
      <p:sp>
        <p:nvSpPr>
          <p:cNvPr id="14" name="직사각형 13"/>
          <p:cNvSpPr/>
          <p:nvPr/>
        </p:nvSpPr>
        <p:spPr>
          <a:xfrm>
            <a:off x="4151784" y="4504655"/>
            <a:ext cx="792088" cy="3791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979383" y="4371068"/>
            <a:ext cx="3204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← </a:t>
            </a:r>
            <a:r>
              <a:rPr lang="en-US" altLang="ko-KR" b="1" dirty="0" smtClean="0">
                <a:solidFill>
                  <a:srgbClr val="FF0000"/>
                </a:solidFill>
              </a:rPr>
              <a:t>2.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신청버튼</a:t>
            </a:r>
            <a:r>
              <a:rPr lang="ko-KR" altLang="en-US" b="1" dirty="0" smtClean="0">
                <a:solidFill>
                  <a:srgbClr val="FF0000"/>
                </a:solidFill>
              </a:rPr>
              <a:t> 클릭</a:t>
            </a:r>
            <a:r>
              <a:rPr lang="ko-KR" altLang="en-US" b="1" dirty="0" smtClean="0"/>
              <a:t>하면 끝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6" y="4782406"/>
            <a:ext cx="2847780" cy="168129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123197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알라딘도서신청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보관함에는 최대 </a:t>
            </a:r>
            <a:r>
              <a:rPr lang="en-US" altLang="ko-KR" dirty="0" smtClean="0"/>
              <a:t>50</a:t>
            </a:r>
            <a:r>
              <a:rPr lang="ko-KR" altLang="en-US" dirty="0" smtClean="0"/>
              <a:t>권까지 담을 수 있으나</a:t>
            </a:r>
            <a:r>
              <a:rPr lang="en-US" altLang="ko-KR" dirty="0" smtClean="0"/>
              <a:t>, </a:t>
            </a:r>
            <a:r>
              <a:rPr lang="ko-KR" altLang="en-US" b="1" u="sng" dirty="0" smtClean="0">
                <a:solidFill>
                  <a:srgbClr val="FF0000"/>
                </a:solidFill>
              </a:rPr>
              <a:t>구입 신청은 월 신청 한도</a:t>
            </a:r>
            <a:r>
              <a:rPr lang="en-US" altLang="ko-KR" b="1" u="sng" dirty="0" smtClean="0">
                <a:solidFill>
                  <a:srgbClr val="FF0000"/>
                </a:solidFill>
              </a:rPr>
              <a:t>(13</a:t>
            </a:r>
            <a:r>
              <a:rPr lang="ko-KR" altLang="en-US" b="1" u="sng" dirty="0" smtClean="0">
                <a:solidFill>
                  <a:srgbClr val="FF0000"/>
                </a:solidFill>
              </a:rPr>
              <a:t>권</a:t>
            </a:r>
            <a:r>
              <a:rPr lang="en-US" altLang="ko-KR" b="1" u="sng" dirty="0" smtClean="0">
                <a:solidFill>
                  <a:srgbClr val="FF0000"/>
                </a:solidFill>
              </a:rPr>
              <a:t>) </a:t>
            </a:r>
            <a:r>
              <a:rPr lang="ko-KR" altLang="en-US" b="1" u="sng" dirty="0" smtClean="0">
                <a:solidFill>
                  <a:srgbClr val="FF0000"/>
                </a:solidFill>
              </a:rPr>
              <a:t>안에서만 신청 가능 </a:t>
            </a:r>
            <a:endParaRPr lang="en-US" altLang="ko-KR" b="1" u="sng" dirty="0">
              <a:solidFill>
                <a:srgbClr val="FF0000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86" y="2027099"/>
            <a:ext cx="10458789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330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7511</TotalTime>
  <Words>874</Words>
  <Application>Microsoft Office PowerPoint</Application>
  <PresentationFormat>와이드스크린</PresentationFormat>
  <Paragraphs>114</Paragraphs>
  <Slides>21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6" baseType="lpstr">
      <vt:lpstr>HY헤드라인M</vt:lpstr>
      <vt:lpstr>맑은 고딕</vt:lpstr>
      <vt:lpstr>Arial</vt:lpstr>
      <vt:lpstr>Wingdings</vt:lpstr>
      <vt:lpstr>Office 테마</vt:lpstr>
      <vt:lpstr>PowerPoint 프레젠테이션</vt:lpstr>
      <vt:lpstr>도서신청 방법(공통)</vt:lpstr>
      <vt:lpstr>PowerPoint 프레젠테이션</vt:lpstr>
      <vt:lpstr>알라딘도서신청 방법</vt:lpstr>
      <vt:lpstr>알라딘도서신청 방법</vt:lpstr>
      <vt:lpstr>알라딘도서신청 방법</vt:lpstr>
      <vt:lpstr>알라딘도서신청 방법</vt:lpstr>
      <vt:lpstr>알라딘도서신청 방법</vt:lpstr>
      <vt:lpstr>알라딘도서신청 방법</vt:lpstr>
      <vt:lpstr>PowerPoint 프레젠테이션</vt:lpstr>
      <vt:lpstr>직접신청 방법</vt:lpstr>
      <vt:lpstr>직접신청 방법</vt:lpstr>
      <vt:lpstr>PowerPoint 프레젠테이션</vt:lpstr>
      <vt:lpstr>전자책 신청 방법</vt:lpstr>
      <vt:lpstr>전자책 신청 방법</vt:lpstr>
      <vt:lpstr>전자책 신청 방법</vt:lpstr>
      <vt:lpstr>전자책 신청 방법</vt:lpstr>
      <vt:lpstr>전자책 신청 방법</vt:lpstr>
      <vt:lpstr>PowerPoint 프레젠테이션</vt:lpstr>
      <vt:lpstr>FAQ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[애니형]글로벌 일러스트 아이콘(자동완성형포함)</dc:title>
  <dc:creator>피피티월드(http://www.pptworld.co.kr)</dc:creator>
  <dc:description>본 저작물의 저작권은 피피티월드에 있습니다.
- (주)지커뮤니케이션</dc:description>
  <cp:lastModifiedBy>User</cp:lastModifiedBy>
  <cp:revision>1004</cp:revision>
  <dcterms:created xsi:type="dcterms:W3CDTF">2013-02-15T08:00:52Z</dcterms:created>
  <dcterms:modified xsi:type="dcterms:W3CDTF">2025-06-19T06:28:41Z</dcterms:modified>
</cp:coreProperties>
</file>